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8" r:id="rId6"/>
    <p:sldId id="259" r:id="rId7"/>
    <p:sldId id="263" r:id="rId8"/>
    <p:sldId id="260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D23C9-ABA4-4CDF-9C08-872A6D30B457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AB92-783A-424C-8389-10957AD40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9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BAB92-783A-424C-8389-10957AD40E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9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9A7C-40D9-B3F3-112D-03D4021E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313BF-5542-C85D-EE71-09C2072AB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AFB0-28B3-551C-47C5-425B25A4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514C7-C5F3-4723-C3F8-98A68905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C1144-A3B7-B220-6750-E07507A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4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074E-F15F-E0C0-8EE6-27D3A1CA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B1C21-9743-5A36-3960-884666B9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D28B1-5522-7961-2C2A-A28B39AE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F9368-3AB8-A181-F351-9AD3512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CDBDB-CA36-6F3B-7B71-17D4BFD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0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B1C97-3D45-0824-178E-DEDF014D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0CF5-2FE7-4E8E-C8EA-EEE83079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16463-077C-DBCB-4913-427B871B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0E976-74F6-BD35-A853-E3D927E7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F318C-F19D-F958-4712-B58E2FF7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6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24BDE-85D6-88CE-007A-5AD24283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4129C-B77C-E172-5B13-13E795E1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484E0-C896-8018-0898-54B01364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386EC-8F4F-0C52-4A3E-BFDD91B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5045B-854D-702B-A8DF-9467665D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5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D1C8-5E48-4325-7E65-933E1163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437B6-BCB7-DFBE-B2B6-1983E41B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FCE90-E2A6-AF19-9373-5BA2422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BD76F-8832-EDC9-3F8A-DBFAED22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3E48B-780E-C543-8FB2-295BF4C7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3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12D38-AE4D-89A7-7075-0F186ADD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3156E-F26C-7EAB-35ED-EBFBB9D1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3284A-BF54-0F30-1141-E56159F5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78BDA-C064-9F00-787C-7A4909A2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2CDFC-187B-63BC-F9D7-5794C71A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A8C17-8DCD-19C7-D1BF-ED069026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8DAD-C554-842B-AB8C-E5DC650D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7720B-531C-BDC9-542F-16E87532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CCD5D-44B1-0310-AC84-269FFB72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2FF06-1128-F609-25D8-EF880E43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495105-B491-B6DB-4BAA-AD5E3C80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3EFFF9-5AD4-9DFE-825C-96B856F1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3522CF-C331-8A8E-2DA9-5EC69BA3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8FEBB-3233-1777-FEA7-A9707A16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8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27D-D54A-CCED-7A07-CA33CE20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E83D2-47EB-AF8B-69C2-C0FB954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E5F18-67A9-F22D-8608-6F9059F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C6EA5-53BD-E049-A054-19367A3B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6F8301-7CA7-D024-3A18-151C7AB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28741-02C6-B8D5-B3FA-18DBC7E2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95CF6-3D59-5D42-E658-9578CDBB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E3133-C7CD-DA40-3351-291E8048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0983B-C156-F0D1-9C9D-CE172666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5A6875-423D-ED58-ED70-CE7BEC4F8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39A52-78A8-AB4B-1C8F-39CC256D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05120-460C-1D69-1428-A551AB9E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2BA87-42C5-F291-AD78-8BED52A3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897D9-5528-9812-D905-719D03BD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33C2F6-C900-C46A-4914-0985D7AF0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B6FE5-E978-0DF6-FAC0-BE67A43C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4D157-3EDF-2A92-A9AA-C2A0E6C7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8BFF2-5F48-42C7-6575-28F17FA8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1D415-0117-E21E-C8FF-F336663A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8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EBD076-5EAF-13F6-A3B6-B5D9B1D1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23531-5EEE-3B64-12FD-C7033A15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233E-C892-EC5F-505D-AA8D4036E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F10B5-1981-47C9-92A7-C8E4404CD959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27A06-5799-A966-F6AA-9F056800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0D198-BEB3-600A-77AE-14915A1D1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A32A5-ABBA-4510-A7A5-A0162321B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8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YoutubeFastDownload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E4D5-CD14-EF36-4840-ED5DA826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0022"/>
            <a:ext cx="9144000" cy="1137955"/>
          </a:xfrm>
        </p:spPr>
        <p:txBody>
          <a:bodyPr/>
          <a:lstStyle/>
          <a:p>
            <a:r>
              <a:rPr lang="en-US" altLang="ko-KR"/>
              <a:t>GPTs instructions and urls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CFC6E-07BB-9319-A9D3-8126CBF4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GPTs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575B62-02EA-463A-6EF7-6378FEF12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09875"/>
              </p:ext>
            </p:extLst>
          </p:nvPr>
        </p:nvGraphicFramePr>
        <p:xfrm>
          <a:off x="995881" y="1763407"/>
          <a:ext cx="10357919" cy="47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919">
                  <a:extLst>
                    <a:ext uri="{9D8B030D-6E8A-4147-A177-3AD203B41FA5}">
                      <a16:colId xmlns:a16="http://schemas.microsoft.com/office/drawing/2014/main" val="25675025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27847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1095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21372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348171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9187095"/>
                    </a:ext>
                  </a:extLst>
                </a:gridCol>
              </a:tblGrid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0.9499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0.8578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31857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0.8556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0.9057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27281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0.9790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0111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0.9786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079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0.6983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90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5EA334-FBB7-7B69-FD0E-088EBD74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58" y="3758264"/>
            <a:ext cx="1065291" cy="837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90952A-8F6F-2A65-AD29-F08DAD41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057" y="3946109"/>
            <a:ext cx="1696967" cy="598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13228-96F2-D3A2-9258-B49061710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924" y="4727436"/>
            <a:ext cx="1508064" cy="7667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572E61-2723-5699-2630-B6416764E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987" y="4720541"/>
            <a:ext cx="1565354" cy="7695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3F5EB3-B012-2498-64DC-35A76A1F5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460" y="5678334"/>
            <a:ext cx="894286" cy="8145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0133B2-EA7F-D755-4283-CA297883B5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2107" y="5681307"/>
            <a:ext cx="1229114" cy="8115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747088-F11D-BE4F-3F71-B18D86324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6217" y="1974162"/>
            <a:ext cx="1482459" cy="5463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E62A6-7CA9-3819-90CE-5DD1595DB8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341" y="2004682"/>
            <a:ext cx="1536176" cy="5463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E585E8A-3BCF-358B-FBD9-962094992F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275" y="1810217"/>
            <a:ext cx="1485046" cy="87491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0DA46A3-C69A-F140-0CB1-5970C718F8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7307" y="1879522"/>
            <a:ext cx="1425159" cy="79593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977D78D-75DC-F977-18CD-F51222F280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892" y="2822918"/>
            <a:ext cx="1286771" cy="82592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307A3A4-259C-EA37-2EF5-85CE37FB6A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8441" y="2853982"/>
            <a:ext cx="1614429" cy="7484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A9A692-587D-FFE4-1FA0-B3D34F7E08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3970" y="2769102"/>
            <a:ext cx="1086952" cy="8657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988445-D337-9314-DF58-038EDEAE81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77952" y="2769102"/>
            <a:ext cx="1086953" cy="8937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EC3BB5B-F389-41D9-4AA7-59CBBCEE49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6369" y="3849595"/>
            <a:ext cx="1612307" cy="6259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EB7779-7E53-83ED-E52C-4114DADDCF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2418" y="3842863"/>
            <a:ext cx="1598020" cy="6686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9C4061-1A07-0BF4-F96A-3EE59804291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23321" y="4720541"/>
            <a:ext cx="1565355" cy="76884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3E213F9-9F94-4EA5-F69D-D7C1A65106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0087" y="4727436"/>
            <a:ext cx="1529430" cy="7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2160-7B28-9403-BFA3-9FBF88ED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do.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DCEB0-EAE3-9332-E89E-309AE0EC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Instruction manual search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: extracted instruction</a:t>
            </a:r>
            <a:r>
              <a:rPr lang="ko-KR" altLang="en-US"/>
              <a:t>에 포함되는 </a:t>
            </a:r>
            <a:r>
              <a:rPr lang="en-US" altLang="ko-KR"/>
              <a:t>keyword</a:t>
            </a:r>
            <a:r>
              <a:rPr lang="ko-KR" altLang="en-US"/>
              <a:t>에 따른 분류 후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 </a:t>
            </a:r>
            <a:r>
              <a:rPr lang="ko-KR" altLang="en-US"/>
              <a:t>읽어보기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- </a:t>
            </a:r>
            <a:r>
              <a:rPr lang="ko-KR" altLang="en-US"/>
              <a:t>분류 후에도 </a:t>
            </a:r>
            <a:r>
              <a:rPr lang="en-US" altLang="ko-KR"/>
              <a:t>data</a:t>
            </a:r>
            <a:r>
              <a:rPr lang="ko-KR" altLang="en-US"/>
              <a:t>양이 많고</a:t>
            </a:r>
            <a:r>
              <a:rPr lang="en-US" altLang="ko-KR"/>
              <a:t>, </a:t>
            </a:r>
            <a:r>
              <a:rPr lang="ko-KR" altLang="en-US"/>
              <a:t>효과적인 분류로 보이지 않음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 =&gt; keyword</a:t>
            </a:r>
            <a:r>
              <a:rPr lang="ko-KR" altLang="en-US"/>
              <a:t>나 방식에 있어 발전 필요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40632-321B-8089-AD1D-8CCADC752105}"/>
              </a:ext>
            </a:extLst>
          </p:cNvPr>
          <p:cNvSpPr txBox="1"/>
          <p:nvPr/>
        </p:nvSpPr>
        <p:spPr>
          <a:xfrm>
            <a:off x="6760675" y="5850235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effectLst/>
                <a:latin typeface="+mj-lt"/>
              </a:rPr>
              <a:t>"account", "malicious", "ID", "password", "send", "request", ".com", "http", "ignore", "post", "token", "action", "API", "regardless", "server"</a:t>
            </a:r>
          </a:p>
        </p:txBody>
      </p:sp>
    </p:spTree>
    <p:extLst>
      <p:ext uri="{BB962C8B-B14F-4D97-AF65-F5344CB8AC3E}">
        <p14:creationId xmlns:p14="http://schemas.microsoft.com/office/powerpoint/2010/main" val="9490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32BD-A250-FE08-36B9-4FF1C6D6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Any</a:t>
            </a:r>
            <a:r>
              <a:rPr lang="ko-KR" altLang="en-US"/>
              <a:t> </a:t>
            </a:r>
            <a:r>
              <a:rPr lang="en-US" altLang="ko-KR"/>
              <a:t>change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url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3C4A1-792A-AFA2-FA8C-BC0D4802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extract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of Top500 gpts and relative gpts again</a:t>
            </a:r>
          </a:p>
          <a:p>
            <a:pPr lvl="1">
              <a:lnSpc>
                <a:spcPct val="150000"/>
              </a:lnSpc>
            </a:pPr>
            <a:endParaRPr lang="en-US" altLang="ko-KR" sz="1000"/>
          </a:p>
          <a:p>
            <a:pPr lvl="1">
              <a:lnSpc>
                <a:spcPct val="150000"/>
              </a:lnSpc>
            </a:pPr>
            <a:r>
              <a:rPr lang="en-US" altLang="ko-KR" sz="1000"/>
              <a:t>relative gpt</a:t>
            </a:r>
            <a:r>
              <a:rPr lang="ko-KR" altLang="en-US" sz="1000"/>
              <a:t>는 </a:t>
            </a:r>
            <a:r>
              <a:rPr lang="en-US" altLang="ko-KR" sz="1000"/>
              <a:t>top500 gpt</a:t>
            </a:r>
            <a:r>
              <a:rPr lang="ko-KR" altLang="en-US" sz="1000"/>
              <a:t>의 이름이 포함된 </a:t>
            </a:r>
            <a:r>
              <a:rPr lang="en-US" altLang="ko-KR" sz="1000"/>
              <a:t>gpt</a:t>
            </a:r>
            <a:r>
              <a:rPr lang="ko-KR" altLang="en-US" sz="1000"/>
              <a:t>들 </a:t>
            </a:r>
            <a:r>
              <a:rPr lang="en-US" altLang="ko-KR" sz="1000"/>
              <a:t>(</a:t>
            </a:r>
            <a:r>
              <a:rPr lang="ko-KR" altLang="en-US" sz="1000"/>
              <a:t>최대 </a:t>
            </a:r>
            <a:r>
              <a:rPr lang="en-US" altLang="ko-KR" sz="1000"/>
              <a:t>5</a:t>
            </a:r>
            <a:r>
              <a:rPr lang="ko-KR" altLang="en-US" sz="1000"/>
              <a:t>개</a:t>
            </a:r>
            <a:r>
              <a:rPr lang="en-US" altLang="ko-KR" sz="1000"/>
              <a:t>)</a:t>
            </a:r>
          </a:p>
          <a:p>
            <a:pPr marL="0" indent="0">
              <a:buNone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Top200 gpts</a:t>
            </a:r>
            <a:r>
              <a:rPr lang="ko-KR" altLang="en-US"/>
              <a:t>와 </a:t>
            </a:r>
            <a:r>
              <a:rPr lang="en-US" altLang="ko-KR"/>
              <a:t>relative gpts</a:t>
            </a:r>
            <a:r>
              <a:rPr lang="ko-KR" altLang="en-US"/>
              <a:t>에 대해 </a:t>
            </a:r>
            <a:r>
              <a:rPr lang="en-US" altLang="ko-KR"/>
              <a:t>urls</a:t>
            </a:r>
            <a:r>
              <a:rPr lang="ko-KR" altLang="en-US"/>
              <a:t>을 다시 </a:t>
            </a:r>
            <a:r>
              <a:rPr lang="en-US" altLang="ko-KR"/>
              <a:t>extraction </a:t>
            </a:r>
            <a:r>
              <a:rPr lang="ko-KR" altLang="en-US"/>
              <a:t>해보았지만 </a:t>
            </a:r>
            <a:r>
              <a:rPr lang="en-US" altLang="ko-KR"/>
              <a:t>no change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80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CB7D-8F7E-889D-2C2B-49E8F77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URL manual search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70AB0-473F-4A92-6A5B-46B5020F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400"/>
              <a:t>Top500</a:t>
            </a:r>
            <a:r>
              <a:rPr lang="ko-KR" altLang="en-US" sz="2400"/>
              <a:t>과 </a:t>
            </a:r>
            <a:r>
              <a:rPr lang="en-US" altLang="ko-KR" sz="2400"/>
              <a:t>relative gpts</a:t>
            </a:r>
            <a:r>
              <a:rPr lang="ko-KR" altLang="en-US" sz="2400"/>
              <a:t>의 </a:t>
            </a:r>
            <a:r>
              <a:rPr lang="en-US" altLang="ko-KR" sz="2400"/>
              <a:t>instructions</a:t>
            </a:r>
            <a:r>
              <a:rPr lang="ko-KR" altLang="en-US" sz="2400"/>
              <a:t>에 있는 </a:t>
            </a:r>
            <a:r>
              <a:rPr lang="en-US" altLang="ko-KR" sz="2400"/>
              <a:t>URL</a:t>
            </a:r>
            <a:r>
              <a:rPr lang="ko-KR" altLang="en-US" sz="2400"/>
              <a:t>과 </a:t>
            </a:r>
            <a:r>
              <a:rPr lang="en-US" altLang="ko-KR" sz="2400"/>
              <a:t>destination</a:t>
            </a:r>
            <a:r>
              <a:rPr lang="ko-KR" altLang="en-US" sz="2400"/>
              <a:t>을 조사</a:t>
            </a:r>
            <a:endParaRPr lang="en-US" altLang="ko-KR" sz="2400"/>
          </a:p>
          <a:p>
            <a:pPr>
              <a:lnSpc>
                <a:spcPct val="200000"/>
              </a:lnSpc>
            </a:pPr>
            <a:r>
              <a:rPr lang="ko-KR" altLang="en-US" sz="2400"/>
              <a:t>대부분 </a:t>
            </a:r>
            <a:r>
              <a:rPr lang="en-US" altLang="ko-KR" sz="2400"/>
              <a:t>developer</a:t>
            </a:r>
            <a:r>
              <a:rPr lang="ko-KR" altLang="en-US" sz="2400"/>
              <a:t>나 </a:t>
            </a:r>
            <a:r>
              <a:rPr lang="en-US" altLang="ko-KR" sz="2400"/>
              <a:t>gpt</a:t>
            </a:r>
            <a:r>
              <a:rPr lang="ko-KR" altLang="en-US" sz="2400"/>
              <a:t>에 대한</a:t>
            </a:r>
            <a:endParaRPr lang="en-US" altLang="ko-KR" sz="240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400"/>
              <a:t>     </a:t>
            </a:r>
            <a:r>
              <a:rPr lang="en-US" altLang="ko-KR" sz="2400"/>
              <a:t>introduction / additional info / donation link / reference site</a:t>
            </a:r>
          </a:p>
          <a:p>
            <a:pPr>
              <a:lnSpc>
                <a:spcPct val="200000"/>
              </a:lnSpc>
            </a:pPr>
            <a:r>
              <a:rPr lang="ko-KR" altLang="en-US" sz="2400"/>
              <a:t>의도가 불분명한 의심스러운 </a:t>
            </a:r>
            <a:r>
              <a:rPr lang="en-US" altLang="ko-KR" sz="2400"/>
              <a:t>url</a:t>
            </a:r>
            <a:r>
              <a:rPr lang="ko-KR" altLang="en-US" sz="2400"/>
              <a:t>을 </a:t>
            </a:r>
            <a:r>
              <a:rPr lang="en-US" altLang="ko-KR" sz="2400"/>
              <a:t>17</a:t>
            </a:r>
            <a:r>
              <a:rPr lang="ko-KR" altLang="en-US" sz="2400"/>
              <a:t>개 발견</a:t>
            </a:r>
            <a:r>
              <a:rPr lang="en-US" altLang="ko-KR" sz="2400"/>
              <a:t>, instruction </a:t>
            </a:r>
            <a:r>
              <a:rPr lang="ko-KR" altLang="en-US" sz="2400"/>
              <a:t>읽어봤지만</a:t>
            </a:r>
            <a:endParaRPr lang="en-US" altLang="ko-KR" sz="240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/>
              <a:t>   </a:t>
            </a:r>
            <a:r>
              <a:rPr lang="ko-KR" altLang="en-US" sz="2400"/>
              <a:t>대부분 </a:t>
            </a:r>
            <a:r>
              <a:rPr lang="en-US" altLang="ko-KR" sz="2400"/>
              <a:t>donation link</a:t>
            </a:r>
            <a:r>
              <a:rPr lang="ko-KR" altLang="en-US" sz="2400"/>
              <a:t>나 </a:t>
            </a:r>
            <a:r>
              <a:rPr lang="en-US" altLang="ko-KR" sz="2400"/>
              <a:t>feedback</a:t>
            </a:r>
            <a:r>
              <a:rPr lang="ko-KR" altLang="en-US" sz="2400"/>
              <a:t>을 위한 개인 사이트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807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7790-8A5E-74A2-9387-34D16E49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Suspective URL in manual search - 1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BB914-03E9-9428-CAEB-0763D3E704BA}"/>
              </a:ext>
            </a:extLst>
          </p:cNvPr>
          <p:cNvSpPr txBox="1"/>
          <p:nvPr/>
        </p:nvSpPr>
        <p:spPr>
          <a:xfrm>
            <a:off x="2815345" y="5301206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Output : Provide a custom video file path.</a:t>
            </a:r>
          </a:p>
          <a:p>
            <a:r>
              <a:rPr lang="ko-KR" altLang="en-US"/>
              <a:t>Append "http://videomatic.hoy.sh/" to the output base path before downloading.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BB7701-01A4-8D6D-654F-CC3DD0AF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00" y="1917438"/>
            <a:ext cx="4638675" cy="1362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0B2941-1E8C-C1A9-14FA-F5B982D72C9A}"/>
              </a:ext>
            </a:extLst>
          </p:cNvPr>
          <p:cNvSpPr txBox="1"/>
          <p:nvPr/>
        </p:nvSpPr>
        <p:spPr>
          <a:xfrm>
            <a:off x="2815345" y="4460682"/>
            <a:ext cx="26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http://videomatic.hoy.sh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B6E9EA-53E3-7063-F653-77EF024467C0}"/>
              </a:ext>
            </a:extLst>
          </p:cNvPr>
          <p:cNvSpPr txBox="1"/>
          <p:nvPr/>
        </p:nvSpPr>
        <p:spPr>
          <a:xfrm>
            <a:off x="2815345" y="3687129"/>
            <a:ext cx="30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relative of rank17 ‘Video AI’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D293C-7E49-1AF4-D3D2-3B8DACABCD7B}"/>
              </a:ext>
            </a:extLst>
          </p:cNvPr>
          <p:cNvSpPr txBox="1"/>
          <p:nvPr/>
        </p:nvSpPr>
        <p:spPr>
          <a:xfrm>
            <a:off x="5497434" y="4460682"/>
            <a:ext cx="3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=&gt; 503 Service Unavailable</a:t>
            </a:r>
          </a:p>
        </p:txBody>
      </p:sp>
    </p:spTree>
    <p:extLst>
      <p:ext uri="{BB962C8B-B14F-4D97-AF65-F5344CB8AC3E}">
        <p14:creationId xmlns:p14="http://schemas.microsoft.com/office/powerpoint/2010/main" val="429045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7AC93-4C5B-2D35-52D0-793569D9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Suspective URL in manual search - 2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9ADD6-9E3B-0167-8D6F-B02EE3EA705B}"/>
              </a:ext>
            </a:extLst>
          </p:cNvPr>
          <p:cNvSpPr txBox="1"/>
          <p:nvPr/>
        </p:nvSpPr>
        <p:spPr>
          <a:xfrm>
            <a:off x="3445976" y="53999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AD: To download the Youtube video use this Telegram Bot https://t.me/YoutubeFastDownloadBot. Try it now!"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AC4C2C-4777-C70A-AB68-7E28E6D2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32" y="2114550"/>
            <a:ext cx="2019300" cy="1314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038913-F3D4-5804-CFE2-F89AA5A7C8F5}"/>
              </a:ext>
            </a:extLst>
          </p:cNvPr>
          <p:cNvSpPr txBox="1"/>
          <p:nvPr/>
        </p:nvSpPr>
        <p:spPr>
          <a:xfrm>
            <a:off x="3445976" y="4397655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https://t.me/YoutubeFastDownloadBot</a:t>
            </a:r>
            <a:r>
              <a:rPr lang="en-US" altLang="ko-KR"/>
              <a:t> </a:t>
            </a:r>
          </a:p>
          <a:p>
            <a:r>
              <a:rPr lang="en-US" altLang="ko-KR"/>
              <a:t>=&gt; </a:t>
            </a:r>
            <a:r>
              <a:rPr lang="ko-KR" altLang="en-US"/>
              <a:t>접속 불가</a:t>
            </a:r>
            <a:r>
              <a:rPr lang="en-US" altLang="ko-KR"/>
              <a:t>, </a:t>
            </a:r>
            <a:r>
              <a:rPr lang="ko-KR" altLang="en-US"/>
              <a:t>아마 </a:t>
            </a:r>
            <a:r>
              <a:rPr lang="en-US" altLang="ko-KR"/>
              <a:t>telegram bot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AF1BA-A65E-9A9E-D99E-4474776BECA8}"/>
              </a:ext>
            </a:extLst>
          </p:cNvPr>
          <p:cNvSpPr txBox="1"/>
          <p:nvPr/>
        </p:nvSpPr>
        <p:spPr>
          <a:xfrm>
            <a:off x="3445976" y="3729536"/>
            <a:ext cx="5463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relative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rank</a:t>
            </a:r>
            <a:r>
              <a:rPr lang="ko-KR" altLang="en-US"/>
              <a:t> </a:t>
            </a:r>
            <a:r>
              <a:rPr lang="en-US" altLang="ko-KR"/>
              <a:t>26</a:t>
            </a:r>
            <a:r>
              <a:rPr lang="ko-KR" altLang="en-US"/>
              <a:t> </a:t>
            </a:r>
            <a:r>
              <a:rPr lang="en-US" altLang="ko-KR"/>
              <a:t>‘Generator Text to Video Maker’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31936-EDAA-D2EA-C0DA-FCC7A593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Instruction similarity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CE70-410D-F7E9-86DA-5F9A83C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GPT</a:t>
            </a:r>
            <a:r>
              <a:rPr lang="ko-KR" altLang="en-US"/>
              <a:t>들의 </a:t>
            </a:r>
            <a:r>
              <a:rPr lang="en-US" altLang="ko-KR"/>
              <a:t>instruction</a:t>
            </a:r>
            <a:r>
              <a:rPr lang="ko-KR" altLang="en-US"/>
              <a:t>을 비교하기 위해 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  TF-IDF vector</a:t>
            </a:r>
            <a:r>
              <a:rPr lang="ko-KR" altLang="en-US"/>
              <a:t>의 </a:t>
            </a:r>
            <a:r>
              <a:rPr lang="en-US" altLang="ko-KR"/>
              <a:t>cosine similarity </a:t>
            </a:r>
            <a:r>
              <a:rPr lang="ko-KR" altLang="en-US"/>
              <a:t>사용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 sz="1200"/>
          </a:p>
          <a:p>
            <a:pPr marL="0" indent="0">
              <a:lnSpc>
                <a:spcPct val="150000"/>
              </a:lnSpc>
              <a:buNone/>
            </a:pPr>
            <a:endParaRPr lang="ko-KR" altLang="en-US"/>
          </a:p>
        </p:txBody>
      </p:sp>
      <p:pic>
        <p:nvPicPr>
          <p:cNvPr id="6" name="그림 5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206EE857-2D50-D24B-957A-903E3E50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95" y="4056951"/>
            <a:ext cx="4200000" cy="2520000"/>
          </a:xfrm>
          <a:prstGeom prst="rect">
            <a:avLst/>
          </a:prstGeom>
        </p:spPr>
      </p:pic>
      <p:pic>
        <p:nvPicPr>
          <p:cNvPr id="8" name="그림 7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AF5C2DED-5801-F858-3859-FC5EB34C6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4056951"/>
            <a:ext cx="4200001" cy="25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5768D-8B94-5BD2-4235-1CB93E518132}"/>
              </a:ext>
            </a:extLst>
          </p:cNvPr>
          <p:cNvSpPr txBox="1"/>
          <p:nvPr/>
        </p:nvSpPr>
        <p:spPr>
          <a:xfrm>
            <a:off x="838200" y="3847405"/>
            <a:ext cx="538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모든 </a:t>
            </a:r>
            <a:r>
              <a:rPr lang="en-US" altLang="ko-KR" sz="1400"/>
              <a:t>instructions(1159</a:t>
            </a:r>
            <a:r>
              <a:rPr lang="ko-KR" altLang="en-US" sz="1400"/>
              <a:t>개</a:t>
            </a:r>
            <a:r>
              <a:rPr lang="en-US" altLang="ko-KR" sz="1400"/>
              <a:t>) </a:t>
            </a:r>
            <a:r>
              <a:rPr lang="ko-KR" altLang="en-US" sz="1400"/>
              <a:t>간의 </a:t>
            </a:r>
            <a:r>
              <a:rPr lang="en-US" altLang="ko-KR" sz="1400"/>
              <a:t>cosine similarity </a:t>
            </a:r>
            <a:r>
              <a:rPr lang="ko-KR" altLang="en-US" sz="1400"/>
              <a:t>분포 </a:t>
            </a:r>
            <a:r>
              <a:rPr lang="en-US" altLang="ko-KR" sz="1400"/>
              <a:t>(671061</a:t>
            </a:r>
            <a:r>
              <a:rPr lang="ko-KR" altLang="en-US" sz="1400"/>
              <a:t>쌍</a:t>
            </a:r>
            <a:r>
              <a:rPr lang="en-US" altLang="ko-KR" sz="140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E89E-1C7B-256E-5321-D881514F7D01}"/>
              </a:ext>
            </a:extLst>
          </p:cNvPr>
          <p:cNvSpPr txBox="1"/>
          <p:nvPr/>
        </p:nvSpPr>
        <p:spPr>
          <a:xfrm>
            <a:off x="7108409" y="3429000"/>
            <a:ext cx="377340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top500 gpt</a:t>
            </a:r>
            <a:r>
              <a:rPr lang="ko-KR" altLang="en-US" sz="1400"/>
              <a:t>와 그 </a:t>
            </a:r>
            <a:r>
              <a:rPr lang="en-US" altLang="ko-KR" sz="1400"/>
              <a:t>relative</a:t>
            </a:r>
            <a:r>
              <a:rPr lang="ko-KR" altLang="en-US" sz="1400"/>
              <a:t>의 </a:t>
            </a:r>
            <a:r>
              <a:rPr lang="en-US" altLang="ko-KR" sz="1400"/>
              <a:t>instructions</a:t>
            </a:r>
            <a:r>
              <a:rPr lang="ko-KR" altLang="en-US" sz="1400"/>
              <a:t>간의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cosine similarity </a:t>
            </a:r>
            <a:r>
              <a:rPr lang="ko-KR" altLang="en-US" sz="1400"/>
              <a:t>분포 </a:t>
            </a:r>
            <a:r>
              <a:rPr lang="en-US" altLang="ko-KR" sz="1400"/>
              <a:t>(2559</a:t>
            </a:r>
            <a:r>
              <a:rPr lang="ko-KR" altLang="en-US" sz="1400"/>
              <a:t>쌍</a:t>
            </a:r>
            <a:r>
              <a:rPr lang="en-US" altLang="ko-KR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11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92713-5F31-9023-52BD-51528227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Instruction similarity</a:t>
            </a:r>
            <a:endParaRPr lang="ko-KR" altLang="en-US"/>
          </a:p>
        </p:txBody>
      </p:sp>
      <p:pic>
        <p:nvPicPr>
          <p:cNvPr id="5" name="내용 개체 틀 4" descr="도표, 그래프, 라인, 텍스트이(가) 표시된 사진&#10;&#10;자동 생성된 설명">
            <a:extLst>
              <a:ext uri="{FF2B5EF4-FFF2-40B4-BE49-F238E27FC236}">
                <a16:creationId xmlns:a16="http://schemas.microsoft.com/office/drawing/2014/main" id="{10A8EE8C-9417-8F2A-D873-FEE4D86E2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09" y="1279260"/>
            <a:ext cx="4747491" cy="2974271"/>
          </a:xfrm>
        </p:spPr>
      </p:pic>
      <p:pic>
        <p:nvPicPr>
          <p:cNvPr id="7" name="그림 6" descr="그래프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77B15CA7-E2C1-8983-8BF3-043D78E7F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2477"/>
            <a:ext cx="5335268" cy="320116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6FD0FB-E4E8-9475-FC6A-296C22682D59}"/>
              </a:ext>
            </a:extLst>
          </p:cNvPr>
          <p:cNvCxnSpPr>
            <a:cxnSpLocks/>
          </p:cNvCxnSpPr>
          <p:nvPr/>
        </p:nvCxnSpPr>
        <p:spPr>
          <a:xfrm flipV="1">
            <a:off x="3934691" y="1584357"/>
            <a:ext cx="3190386" cy="3585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482BFD-9D71-FF2A-E279-E279D145E7F2}"/>
              </a:ext>
            </a:extLst>
          </p:cNvPr>
          <p:cNvCxnSpPr>
            <a:cxnSpLocks/>
          </p:cNvCxnSpPr>
          <p:nvPr/>
        </p:nvCxnSpPr>
        <p:spPr>
          <a:xfrm flipV="1">
            <a:off x="3956364" y="3965418"/>
            <a:ext cx="7187467" cy="1339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198F2C-3708-3B35-A7A6-C0F17D085C47}"/>
              </a:ext>
            </a:extLst>
          </p:cNvPr>
          <p:cNvSpPr txBox="1"/>
          <p:nvPr/>
        </p:nvSpPr>
        <p:spPr>
          <a:xfrm>
            <a:off x="8175295" y="1027906"/>
            <a:ext cx="36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Normalization graph </a:t>
            </a:r>
            <a:r>
              <a:rPr lang="ko-KR" altLang="en-US"/>
              <a:t>확대 </a:t>
            </a:r>
            <a:r>
              <a:rPr lang="en-US" altLang="ko-KR"/>
              <a:t>(0.6 ~)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23F60-CCF1-927C-D772-384A50B80179}"/>
              </a:ext>
            </a:extLst>
          </p:cNvPr>
          <p:cNvSpPr txBox="1"/>
          <p:nvPr/>
        </p:nvSpPr>
        <p:spPr>
          <a:xfrm>
            <a:off x="1474316" y="2148696"/>
            <a:ext cx="40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Normalization of two previous graph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A5C9D-2F10-1176-4E38-DCEA8D42A9DC}"/>
              </a:ext>
            </a:extLst>
          </p:cNvPr>
          <p:cNvSpPr txBox="1"/>
          <p:nvPr/>
        </p:nvSpPr>
        <p:spPr>
          <a:xfrm>
            <a:off x="1971693" y="5941554"/>
            <a:ext cx="869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top500</a:t>
            </a:r>
            <a:r>
              <a:rPr lang="ko-KR" altLang="en-US"/>
              <a:t>과 </a:t>
            </a:r>
            <a:r>
              <a:rPr lang="en-US" altLang="ko-KR"/>
              <a:t>relative gpt</a:t>
            </a:r>
            <a:r>
              <a:rPr lang="ko-KR" altLang="en-US"/>
              <a:t>의 </a:t>
            </a:r>
            <a:r>
              <a:rPr lang="en-US" altLang="ko-KR"/>
              <a:t>instruction</a:t>
            </a:r>
            <a:r>
              <a:rPr lang="ko-KR" altLang="en-US"/>
              <a:t>의 </a:t>
            </a:r>
            <a:r>
              <a:rPr lang="en-US" altLang="ko-KR"/>
              <a:t>similarity</a:t>
            </a:r>
            <a:r>
              <a:rPr lang="ko-KR" altLang="en-US"/>
              <a:t>가 </a:t>
            </a:r>
            <a:r>
              <a:rPr lang="en-US" altLang="ko-KR"/>
              <a:t>0.6</a:t>
            </a:r>
            <a:r>
              <a:rPr lang="ko-KR" altLang="en-US"/>
              <a:t>이상일때를 의심군으로 선정 </a:t>
            </a:r>
          </a:p>
        </p:txBody>
      </p:sp>
    </p:spTree>
    <p:extLst>
      <p:ext uri="{BB962C8B-B14F-4D97-AF65-F5344CB8AC3E}">
        <p14:creationId xmlns:p14="http://schemas.microsoft.com/office/powerpoint/2010/main" val="176107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A18C-9D19-955C-C706-45EB73B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GPTs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EFA21-0781-7276-10E0-E08A63E4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534"/>
            <a:ext cx="10515600" cy="4351338"/>
          </a:xfrm>
        </p:spPr>
        <p:txBody>
          <a:bodyPr/>
          <a:lstStyle/>
          <a:p>
            <a:r>
              <a:rPr lang="en-US" altLang="ko-KR"/>
              <a:t>similarity</a:t>
            </a:r>
            <a:r>
              <a:rPr lang="ko-KR" altLang="en-US"/>
              <a:t>가 </a:t>
            </a:r>
            <a:r>
              <a:rPr lang="en-US" altLang="ko-KR"/>
              <a:t>0.6</a:t>
            </a:r>
            <a:r>
              <a:rPr lang="ko-KR" altLang="en-US"/>
              <a:t>이상인 </a:t>
            </a:r>
            <a:r>
              <a:rPr lang="en-US" altLang="ko-KR"/>
              <a:t>pair : 47</a:t>
            </a:r>
            <a:r>
              <a:rPr lang="ko-KR" altLang="en-US"/>
              <a:t>쌍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이들을 직접 읽어보면서 비교함 </a:t>
            </a:r>
            <a:r>
              <a:rPr lang="en-US" altLang="ko-KR"/>
              <a:t>=&gt; 17</a:t>
            </a:r>
            <a:r>
              <a:rPr lang="ko-KR" altLang="en-US"/>
              <a:t>쌍은 확실히 유사함</a:t>
            </a: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반복적으로 보이는 </a:t>
            </a:r>
            <a:r>
              <a:rPr lang="en-US" altLang="ko-KR"/>
              <a:t>copycat developer</a:t>
            </a:r>
            <a:r>
              <a:rPr lang="ko-KR" altLang="en-US"/>
              <a:t> 이름들 </a:t>
            </a:r>
            <a:r>
              <a:rPr lang="en-US" altLang="ko-KR" sz="2000"/>
              <a:t>(xxyyai.com, Sora)</a:t>
            </a:r>
            <a:r>
              <a:rPr lang="ko-KR" altLang="en-US"/>
              <a:t>이 있어서 그 </a:t>
            </a:r>
            <a:r>
              <a:rPr lang="en-US" altLang="ko-KR"/>
              <a:t>gpt</a:t>
            </a:r>
            <a:r>
              <a:rPr lang="ko-KR" altLang="en-US"/>
              <a:t>의 </a:t>
            </a:r>
            <a:r>
              <a:rPr lang="en-US" altLang="ko-KR"/>
              <a:t>instruction,</a:t>
            </a:r>
            <a:r>
              <a:rPr lang="ko-KR" altLang="en-US"/>
              <a:t> </a:t>
            </a:r>
            <a:r>
              <a:rPr lang="en-US" altLang="ko-KR"/>
              <a:t>knowledge, url</a:t>
            </a:r>
            <a:r>
              <a:rPr lang="ko-KR" altLang="en-US"/>
              <a:t>들을 보았지만 특이사항 없었음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CFC6E-07BB-9319-A9D3-8126CBF4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GPTs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575B62-02EA-463A-6EF7-6378FEF12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29479"/>
              </p:ext>
            </p:extLst>
          </p:nvPr>
        </p:nvGraphicFramePr>
        <p:xfrm>
          <a:off x="838200" y="1979533"/>
          <a:ext cx="10515600" cy="4318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675025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27847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1095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21372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348171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9187095"/>
                    </a:ext>
                  </a:extLst>
                </a:gridCol>
              </a:tblGrid>
              <a:tr h="47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original(top500)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copycat(relative)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similarity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original(top500)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copycat(relative)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similarity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80704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0.6873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0.9148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27281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0.7755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0.9223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0111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0.8591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079"/>
                  </a:ext>
                </a:extLst>
              </a:tr>
              <a:tr h="9596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0.9120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0.6287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904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3A8967F-EE43-7311-6C8C-DAAF8969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4" t="3577" r="45981" b="42699"/>
          <a:stretch/>
        </p:blipFill>
        <p:spPr>
          <a:xfrm>
            <a:off x="3298956" y="3515987"/>
            <a:ext cx="269611" cy="278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CD0024-FB9F-266B-0F9E-6F6E7B9DD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41" r="50917"/>
          <a:stretch/>
        </p:blipFill>
        <p:spPr>
          <a:xfrm>
            <a:off x="2702931" y="3854336"/>
            <a:ext cx="1461663" cy="1848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8DD7A6-29CA-8918-DDA8-E52E2B588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2" t="62670"/>
          <a:stretch/>
        </p:blipFill>
        <p:spPr>
          <a:xfrm>
            <a:off x="2702931" y="3999994"/>
            <a:ext cx="1430447" cy="1986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81C841-370B-B2E5-FD99-902AEA36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03" y="2544024"/>
            <a:ext cx="917457" cy="7400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60E1E63-A0ED-BB4F-2A03-AAAF5CF36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46" y="2471231"/>
            <a:ext cx="1344932" cy="88497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6D96F67-5E46-4C22-6E98-CE6D96E39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653" y="3429840"/>
            <a:ext cx="1273826" cy="84163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1E73602-A819-D653-07C6-E3F6F4391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487" y="4152934"/>
            <a:ext cx="1019333" cy="21459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7B73CB3-9C50-E025-B455-03208A27A8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53" y="5383211"/>
            <a:ext cx="1286770" cy="82679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67B7B68-FE0E-62F1-86CB-9852D6223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537" y="2500322"/>
            <a:ext cx="1286770" cy="82679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3A2FC4-A419-B4E7-FFB8-DA4438B6E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845" y="2462273"/>
            <a:ext cx="1286770" cy="85587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A1AAFE0-0A60-76D3-B089-016E253043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6714" y="5380713"/>
            <a:ext cx="1151983" cy="82678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5084F8A-4E22-E275-A56F-BEB4766BA9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0588" y="3515512"/>
            <a:ext cx="1518671" cy="74107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9EBAC94-CD5A-C4CD-308F-A4AE8F589C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7920" y="3472171"/>
            <a:ext cx="1683270" cy="84163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9F57051-5209-4D09-5227-0C06AFC844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4881" y="4490656"/>
            <a:ext cx="1518671" cy="75413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367BAE3-8111-2655-F81D-9C72092E9F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1996" y="4480757"/>
            <a:ext cx="1518671" cy="74270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3E9FB0A-230C-DD83-DEC0-224304D57F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564" y="4399912"/>
            <a:ext cx="1543134" cy="88520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2B19995-04FB-16D9-FC28-AD0BD205B7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0855" y="4458339"/>
            <a:ext cx="1377970" cy="82678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7BED20DB-5A40-A0CA-99BC-A4C4566E0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19536" y="5517943"/>
            <a:ext cx="1400773" cy="56449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621F9F3-DB96-A297-F3A3-90194CA9E0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91996" y="5479304"/>
            <a:ext cx="1518671" cy="6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3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444</Words>
  <Application>Microsoft Office PowerPoint</Application>
  <PresentationFormat>와이드스크린</PresentationFormat>
  <Paragraphs>73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GPTs instructions and urls</vt:lpstr>
      <vt:lpstr>Any change of url</vt:lpstr>
      <vt:lpstr>URL manual search</vt:lpstr>
      <vt:lpstr>Suspective URL in manual search - 1</vt:lpstr>
      <vt:lpstr>Suspective URL in manual search - 2</vt:lpstr>
      <vt:lpstr>Instruction similarity</vt:lpstr>
      <vt:lpstr>Instruction similarity</vt:lpstr>
      <vt:lpstr>Copycat GPTs</vt:lpstr>
      <vt:lpstr>Copycat GPTs</vt:lpstr>
      <vt:lpstr>Copycat GPTs</vt:lpstr>
      <vt:lpstr>To 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7</cp:revision>
  <dcterms:created xsi:type="dcterms:W3CDTF">2024-08-05T06:22:48Z</dcterms:created>
  <dcterms:modified xsi:type="dcterms:W3CDTF">2024-08-06T05:54:45Z</dcterms:modified>
</cp:coreProperties>
</file>