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4075" r:id="rId2"/>
    <p:sldMasterId id="2147484097" r:id="rId3"/>
    <p:sldMasterId id="2147484118" r:id="rId4"/>
    <p:sldMasterId id="2147484106" r:id="rId5"/>
  </p:sldMasterIdLst>
  <p:notesMasterIdLst>
    <p:notesMasterId r:id="rId48"/>
  </p:notesMasterIdLst>
  <p:handoutMasterIdLst>
    <p:handoutMasterId r:id="rId49"/>
  </p:handoutMasterIdLst>
  <p:sldIdLst>
    <p:sldId id="262" r:id="rId6"/>
    <p:sldId id="264" r:id="rId7"/>
    <p:sldId id="318" r:id="rId8"/>
    <p:sldId id="319" r:id="rId9"/>
    <p:sldId id="272" r:id="rId10"/>
    <p:sldId id="350" r:id="rId11"/>
    <p:sldId id="351" r:id="rId12"/>
    <p:sldId id="352" r:id="rId13"/>
    <p:sldId id="361" r:id="rId14"/>
    <p:sldId id="325" r:id="rId15"/>
    <p:sldId id="353" r:id="rId16"/>
    <p:sldId id="354" r:id="rId17"/>
    <p:sldId id="355" r:id="rId18"/>
    <p:sldId id="356" r:id="rId19"/>
    <p:sldId id="320" r:id="rId20"/>
    <p:sldId id="324" r:id="rId21"/>
    <p:sldId id="323" r:id="rId22"/>
    <p:sldId id="346" r:id="rId23"/>
    <p:sldId id="347" r:id="rId24"/>
    <p:sldId id="348" r:id="rId25"/>
    <p:sldId id="349" r:id="rId26"/>
    <p:sldId id="27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57" r:id="rId36"/>
    <p:sldId id="359" r:id="rId37"/>
    <p:sldId id="370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58" r:id="rId46"/>
    <p:sldId id="260" r:id="rId47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5283">
          <p15:clr>
            <a:srgbClr val="A4A3A4"/>
          </p15:clr>
        </p15:guide>
        <p15:guide id="4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90005278" initials="Chuc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F9900"/>
    <a:srgbClr val="00918E"/>
    <a:srgbClr val="009999"/>
    <a:srgbClr val="006699"/>
    <a:srgbClr val="349C47"/>
    <a:srgbClr val="74F2A1"/>
    <a:srgbClr val="B2B2B2"/>
    <a:srgbClr val="99CC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73598" autoAdjust="0"/>
  </p:normalViewPr>
  <p:slideViewPr>
    <p:cSldViewPr snapToGrid="0" showGuides="1">
      <p:cViewPr varScale="1">
        <p:scale>
          <a:sx n="84" d="100"/>
          <a:sy n="84" d="100"/>
        </p:scale>
        <p:origin x="1614" y="90"/>
      </p:cViewPr>
      <p:guideLst>
        <p:guide orient="horz" pos="437"/>
        <p:guide orient="horz" pos="709"/>
        <p:guide pos="5283"/>
        <p:guide pos="47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163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956AC1B-3849-468B-B3D6-71D2EAC0CF70}" type="datetimeFigureOut">
              <a:rPr lang="zh-CN" altLang="en-US"/>
              <a:pPr>
                <a:defRPr/>
              </a:pPr>
              <a:t>2022/3/16</a:t>
            </a:fld>
            <a:endParaRPr lang="en-US" altLang="zh-CN" dirty="0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30A5575-028F-456A-AFEC-97C97239BC4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442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01BC75-03AA-4997-A092-C90D85226FF4}" type="datetimeFigureOut">
              <a:rPr lang="zh-CN" altLang="en-US"/>
              <a:pPr/>
              <a:t>2022/3/16</a:t>
            </a:fld>
            <a:endParaRPr lang="en-US" altLang="zh-CN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3D1208B-ABB5-48F0-93EC-79B837E3F92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235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2600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注意：实际上倒排索引中的内容更丰富，这里只是简化版。比如：关键词在文本中的位置，对应文档中出现的次数，每个文档的长度，相关度的评分等。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960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0723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标准的前缀树中，数字若不为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，代表以该字母结尾的单词，出现了几次。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3444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7658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原因：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、同一个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索引中，不同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的同名字段，由同一个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字段来支持，且不同的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是存储在同一个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索引中的，因此不同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中，相同字段的定义（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应该一致）</a:t>
            </a:r>
            <a:endParaRPr lang="en-US" altLang="zh-CN" dirty="0" smtClean="0"/>
          </a:p>
          <a:p>
            <a:r>
              <a:rPr lang="zh-CN" altLang="en-US" dirty="0" smtClean="0"/>
              <a:t>那么在如下情景，可能发生混乱：如同一个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索引中，</a:t>
            </a:r>
            <a:r>
              <a:rPr lang="en-US" altLang="zh-CN" dirty="0" smtClean="0"/>
              <a:t>a type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字段类型为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 type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字段，根据业务却应该为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、同一个索引中的不同类型对应的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，可能存在数据不均衡的情况，我们当然不想为了只有很少文档的类型，去浪费一整个分片存储。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一个映射类型代表着一个被索引的文档或实体的类型，如果在一个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中建立很多实体（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然而他们却没有相同的字段，会导致数据稀疏，会影响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Lucene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有效压缩文档的能力。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3619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为什么需要分片？一个索引可以存储很大的数据，这些空间可以超过一个节点的物理存储的限制。仅从单节点搜索数据可能会很慢，一台物理机也无法存储大量的数据。因此，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将索引分解成多个分片。每个分片本身是一个全功能的、独立的单元，可以托管在集群中的任何节点。</a:t>
            </a:r>
            <a:endParaRPr lang="en-US" altLang="zh-CN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如图所示，同编号的副本分片不会和主分片放在同一个节点。如果有一台服务器宕机，数据不会发生丢失，整个集群依旧可用。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058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复制功能的重要性：</a:t>
            </a:r>
            <a:endParaRPr lang="en-US" altLang="zh-CN" dirty="0" smtClean="0"/>
          </a:p>
          <a:p>
            <a:r>
              <a:rPr lang="en-US" altLang="zh-CN" dirty="0" smtClean="0"/>
              <a:t>        1</a:t>
            </a:r>
            <a:r>
              <a:rPr lang="zh-CN" altLang="en-US" dirty="0" smtClean="0"/>
              <a:t>、它提供了高可用性，当节点失败的时候不受影响。需要注意的是，一个复制的分片不会存储在同一个节点中。</a:t>
            </a:r>
            <a:endParaRPr lang="en-US" altLang="zh-CN" dirty="0" smtClean="0"/>
          </a:p>
          <a:p>
            <a:r>
              <a:rPr lang="en-US" altLang="zh-CN" dirty="0" smtClean="0"/>
              <a:t>        2</a:t>
            </a:r>
            <a:r>
              <a:rPr lang="zh-CN" altLang="en-US" dirty="0" smtClean="0"/>
              <a:t>、它允许你扩展搜索量，提高并发量，因为搜索可以在所有副本上并行执行。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5970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需要注意的是，由于主分片数指定后，即不可修改，因此需要提前规划好，过小会导致后续无法通过增加节点实现水平扩容；过大会导致一个节点上分布过多分片，造成资源浪费。</a:t>
            </a:r>
            <a:endParaRPr lang="en-US" altLang="zh-CN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如何合理的设置主分片数量？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8890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8043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23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73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8958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5350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3757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6652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2760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892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refresh</a:t>
            </a:r>
            <a:r>
              <a:rPr lang="zh-CN" altLang="en-US" dirty="0" smtClean="0"/>
              <a:t>发生的时机：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间隔时间达到时：</a:t>
            </a:r>
            <a:r>
              <a:rPr lang="en-US" altLang="zh-CN" dirty="0" err="1" smtClean="0"/>
              <a:t>index.settings.refresh_interval</a:t>
            </a:r>
            <a:r>
              <a:rPr lang="zh-CN" altLang="en-US" dirty="0" smtClean="0"/>
              <a:t>设定，默认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秒。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Index.buffer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占满时，大小通过</a:t>
            </a:r>
            <a:r>
              <a:rPr lang="en-US" altLang="zh-CN" dirty="0" err="1" smtClean="0"/>
              <a:t>indices.memory.index_buffer_size</a:t>
            </a:r>
            <a:r>
              <a:rPr lang="zh-CN" altLang="en-US" dirty="0" smtClean="0"/>
              <a:t>设置，默认为</a:t>
            </a:r>
            <a:r>
              <a:rPr lang="en-US" altLang="zh-CN" dirty="0" err="1" smtClean="0"/>
              <a:t>jvm</a:t>
            </a:r>
            <a:r>
              <a:rPr lang="en-US" altLang="zh-CN" dirty="0" smtClean="0"/>
              <a:t> heap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flush</a:t>
            </a:r>
            <a:r>
              <a:rPr lang="zh-CN" altLang="en-US" dirty="0" smtClean="0"/>
              <a:t>发生时。</a:t>
            </a:r>
            <a:r>
              <a:rPr lang="en-US" altLang="zh-CN" dirty="0" smtClean="0"/>
              <a:t>      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8038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       flush</a:t>
            </a:r>
            <a:r>
              <a:rPr lang="zh-CN" altLang="en-US" dirty="0" smtClean="0"/>
              <a:t>负责将内存中创建的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刷写到磁盘，主要有以下工作：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translog</a:t>
            </a:r>
            <a:r>
              <a:rPr lang="zh-CN" altLang="en-US" dirty="0" smtClean="0"/>
              <a:t>写入磁盘；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index.buffer</a:t>
            </a:r>
            <a:r>
              <a:rPr lang="zh-CN" altLang="en-US" dirty="0" smtClean="0"/>
              <a:t>清空，其中的文档（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）生成一个新的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，相当于一个</a:t>
            </a:r>
            <a:r>
              <a:rPr lang="en-US" altLang="zh-CN" dirty="0" smtClean="0"/>
              <a:t>refresh</a:t>
            </a:r>
            <a:r>
              <a:rPr lang="zh-CN" altLang="en-US" dirty="0" smtClean="0"/>
              <a:t>操作；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更新</a:t>
            </a:r>
            <a:r>
              <a:rPr lang="en-US" altLang="zh-CN" dirty="0" smtClean="0"/>
              <a:t>commit point</a:t>
            </a:r>
            <a:r>
              <a:rPr lang="zh-CN" altLang="en-US" dirty="0" smtClean="0"/>
              <a:t>并写入磁盘；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执行</a:t>
            </a:r>
            <a:r>
              <a:rPr lang="en-US" altLang="zh-CN" dirty="0" err="1" smtClean="0"/>
              <a:t>fsync</a:t>
            </a:r>
            <a:r>
              <a:rPr lang="zh-CN" altLang="en-US" dirty="0" smtClean="0"/>
              <a:t>操作，将内存中的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写入磁盘；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删除旧的</a:t>
            </a:r>
            <a:r>
              <a:rPr lang="en-US" altLang="zh-CN" dirty="0" err="1" smtClean="0"/>
              <a:t>translog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发生的时机：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间隔时间到达时（</a:t>
            </a:r>
            <a:r>
              <a:rPr lang="en-US" altLang="zh-CN" dirty="0" smtClean="0"/>
              <a:t>es5.X</a:t>
            </a:r>
            <a:r>
              <a:rPr lang="zh-CN" altLang="en-US" dirty="0" smtClean="0"/>
              <a:t>后无法修改，默认为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分钟）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translog</a:t>
            </a:r>
            <a:r>
              <a:rPr lang="zh-CN" altLang="en-US" dirty="0" smtClean="0"/>
              <a:t>占满时（大小可以通过参数配置，默认</a:t>
            </a:r>
            <a:r>
              <a:rPr lang="en-US" altLang="zh-CN" dirty="0" smtClean="0"/>
              <a:t>512MB</a:t>
            </a:r>
            <a:r>
              <a:rPr lang="zh-CN" altLang="en-US" dirty="0" smtClean="0"/>
              <a:t>，每个</a:t>
            </a:r>
            <a:r>
              <a:rPr lang="en-US" altLang="zh-CN" dirty="0" err="1" smtClean="0"/>
              <a:t>Lucene</a:t>
            </a:r>
            <a:r>
              <a:rPr lang="en-US" altLang="zh-CN" dirty="0" smtClean="0"/>
              <a:t> index</a:t>
            </a:r>
            <a:r>
              <a:rPr lang="zh-CN" altLang="en-US" dirty="0" smtClean="0"/>
              <a:t>有自己的</a:t>
            </a:r>
            <a:r>
              <a:rPr lang="en-US" altLang="zh-CN" dirty="0" err="1" smtClean="0"/>
              <a:t>translog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0590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6564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21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支持客户端有如下：</a:t>
            </a:r>
            <a:r>
              <a:rPr lang="en-US" altLang="zh-CN" dirty="0" smtClean="0"/>
              <a:t>https://cwiki.apache.org/confluence/display/KAFKA/Clients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421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2748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6517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8796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29418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47409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08366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1016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5349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856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622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9160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024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72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886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" y="4853371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/>
            </a:lvl1pPr>
          </a:lstStyle>
          <a:p>
            <a:pPr lvl="0" algn="ctr" eaLnBrk="1" hangingPunct="1">
              <a:lnSpc>
                <a:spcPct val="150000"/>
              </a:lnSpc>
            </a:pPr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3396" y="140741"/>
            <a:ext cx="1436791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单击此处输入密级</a:t>
            </a:r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13396" y="330645"/>
            <a:ext cx="1436791" cy="32654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单击此处输入日期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813396" y="543183"/>
            <a:ext cx="1571378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单击此处输入保密期</a:t>
            </a:r>
            <a:endParaRPr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3166" y="147793"/>
            <a:ext cx="8193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密级级别：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3166" y="352519"/>
            <a:ext cx="9282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生效时间：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2689" y="553114"/>
            <a:ext cx="8678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保密期限：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83214" y="6224612"/>
            <a:ext cx="1177574" cy="2968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u="none" baseline="0">
                <a:solidFill>
                  <a:srgbClr val="0091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fld id="{C826C8DC-1C57-491B-9671-6E3B950D12CE}" type="datetime2">
              <a:rPr lang="zh-CN" altLang="en-US" smtClean="0"/>
              <a:pPr lvl="0"/>
              <a:t>2014年12月29日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942301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4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9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69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9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8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65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464646" y="5201392"/>
            <a:ext cx="2214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00B0F0"/>
                </a:solidFill>
              </a:rPr>
              <a:t>Thanks</a:t>
            </a:r>
            <a:endParaRPr lang="zh-CN" altLang="en-US" sz="5400" b="1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66255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科技</a:t>
            </a:r>
            <a:endParaRPr lang="zh-CN" altLang="en-US" sz="40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376843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呵护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587431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未来</a:t>
            </a:r>
            <a:endParaRPr lang="zh-CN" altLang="en-US" sz="40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0" y="6239256"/>
            <a:ext cx="79564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本胶片及其附件含有海康威视公司的保密信息，仅限于公司内部传阅及培训学习使用。</a:t>
            </a:r>
          </a:p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禁止任何其他人以任何形式使用（包括但不限于全部或部分地泄露、复制、或散发）本胶片中的信息。</a:t>
            </a:r>
            <a:endParaRPr lang="en-US" altLang="zh-CN" sz="1100" dirty="0" smtClean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如果您发现本胶片用于规定用途之外的情况，请您立即电话或邮件通知信息安全管理人员！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9570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65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>
              <a:def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</a:lstStyle>
          <a:p>
            <a:pPr lvl="0" algn="l" defTabSz="914400" eaLnBrk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59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30070" y="5825979"/>
            <a:ext cx="6955750" cy="880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及其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附件含有海康威视公司的保密信息，仅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限于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公司内部传阅及培训学习使用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1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禁止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任何其他人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以任何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形式使用（包括但不限于全部或部分地泄露、复制、或散发）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中</a:t>
            </a:r>
            <a:endParaRPr lang="en-US" altLang="zh-CN" sz="1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信息。如果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您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发现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胶片用于规定用途之外的情况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，请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您立即电话或邮件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通知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信息安全管理人员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！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51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1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0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9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4105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4400" b="1" kern="1200" dirty="0" smtClean="0">
          <a:solidFill>
            <a:srgbClr val="0070C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d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1267"/>
            <a:ext cx="9142884" cy="37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AutoShape 2"/>
          <p:cNvSpPr>
            <a:spLocks/>
          </p:cNvSpPr>
          <p:nvPr userDrawn="1"/>
        </p:nvSpPr>
        <p:spPr bwMode="auto">
          <a:xfrm>
            <a:off x="304726" y="6580373"/>
            <a:ext cx="3808512" cy="214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defRPr/>
            </a:pP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Hangzhou Hikvision Digital Technology Co., Ltd.</a:t>
            </a:r>
            <a:endParaRPr lang="zh-CN" altLang="zh-CN" sz="1969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未标题-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61" y="6551043"/>
            <a:ext cx="939850" cy="26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6507678" y="6523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E7C46-D1BD-4217-9FE1-11CFD6F2AAFB}" type="slidenum">
              <a:rPr lang="zh-CN" altLang="en-US" sz="1500" smtClean="0">
                <a:solidFill>
                  <a:srgbClr val="0070C0"/>
                </a:solidFill>
              </a:rPr>
              <a:pPr/>
              <a:t>‹#›</a:t>
            </a:fld>
            <a:endParaRPr lang="zh-CN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d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1791"/>
            <a:ext cx="9142884" cy="38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AutoShape 2"/>
          <p:cNvSpPr>
            <a:spLocks/>
          </p:cNvSpPr>
          <p:nvPr/>
        </p:nvSpPr>
        <p:spPr bwMode="auto">
          <a:xfrm>
            <a:off x="304726" y="6580373"/>
            <a:ext cx="3808512" cy="214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defRPr/>
            </a:pP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Hangzhou Hikvision Digital Technology Co., Ltd.</a:t>
            </a:r>
            <a:endParaRPr lang="zh-CN" altLang="zh-CN" sz="1969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7" name="Picture 4" descr="未标题-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61" y="6551043"/>
            <a:ext cx="939850" cy="26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5" descr="未标题-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389" y="402953"/>
            <a:ext cx="1913186" cy="24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 userDrawn="1"/>
        </p:nvSpPr>
        <p:spPr>
          <a:xfrm>
            <a:off x="6507678" y="6523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E7C46-D1BD-4217-9FE1-11CFD6F2AAFB}" type="slidenum">
              <a:rPr lang="zh-CN" altLang="en-US" sz="1500" smtClean="0">
                <a:solidFill>
                  <a:srgbClr val="0070C0"/>
                </a:solidFill>
              </a:rPr>
              <a:pPr/>
              <a:t>‹#›</a:t>
            </a:fld>
            <a:endParaRPr lang="zh-CN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59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580409" rtl="0" eaLnBrk="0" fontAlgn="base" hangingPunct="0">
        <a:spcBef>
          <a:spcPct val="0"/>
        </a:spcBef>
        <a:spcAft>
          <a:spcPct val="0"/>
        </a:spcAft>
        <a:defRPr sz="5484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321457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60729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321457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482186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642915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6774"/>
            <a:ext cx="9142884" cy="125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2" descr="未标题-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05" y="6103442"/>
            <a:ext cx="1508001" cy="43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AutoShape 3"/>
          <p:cNvSpPr>
            <a:spLocks/>
          </p:cNvSpPr>
          <p:nvPr/>
        </p:nvSpPr>
        <p:spPr bwMode="auto">
          <a:xfrm>
            <a:off x="2013645" y="1791520"/>
            <a:ext cx="5115595" cy="840506"/>
          </a:xfrm>
          <a:custGeom>
            <a:avLst/>
            <a:gdLst>
              <a:gd name="T0" fmla="*/ 3637757 w 21600"/>
              <a:gd name="T1" fmla="*/ 597694 h 21600"/>
              <a:gd name="T2" fmla="*/ 3637757 w 21600"/>
              <a:gd name="T3" fmla="*/ 597694 h 21600"/>
              <a:gd name="T4" fmla="*/ 3637757 w 21600"/>
              <a:gd name="T5" fmla="*/ 597694 h 21600"/>
              <a:gd name="T6" fmla="*/ 3637757 w 21600"/>
              <a:gd name="T7" fmla="*/ 59769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144" tIns="17144" rIns="17144" bIns="17144" anchor="ctr"/>
          <a:lstStyle>
            <a:lvl1pPr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zh-CN" altLang="en-US" sz="6328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科技</a:t>
            </a:r>
            <a:r>
              <a:rPr lang="zh-CN" altLang="en-US" sz="6328" b="1" dirty="0" smtClean="0"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呵护</a:t>
            </a:r>
            <a:r>
              <a:rPr lang="zh-CN" altLang="en-US" sz="6328" b="1" dirty="0" smtClean="0">
                <a:solidFill>
                  <a:srgbClr val="0070C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未来</a:t>
            </a:r>
            <a:endParaRPr lang="zh-CN" altLang="en-US" sz="2391" dirty="0" smtClean="0">
              <a:latin typeface="全新硬笔行书简" panose="02010600040101010101" pitchFamily="2" charset="-122"/>
              <a:ea typeface="全新硬笔行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3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</p:sldLayoutIdLst>
  <p:timing>
    <p:tnLst>
      <p:par>
        <p:cTn id="1" dur="indefinite" restart="never" nodeType="tmRoot"/>
      </p:par>
    </p:tnLst>
  </p:timing>
  <p:txStyles>
    <p:titleStyle>
      <a:lvl1pPr algn="ctr" defTabSz="580409" rtl="0" eaLnBrk="0" fontAlgn="base" hangingPunct="0">
        <a:spcBef>
          <a:spcPct val="0"/>
        </a:spcBef>
        <a:spcAft>
          <a:spcPct val="0"/>
        </a:spcAft>
        <a:defRPr sz="5484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321457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60729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321457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482186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642915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CF4D-4196-4228-82E4-ECE1290848B6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3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ingkoala.com.cn/Lucene/suoyinwenjian/2019/0605/63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" y="5022648"/>
            <a:ext cx="9144000" cy="677108"/>
          </a:xfrm>
        </p:spPr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技术分享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秘密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无期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305717" y="6110312"/>
            <a:ext cx="2573065" cy="296863"/>
          </a:xfrm>
        </p:spPr>
        <p:txBody>
          <a:bodyPr/>
          <a:lstStyle/>
          <a:p>
            <a:r>
              <a:rPr lang="zh-CN" altLang="en-US" sz="1600" dirty="0" smtClean="0"/>
              <a:t>主讲人：张名赫</a:t>
            </a:r>
            <a:endParaRPr lang="en-US" altLang="zh-CN" sz="160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2080260" y="160020"/>
            <a:ext cx="194310" cy="22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88820" y="160020"/>
            <a:ext cx="188595" cy="22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8000">
        <p14:reveal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倒排索引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291" y="712520"/>
            <a:ext cx="85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之前有提到，一个分片就是一个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。而一个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由多个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文件组成。</a:t>
            </a:r>
            <a:r>
              <a:rPr lang="en-US" altLang="zh-CN" dirty="0"/>
              <a:t>s</a:t>
            </a:r>
            <a:r>
              <a:rPr lang="en-US" altLang="zh-CN" dirty="0" smtClean="0"/>
              <a:t>egment</a:t>
            </a:r>
            <a:r>
              <a:rPr lang="zh-CN" altLang="en-US" dirty="0" smtClean="0"/>
              <a:t>文件中存储的就是倒排索引。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那么，倒排索引的数据结构是什么样子的？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14" y="1635850"/>
            <a:ext cx="6630325" cy="31532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5159" y="4789065"/>
            <a:ext cx="128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erm-index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736854" y="4789065"/>
            <a:ext cx="166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term-dictionary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131009" y="4789065"/>
            <a:ext cx="166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posting-list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0291" y="5158397"/>
            <a:ext cx="85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个完整的倒排索引，由</a:t>
            </a:r>
            <a:r>
              <a:rPr lang="en-US" altLang="zh-CN" dirty="0" smtClean="0"/>
              <a:t>term-index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term-dictionary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posting-list</a:t>
            </a:r>
            <a:r>
              <a:rPr lang="zh-CN" altLang="en-US" dirty="0" smtClean="0"/>
              <a:t>三种数据结构组成。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为什么倒排索引由这三种数据结构组成？分别存储什么数据？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倒排索引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9" y="874627"/>
            <a:ext cx="8926171" cy="19624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0291" y="2713703"/>
            <a:ext cx="8333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如上图，我们有三行数据，每行数据都是一个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之前有介绍过，是一个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类型的对象，代表实际存储的一条数据。比如图中展示的数据，实际格式如下：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1" y="3637033"/>
            <a:ext cx="2128948" cy="278116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85652" y="3319457"/>
            <a:ext cx="5407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拓展介绍：</a:t>
            </a:r>
            <a:endParaRPr lang="en-US" altLang="zh-CN" dirty="0" smtClean="0"/>
          </a:p>
          <a:p>
            <a:r>
              <a:rPr lang="en-US" altLang="zh-CN" dirty="0" smtClean="0"/>
              <a:t>_index</a:t>
            </a:r>
            <a:r>
              <a:rPr lang="zh-CN" altLang="en-US" dirty="0" smtClean="0"/>
              <a:t>代表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的索引名，名为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_type</a:t>
            </a:r>
            <a:r>
              <a:rPr lang="zh-CN" altLang="en-US" dirty="0" smtClean="0"/>
              <a:t>代表类型，由于当前版本是</a:t>
            </a:r>
            <a:r>
              <a:rPr lang="en-US" altLang="zh-CN" dirty="0" smtClean="0"/>
              <a:t>7.14</a:t>
            </a:r>
            <a:r>
              <a:rPr lang="zh-CN" altLang="en-US" dirty="0" smtClean="0"/>
              <a:t>，默认一个索引只有一个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_doc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_id</a:t>
            </a:r>
            <a:r>
              <a:rPr lang="zh-CN" altLang="en-US" dirty="0" smtClean="0"/>
              <a:t>即文档的唯一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_version</a:t>
            </a:r>
            <a:r>
              <a:rPr lang="zh-CN" altLang="en-US" dirty="0"/>
              <a:t>代表</a:t>
            </a:r>
            <a:r>
              <a:rPr lang="zh-CN" altLang="en-US" dirty="0" smtClean="0"/>
              <a:t>版本号，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seq_no</a:t>
            </a:r>
            <a:r>
              <a:rPr lang="zh-CN" altLang="en-US" dirty="0" smtClean="0"/>
              <a:t>代表序列号，这两个属性都是用来对文档进行事务控制的，老版本使用</a:t>
            </a:r>
            <a:r>
              <a:rPr lang="en-US" altLang="zh-CN" dirty="0" smtClean="0"/>
              <a:t>_version</a:t>
            </a:r>
            <a:r>
              <a:rPr lang="zh-CN" altLang="en-US" dirty="0" smtClean="0"/>
              <a:t>，新版本使用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seq_no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_</a:t>
            </a:r>
            <a:r>
              <a:rPr lang="en-US" altLang="zh-CN" dirty="0" err="1" smtClean="0"/>
              <a:t>primay_term</a:t>
            </a:r>
            <a:r>
              <a:rPr lang="zh-CN" altLang="en-US" dirty="0" smtClean="0"/>
              <a:t>，与上一个属性一起对事务进行控制；</a:t>
            </a:r>
            <a:endParaRPr lang="en-US" altLang="zh-CN" dirty="0" smtClean="0"/>
          </a:p>
          <a:p>
            <a:r>
              <a:rPr lang="en-US" altLang="zh-CN" dirty="0" smtClean="0"/>
              <a:t>_found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doucument</a:t>
            </a:r>
            <a:r>
              <a:rPr lang="zh-CN" altLang="en-US" dirty="0" smtClean="0"/>
              <a:t>的是否能被搜索到标志，如果可以是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90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倒排索引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9" y="796321"/>
            <a:ext cx="9002381" cy="35152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619" y="4311537"/>
            <a:ext cx="890405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 从图中可以看到是一个字段一个自己的倒排索引。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是字段（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关键词）</a:t>
            </a:r>
            <a:r>
              <a:rPr lang="en-US" altLang="zh-CN" dirty="0" smtClean="0"/>
              <a:t>,value</a:t>
            </a:r>
            <a:r>
              <a:rPr lang="zh-CN" altLang="en-US" dirty="0" smtClean="0"/>
              <a:t>是对应的文档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集合。因为区别于关系型数据库中通过主键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找到对应数据的索引，而是通过待搜索的值找到整行记录（文档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），称为倒排索引。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41619" y="5504780"/>
            <a:ext cx="8797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term-dictionary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term-index</a:t>
            </a:r>
            <a:r>
              <a:rPr lang="zh-CN" altLang="en-US" dirty="0">
                <a:solidFill>
                  <a:srgbClr val="FF0000"/>
                </a:solidFill>
              </a:rPr>
              <a:t>中存储的是什么数据</a:t>
            </a:r>
            <a:r>
              <a:rPr lang="zh-CN" altLang="en-US" dirty="0" smtClean="0">
                <a:solidFill>
                  <a:srgbClr val="FF0000"/>
                </a:solidFill>
              </a:rPr>
              <a:t>，是</a:t>
            </a:r>
            <a:r>
              <a:rPr lang="zh-CN" altLang="en-US" dirty="0">
                <a:solidFill>
                  <a:srgbClr val="FF0000"/>
                </a:solidFill>
              </a:rPr>
              <a:t>什么</a:t>
            </a:r>
            <a:r>
              <a:rPr lang="zh-CN" altLang="en-US" dirty="0" smtClean="0">
                <a:solidFill>
                  <a:srgbClr val="FF0000"/>
                </a:solidFill>
              </a:rPr>
              <a:t>数据结构，</a:t>
            </a:r>
            <a:r>
              <a:rPr lang="zh-CN" altLang="en-US" dirty="0">
                <a:solidFill>
                  <a:srgbClr val="FF0000"/>
                </a:solidFill>
              </a:rPr>
              <a:t>为什么需要</a:t>
            </a:r>
            <a:r>
              <a:rPr lang="en-US" altLang="zh-CN" dirty="0">
                <a:solidFill>
                  <a:srgbClr val="FF0000"/>
                </a:solidFill>
              </a:rPr>
              <a:t>term-dictionary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term-index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72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倒排索引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367" y="1146477"/>
            <a:ext cx="8904058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</a:t>
            </a:r>
            <a:r>
              <a:rPr lang="zh-CN" altLang="en-US" dirty="0" smtClean="0"/>
              <a:t>当用户输入待搜索的关键词时，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并不知道，倒排索引列表中（</a:t>
            </a:r>
            <a:r>
              <a:rPr lang="en-US" altLang="zh-CN" dirty="0" smtClean="0"/>
              <a:t>posting-list</a:t>
            </a:r>
            <a:r>
              <a:rPr lang="zh-CN" altLang="en-US" dirty="0" smtClean="0"/>
              <a:t>）是否含有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为用户搜索的关键词。如果没有</a:t>
            </a:r>
            <a:r>
              <a:rPr lang="en-US" altLang="zh-CN" dirty="0" smtClean="0"/>
              <a:t>term-dictionary</a:t>
            </a:r>
            <a:r>
              <a:rPr lang="zh-CN" altLang="en-US" dirty="0" smtClean="0"/>
              <a:t>，直接搜索</a:t>
            </a:r>
            <a:r>
              <a:rPr lang="en-US" altLang="zh-CN" dirty="0" smtClean="0"/>
              <a:t>posting-list</a:t>
            </a:r>
            <a:r>
              <a:rPr lang="zh-CN" altLang="en-US" dirty="0" smtClean="0"/>
              <a:t>中保存的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是无序的，不可避免要扫描整个</a:t>
            </a:r>
            <a:r>
              <a:rPr lang="en-US" altLang="zh-CN" dirty="0" smtClean="0"/>
              <a:t>posting-list</a:t>
            </a:r>
            <a:r>
              <a:rPr lang="zh-CN" altLang="en-US" dirty="0" smtClean="0"/>
              <a:t>，找到关键词以后再获取对应文档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。这样的效率是十分低下的。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 因此，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构造了一个有序的关键词集合，并使用</a:t>
            </a:r>
            <a:r>
              <a:rPr lang="en-US" altLang="zh-CN" dirty="0" smtClean="0"/>
              <a:t>FST</a:t>
            </a:r>
            <a:r>
              <a:rPr lang="zh-CN" altLang="en-US" dirty="0" smtClean="0"/>
              <a:t>的数据结构进行存储，这便是之前提到的</a:t>
            </a:r>
            <a:r>
              <a:rPr lang="en-US" altLang="zh-CN" dirty="0" smtClean="0"/>
              <a:t>term-dictionary</a:t>
            </a:r>
            <a:r>
              <a:rPr lang="zh-CN" altLang="en-US" dirty="0" smtClean="0"/>
              <a:t>。这种设计，提高了查询的效率并减少了存储的空间。这样我们就可以很快地定位到用户搜索的关键词。再通过这个关键词，到</a:t>
            </a:r>
            <a:r>
              <a:rPr lang="en-US" altLang="zh-CN" dirty="0" smtClean="0"/>
              <a:t>posting-list</a:t>
            </a:r>
            <a:r>
              <a:rPr lang="zh-CN" altLang="en-US" dirty="0" smtClean="0"/>
              <a:t>中获取对应的文档</a:t>
            </a:r>
            <a:r>
              <a:rPr lang="en-US" altLang="zh-CN" dirty="0" smtClean="0"/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（关于</a:t>
            </a:r>
            <a:r>
              <a:rPr lang="en-US" altLang="zh-CN" dirty="0" smtClean="0">
                <a:solidFill>
                  <a:srgbClr val="FF0000"/>
                </a:solidFill>
              </a:rPr>
              <a:t>FST</a:t>
            </a:r>
            <a:r>
              <a:rPr lang="zh-CN" altLang="en-US" dirty="0" smtClean="0">
                <a:solidFill>
                  <a:srgbClr val="FF0000"/>
                </a:solidFill>
              </a:rPr>
              <a:t>的数据结构，有兴趣的小伙伴可以自行了解）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然而，</a:t>
            </a:r>
            <a:r>
              <a:rPr lang="en-US" altLang="zh-CN" dirty="0" smtClean="0"/>
              <a:t>term-dictionary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posting-list</a:t>
            </a:r>
            <a:r>
              <a:rPr lang="zh-CN" altLang="en-US" dirty="0" smtClean="0"/>
              <a:t>都是存储在磁盘中，以文件的形式存在。那么搜索的时候，不可避免会有磁盘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。为了尽可能少的读磁盘，有必要把一些数据放到内存中。但是</a:t>
            </a:r>
            <a:r>
              <a:rPr lang="en-US" altLang="zh-CN" dirty="0" smtClean="0"/>
              <a:t>term-dictionary</a:t>
            </a:r>
            <a:r>
              <a:rPr lang="zh-CN" altLang="en-US" dirty="0" smtClean="0"/>
              <a:t>本身太大了，很有可能包含百万级别的关键词，无法完整放到内存里。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需要设计一种更加不占空间的数据结构，来保存海量的关键词集合，存放在系统缓存（即内存中）。这便是之前提到的</a:t>
            </a:r>
            <a:r>
              <a:rPr lang="en-US" altLang="zh-CN" dirty="0" smtClean="0"/>
              <a:t>term-index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9798" y="712520"/>
            <a:ext cx="87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为什么需要</a:t>
            </a:r>
            <a:r>
              <a:rPr lang="en-US" altLang="zh-CN" dirty="0">
                <a:solidFill>
                  <a:srgbClr val="FF0000"/>
                </a:solidFill>
              </a:rPr>
              <a:t>term-index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term-dictionary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5880737"/>
            <a:ext cx="87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term-index</a:t>
            </a:r>
            <a:r>
              <a:rPr lang="zh-CN" altLang="en-US" dirty="0" smtClean="0">
                <a:solidFill>
                  <a:srgbClr val="FF0000"/>
                </a:solidFill>
              </a:rPr>
              <a:t>的数据结构是怎么样的？为什么可以节省空间放在内存中？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54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倒排索引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1" y="711399"/>
            <a:ext cx="2896004" cy="28007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61" y="763937"/>
            <a:ext cx="5390424" cy="35864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7751" y="3596065"/>
            <a:ext cx="2281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erm-index</a:t>
            </a:r>
            <a:r>
              <a:rPr lang="zh-CN" altLang="en-US" dirty="0" smtClean="0"/>
              <a:t>使用的只保存关键词前缀的前缀树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55799" y="4217174"/>
            <a:ext cx="204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标准前缀树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0291" y="4519395"/>
            <a:ext cx="8726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标准的前缀树，是一棵不平衡的多叉树，可以保存不同字符串的公共前缀，节省空间及减少搜索时间，保存尽可能多的单词。由于内存空间十分宝贵，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在此基础上进行了优化，只保存了关键词的前缀，并不保存完整的关键词。当前缀完全相同时，到</a:t>
            </a:r>
            <a:r>
              <a:rPr lang="en-US" altLang="zh-CN" dirty="0" smtClean="0"/>
              <a:t>term-dictionary</a:t>
            </a:r>
            <a:r>
              <a:rPr lang="zh-CN" altLang="en-US" dirty="0" smtClean="0"/>
              <a:t>中找到匹配的第一个单词，继续向后遍历，直到与搜索词完全匹配</a:t>
            </a:r>
            <a:r>
              <a:rPr lang="zh-CN" altLang="en-US" dirty="0" smtClean="0">
                <a:solidFill>
                  <a:srgbClr val="FF0000"/>
                </a:solidFill>
              </a:rPr>
              <a:t>（可以参考倒排索引完整的结构）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为了进一步节省空间，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对索引文件采用了特定的算法进行了进一步压缩，有兴趣的同学，可以继续了解。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0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es</a:t>
            </a:r>
            <a:r>
              <a:rPr lang="zh-CN" altLang="en-US" dirty="0" smtClean="0">
                <a:solidFill>
                  <a:schemeClr val="tx1"/>
                </a:solidFill>
              </a:rPr>
              <a:t>实例目录结构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291" y="1126452"/>
            <a:ext cx="78867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endParaRPr lang="en-US" altLang="zh-CN" sz="2800" b="1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脚本存放目录，如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配置文件目录，如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elasticsearch.yml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运行需要的类库；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运行需要的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环境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系统日志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数据保存的路径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7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es</a:t>
            </a:r>
            <a:r>
              <a:rPr lang="zh-CN" altLang="en-US" dirty="0" smtClean="0">
                <a:solidFill>
                  <a:schemeClr val="tx1"/>
                </a:solidFill>
              </a:rPr>
              <a:t>实例基本配置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263584" y="1146982"/>
            <a:ext cx="88837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cluster.name: name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集群的名称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transport.port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集群的端口，默认为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9300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node.data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true/false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节点是否可以作为数据节点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path.logs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日志存储路径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path.data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数据存储路径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node.name: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node-1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当前节点的名称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http.port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port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指定本节点的端口号，默认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9200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cluster.initial_master_nodes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[“node-1”]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指定本节点为主节点（可选）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discovery.seed_hosts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[“ip1:tport1”,”ip2:tport2”,…]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集群的每个实例地址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es</a:t>
            </a:r>
            <a:r>
              <a:rPr lang="zh-CN" altLang="en-US" dirty="0" smtClean="0">
                <a:solidFill>
                  <a:schemeClr val="tx1"/>
                </a:solidFill>
              </a:rPr>
              <a:t>基本知识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291" y="2012794"/>
            <a:ext cx="848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文本（</a:t>
            </a:r>
            <a:r>
              <a:rPr lang="en-US" altLang="zh-CN" b="1" dirty="0" smtClean="0"/>
              <a:t>text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文本是一段普通的非结构化文字。通常，文本会被分析成一个个索引词。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0291" y="2659125"/>
            <a:ext cx="848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分析（</a:t>
            </a:r>
            <a:r>
              <a:rPr lang="en-US" altLang="zh-CN" b="1" dirty="0" smtClean="0"/>
              <a:t>analysis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依赖于特定的分词器，可以将文本分析后分析成指定的索引词。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0291" y="666105"/>
            <a:ext cx="8480586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索引词（</a:t>
            </a:r>
            <a:r>
              <a:rPr lang="en-US" altLang="zh-CN" b="1" dirty="0" smtClean="0"/>
              <a:t>term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中索引词（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）是一个能够被索引的精确值。特点是不可以被通过指定字符再次分词，且区分长度和大小写，唯一匹配，可以通过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进行准确的搜索。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0291" y="3305456"/>
            <a:ext cx="84805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索引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index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具有相同结构的文档集合。可以类比于关系型数据库（如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）中表的概念。单个集群中，可以定义多个业务需要的索引。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291" y="4367285"/>
            <a:ext cx="8480586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类型（</a:t>
            </a:r>
            <a:r>
              <a:rPr lang="en-US" altLang="zh-CN" b="1" dirty="0" smtClean="0"/>
              <a:t>type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索引中，可以定义一个或多个类型，类型是索引的逻辑分区，表示为同一个索引中不同类型</a:t>
            </a:r>
            <a:r>
              <a:rPr lang="zh-CN" altLang="en-US" dirty="0"/>
              <a:t>的是一个</a:t>
            </a:r>
            <a:r>
              <a:rPr lang="en-US" altLang="zh-CN" dirty="0"/>
              <a:t>type</a:t>
            </a:r>
            <a:r>
              <a:rPr lang="zh-CN" altLang="en-US" dirty="0"/>
              <a:t>，为</a:t>
            </a:r>
            <a:r>
              <a:rPr lang="en-US" altLang="zh-CN" dirty="0"/>
              <a:t>_doc</a:t>
            </a:r>
            <a:r>
              <a:rPr lang="zh-CN" altLang="en-US" dirty="0"/>
              <a:t>，未来将移除。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/>
              <a:t>数据。定义为具有一组公共字段的文档。</a:t>
            </a:r>
            <a:r>
              <a:rPr lang="en-US" altLang="zh-CN" dirty="0" smtClean="0"/>
              <a:t>6.x</a:t>
            </a:r>
            <a:r>
              <a:rPr lang="zh-CN" altLang="en-US" dirty="0" smtClean="0"/>
              <a:t>版本之前可以</a:t>
            </a:r>
            <a:r>
              <a:rPr lang="zh-CN" altLang="en-US" dirty="0"/>
              <a:t>设置</a:t>
            </a:r>
            <a:r>
              <a:rPr lang="zh-CN" altLang="en-US" dirty="0" smtClean="0"/>
              <a:t>多个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6.x</a:t>
            </a:r>
            <a:r>
              <a:rPr lang="zh-CN" altLang="en-US" dirty="0" smtClean="0"/>
              <a:t>后默认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81740" y="5921406"/>
            <a:ext cx="850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为什么要逐渐废除类型（</a:t>
            </a:r>
            <a:r>
              <a:rPr lang="en-US" altLang="zh-CN" dirty="0" smtClean="0">
                <a:solidFill>
                  <a:srgbClr val="FF0000"/>
                </a:solidFill>
              </a:rPr>
              <a:t>type</a:t>
            </a:r>
            <a:r>
              <a:rPr lang="zh-CN" altLang="en-US" dirty="0" smtClean="0">
                <a:solidFill>
                  <a:srgbClr val="FF0000"/>
                </a:solidFill>
              </a:rPr>
              <a:t>）？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6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es</a:t>
            </a:r>
            <a:r>
              <a:rPr lang="zh-CN" altLang="en-US" dirty="0" smtClean="0">
                <a:solidFill>
                  <a:schemeClr val="tx1"/>
                </a:solidFill>
              </a:rPr>
              <a:t>基本知识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0291" y="712520"/>
            <a:ext cx="8480586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文档（</a:t>
            </a:r>
            <a:r>
              <a:rPr lang="en-US" altLang="zh-CN" b="1" dirty="0" smtClean="0"/>
              <a:t>document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存储在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中的一个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类型的字符串。可以类比为关系型数据库（如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）中的一行（多个不同类型字段组成）。每个文档都是一个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对象，存储了零个或多个字段或者键值对。文档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可以类比为主键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291" y="4990081"/>
            <a:ext cx="8480586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映射（</a:t>
            </a:r>
            <a:r>
              <a:rPr lang="en-US" altLang="zh-CN" b="1" dirty="0" smtClean="0"/>
              <a:t>mapping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映射可以类比为关系型数据库（如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）中的表结构。每个索引都有一个映射，定义了索引中的每一个字段类型，以及一个索引范围内的设置。可以事先定义，也可以存储数据时，由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自动生成，强烈建议事先定义映射结构。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61" y="1998737"/>
            <a:ext cx="4768645" cy="316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0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es</a:t>
            </a:r>
            <a:r>
              <a:rPr lang="zh-CN" altLang="en-US" dirty="0" smtClean="0">
                <a:solidFill>
                  <a:schemeClr val="tx1"/>
                </a:solidFill>
              </a:rPr>
              <a:t>集群相关概念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291" y="2600614"/>
            <a:ext cx="8480586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节点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node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一个节点是一个逻辑上独立的服务，它是集群的一部分，可以存储数据，并参与集群的索引和搜索功能；也可以只当作</a:t>
            </a:r>
            <a:r>
              <a:rPr lang="zh-CN" altLang="en-US" dirty="0"/>
              <a:t>协调</a:t>
            </a:r>
            <a:r>
              <a:rPr lang="zh-CN" altLang="en-US" dirty="0" smtClean="0"/>
              <a:t>器节点，作为请求转发的节点，因为每个节点都存储着其他节点的元信息。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0291" y="4256530"/>
            <a:ext cx="8480586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路由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routing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当</a:t>
            </a:r>
            <a:r>
              <a:rPr lang="zh-CN" altLang="en-US" dirty="0"/>
              <a:t>存储一个文档的时候，它会存储在唯一的主分片中，具体哪个分片是通过散列值进行选择。默认情况下，这个值是由文档的</a:t>
            </a:r>
            <a:r>
              <a:rPr lang="en-US" altLang="zh-CN" dirty="0"/>
              <a:t>ID</a:t>
            </a:r>
            <a:r>
              <a:rPr lang="zh-CN" altLang="en-US" dirty="0"/>
              <a:t>生成。如果文档有一个指定的父文档，则从父文档</a:t>
            </a:r>
            <a:r>
              <a:rPr lang="en-US" altLang="zh-CN" dirty="0"/>
              <a:t>ID</a:t>
            </a:r>
            <a:r>
              <a:rPr lang="zh-CN" altLang="en-US" dirty="0"/>
              <a:t>中生成，该值可以在存储文档的时候进行</a:t>
            </a:r>
            <a:r>
              <a:rPr lang="zh-CN" altLang="en-US" dirty="0" smtClean="0"/>
              <a:t>修改</a:t>
            </a:r>
            <a:r>
              <a:rPr lang="zh-CN" altLang="en-US" dirty="0" smtClean="0">
                <a:solidFill>
                  <a:srgbClr val="FF0000"/>
                </a:solidFill>
              </a:rPr>
              <a:t>（关于父子文档，有兴趣的小伙伴可以自行了解）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0291" y="712520"/>
            <a:ext cx="8480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集群（</a:t>
            </a:r>
            <a:r>
              <a:rPr lang="en-US" altLang="zh-CN" b="1" dirty="0" smtClean="0"/>
              <a:t>cluster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集群由一个或多个节点组成，对外提供服务、索引及搜索功能。一个集群有默认名称（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）。该名称很重要，因为多个节点的集群名称如果 相同，启动实例时会自动加入该集群。因此如果有多个集群（比如需要开发集群、测试集群），需要保证不同集群的名称不同。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16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altLang="zh-CN" dirty="0" err="1">
                <a:solidFill>
                  <a:schemeClr val="tx1"/>
                </a:solidFill>
              </a:rPr>
              <a:t>ElasticSearch</a:t>
            </a:r>
            <a:r>
              <a:rPr lang="zh-CN" altLang="en-US" dirty="0">
                <a:solidFill>
                  <a:schemeClr val="tx1"/>
                </a:solidFill>
              </a:rPr>
              <a:t>发展史</a:t>
            </a:r>
            <a:r>
              <a:rPr lang="zh-CN" altLang="en-US" sz="3200" dirty="0">
                <a:solidFill>
                  <a:schemeClr val="tx1"/>
                </a:solidFill>
              </a:rPr>
              <a:t>：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206" y="902085"/>
            <a:ext cx="808412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/>
              <a:t>起源：</a:t>
            </a:r>
            <a:endParaRPr lang="en-US" altLang="zh-CN" sz="2000" b="1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 smtClean="0"/>
              <a:t>Lucene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一个基于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语言开发的</a:t>
            </a:r>
            <a:r>
              <a:rPr lang="en-US" altLang="zh-CN" sz="2000" dirty="0" smtClean="0"/>
              <a:t>Full Text</a:t>
            </a:r>
            <a:r>
              <a:rPr lang="zh-CN" altLang="en-US" sz="2000" dirty="0" smtClean="0"/>
              <a:t>搜索引擎类库，创建于</a:t>
            </a:r>
            <a:r>
              <a:rPr lang="en-US" altLang="zh-CN" sz="2000" dirty="0" smtClean="0"/>
              <a:t>1999</a:t>
            </a:r>
            <a:r>
              <a:rPr lang="zh-CN" altLang="en-US" sz="2000" dirty="0" smtClean="0"/>
              <a:t>年，</a:t>
            </a:r>
            <a:r>
              <a:rPr lang="en-US" altLang="zh-CN" sz="2000" dirty="0" smtClean="0"/>
              <a:t>2005</a:t>
            </a:r>
            <a:r>
              <a:rPr lang="zh-CN" altLang="en-US" sz="2000" dirty="0" smtClean="0"/>
              <a:t>年成为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顶级开源项目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 smtClean="0"/>
              <a:t>Lucene</a:t>
            </a:r>
            <a:r>
              <a:rPr lang="zh-CN" altLang="en-US" sz="2000" dirty="0" smtClean="0"/>
              <a:t> 缺点：</a:t>
            </a:r>
            <a:endParaRPr lang="en-US" altLang="zh-CN" sz="2000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只能</a:t>
            </a:r>
            <a:r>
              <a:rPr lang="zh-CN" altLang="en-US" sz="2000" dirty="0"/>
              <a:t>基于</a:t>
            </a:r>
            <a:r>
              <a:rPr lang="en-US" altLang="zh-CN" sz="2000" dirty="0"/>
              <a:t>Java</a:t>
            </a:r>
            <a:r>
              <a:rPr lang="zh-CN" altLang="en-US" sz="2000" dirty="0"/>
              <a:t>开发</a:t>
            </a:r>
            <a:r>
              <a:rPr lang="zh-CN" altLang="en-US" sz="2000" dirty="0" smtClean="0"/>
              <a:t>语言。类</a:t>
            </a:r>
            <a:r>
              <a:rPr lang="zh-CN" altLang="en-US" sz="2000" dirty="0"/>
              <a:t>库的学习曲线</a:t>
            </a:r>
            <a:r>
              <a:rPr lang="zh-CN" altLang="en-US" sz="2000" dirty="0" smtClean="0"/>
              <a:t>陡峭；</a:t>
            </a:r>
            <a:endParaRPr lang="en-US" altLang="zh-CN" sz="2000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原</a:t>
            </a:r>
            <a:r>
              <a:rPr lang="zh-CN" altLang="en-US" sz="2000" dirty="0"/>
              <a:t>生并不支持水平</a:t>
            </a:r>
            <a:r>
              <a:rPr lang="zh-CN" altLang="en-US" sz="2000" dirty="0" smtClean="0"/>
              <a:t>扩展；</a:t>
            </a:r>
            <a:endParaRPr lang="en-US" altLang="zh-CN" sz="2000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需要</a:t>
            </a:r>
            <a:r>
              <a:rPr lang="zh-CN" altLang="en-US" sz="2000" dirty="0"/>
              <a:t>手动使用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将其集成到应用程序中，不易于使用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207" y="3918295"/>
            <a:ext cx="76734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诞生：</a:t>
            </a:r>
            <a:endParaRPr lang="en-US" altLang="zh-CN" sz="2000" b="1" dirty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2004</a:t>
            </a:r>
            <a:r>
              <a:rPr lang="zh-CN" altLang="en-US" sz="2000" dirty="0"/>
              <a:t>年</a:t>
            </a:r>
            <a:r>
              <a:rPr lang="en-US" altLang="zh-CN" sz="2000" dirty="0"/>
              <a:t>Shay </a:t>
            </a:r>
            <a:r>
              <a:rPr lang="en-US" altLang="zh-CN" sz="2000" dirty="0" err="1"/>
              <a:t>Banon</a:t>
            </a:r>
            <a:r>
              <a:rPr lang="zh-CN" altLang="en-US" sz="2000" dirty="0"/>
              <a:t>基于</a:t>
            </a:r>
            <a:r>
              <a:rPr lang="en-US" altLang="zh-CN" sz="2000" dirty="0" err="1"/>
              <a:t>Lucene</a:t>
            </a:r>
            <a:r>
              <a:rPr lang="zh-CN" altLang="en-US" sz="2000" dirty="0"/>
              <a:t>开发了</a:t>
            </a:r>
            <a:r>
              <a:rPr lang="en-US" altLang="zh-CN" sz="2000" dirty="0"/>
              <a:t>Compass</a:t>
            </a:r>
            <a:r>
              <a:rPr lang="zh-CN" altLang="en-US" sz="2000" dirty="0"/>
              <a:t>，对</a:t>
            </a:r>
            <a:r>
              <a:rPr lang="en-US" altLang="zh-CN" sz="2000" dirty="0" err="1"/>
              <a:t>Lucene</a:t>
            </a:r>
            <a:r>
              <a:rPr lang="zh-CN" altLang="en-US" sz="2000" dirty="0"/>
              <a:t>进行了一层</a:t>
            </a:r>
            <a:r>
              <a:rPr lang="zh-CN" altLang="en-US" sz="2000" dirty="0" smtClean="0"/>
              <a:t>封装；</a:t>
            </a:r>
            <a:endParaRPr lang="en-US" altLang="zh-CN" sz="2000" dirty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/>
              <a:t>2010</a:t>
            </a:r>
            <a:r>
              <a:rPr lang="zh-CN" altLang="en-US" sz="2000" dirty="0"/>
              <a:t>年</a:t>
            </a:r>
            <a:r>
              <a:rPr lang="en-US" altLang="zh-CN" sz="2000" dirty="0"/>
              <a:t>2</a:t>
            </a:r>
            <a:r>
              <a:rPr lang="zh-CN" altLang="en-US" sz="2000" dirty="0"/>
              <a:t>月，</a:t>
            </a:r>
            <a:r>
              <a:rPr lang="en-US" altLang="zh-CN" sz="2000" dirty="0"/>
              <a:t>Shay </a:t>
            </a:r>
            <a:r>
              <a:rPr lang="en-US" altLang="zh-CN" sz="2000" dirty="0" err="1"/>
              <a:t>Banon</a:t>
            </a:r>
            <a:r>
              <a:rPr lang="zh-CN" altLang="en-US" sz="2000" dirty="0"/>
              <a:t>发布了</a:t>
            </a:r>
            <a:r>
              <a:rPr lang="en-US" altLang="zh-CN" sz="2000" dirty="0" err="1"/>
              <a:t>elasticSearch</a:t>
            </a:r>
            <a:r>
              <a:rPr lang="zh-CN" altLang="en-US" sz="2000" dirty="0"/>
              <a:t>的第一个版本，支持主流编程语言，例如</a:t>
            </a:r>
            <a:r>
              <a:rPr lang="en-US" altLang="zh-CN" sz="2000" dirty="0"/>
              <a:t>Java</a:t>
            </a:r>
            <a:r>
              <a:rPr lang="zh-CN" altLang="en-US" sz="2000" dirty="0"/>
              <a:t>、</a:t>
            </a:r>
            <a:r>
              <a:rPr lang="en-US" altLang="zh-CN" sz="2000" dirty="0"/>
              <a:t>.NET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、</a:t>
            </a:r>
            <a:r>
              <a:rPr lang="en-US" altLang="zh-CN" sz="2000" dirty="0"/>
              <a:t>Ruby</a:t>
            </a:r>
            <a:r>
              <a:rPr lang="zh-CN" altLang="en-US" sz="2000" dirty="0"/>
              <a:t>、</a:t>
            </a:r>
            <a:r>
              <a:rPr lang="en-US" altLang="zh-CN" sz="2000" dirty="0"/>
              <a:t>PHP</a:t>
            </a:r>
            <a:r>
              <a:rPr lang="zh-CN" altLang="en-US" sz="2000" dirty="0"/>
              <a:t>、</a:t>
            </a:r>
            <a:r>
              <a:rPr lang="en-US" altLang="zh-CN" sz="2000" dirty="0"/>
              <a:t>Go</a:t>
            </a:r>
            <a:r>
              <a:rPr lang="zh-CN" altLang="en-US" sz="2000" dirty="0"/>
              <a:t>等。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10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es</a:t>
            </a:r>
            <a:r>
              <a:rPr lang="zh-CN" altLang="en-US" dirty="0" smtClean="0">
                <a:solidFill>
                  <a:schemeClr val="tx1"/>
                </a:solidFill>
              </a:rPr>
              <a:t>集群相关概念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0936" y="4854583"/>
            <a:ext cx="84805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主分片（</a:t>
            </a:r>
            <a:r>
              <a:rPr lang="en-US" altLang="zh-CN" b="1" dirty="0" smtClean="0"/>
              <a:t>primary shard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 每个</a:t>
            </a:r>
            <a:r>
              <a:rPr lang="zh-CN" altLang="en-US" dirty="0"/>
              <a:t>文档都存储在一个分片中，当你存储一个文档的时候，系统会首先存储在主分片中，然后会复制到不同的副本</a:t>
            </a:r>
            <a:r>
              <a:rPr lang="zh-CN" altLang="en-US" dirty="0" smtClean="0"/>
              <a:t>中（默认一个索引有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个主分片）。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0291" y="1013991"/>
            <a:ext cx="84805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分片（</a:t>
            </a:r>
            <a:r>
              <a:rPr lang="en-US" altLang="zh-CN" b="1" dirty="0" smtClean="0"/>
              <a:t>shard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  分片</a:t>
            </a:r>
            <a:r>
              <a:rPr lang="zh-CN" altLang="en-US" dirty="0"/>
              <a:t>是单个</a:t>
            </a:r>
            <a:r>
              <a:rPr lang="en-US" altLang="zh-CN" dirty="0" err="1"/>
              <a:t>Lucene</a:t>
            </a:r>
            <a:r>
              <a:rPr lang="zh-CN" altLang="en-US" dirty="0"/>
              <a:t>实例，这是</a:t>
            </a:r>
            <a:r>
              <a:rPr lang="en-US" altLang="zh-CN" dirty="0" err="1"/>
              <a:t>Elasticsearch</a:t>
            </a:r>
            <a:r>
              <a:rPr lang="zh-CN" altLang="en-US" dirty="0"/>
              <a:t>管理的比较底层的功能。索引是指向主分片和副本分片的逻辑空间。</a:t>
            </a:r>
            <a:r>
              <a:rPr lang="zh-CN" altLang="en-US" dirty="0" smtClean="0"/>
              <a:t>使用时只需</a:t>
            </a:r>
            <a:r>
              <a:rPr lang="zh-CN" altLang="en-US" dirty="0"/>
              <a:t>要指定分片的</a:t>
            </a:r>
            <a:r>
              <a:rPr lang="zh-CN" altLang="en-US" dirty="0" smtClean="0"/>
              <a:t>数量即可。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6" y="2466846"/>
            <a:ext cx="8030696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1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es</a:t>
            </a:r>
            <a:r>
              <a:rPr lang="zh-CN" altLang="en-US" dirty="0" smtClean="0">
                <a:solidFill>
                  <a:schemeClr val="tx1"/>
                </a:solidFill>
              </a:rPr>
              <a:t>集群相关概念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291" y="3044990"/>
            <a:ext cx="84805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复制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replica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  复制功能可以解决单点问题。当网络故障导致分区时，复制可以对故障进行转移，保证系统的高可用。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260291" y="598166"/>
            <a:ext cx="848058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副本分片（</a:t>
            </a:r>
            <a:r>
              <a:rPr lang="en-US" altLang="zh-CN" b="1" dirty="0" smtClean="0"/>
              <a:t>replica shard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  每一</a:t>
            </a:r>
            <a:r>
              <a:rPr lang="zh-CN" altLang="en-US" dirty="0"/>
              <a:t>个分片有零个或多个副本。副本主要是主分片的</a:t>
            </a:r>
            <a:r>
              <a:rPr lang="zh-CN" altLang="en-US" dirty="0" smtClean="0"/>
              <a:t>复制。作用如下：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1</a:t>
            </a:r>
            <a:r>
              <a:rPr lang="zh-CN" altLang="en-US" dirty="0" smtClean="0"/>
              <a:t>、增加</a:t>
            </a:r>
            <a:r>
              <a:rPr lang="zh-CN" altLang="en-US" dirty="0"/>
              <a:t>高可用性：当主分片失败的时候，可以从副本分片中选择一个作为主</a:t>
            </a:r>
            <a:r>
              <a:rPr lang="zh-CN" altLang="en-US" dirty="0" smtClean="0"/>
              <a:t>分片。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2</a:t>
            </a:r>
            <a:r>
              <a:rPr lang="zh-CN" altLang="en-US" dirty="0"/>
              <a:t>、提高性能：当查询的时候可以到主分片或者副本分片中进行查询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有了分片，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系统就可以水平分割扩展数据，亦可分配和并行操作（可能在多个节点）提高性能和吞吐量。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60291" y="3980924"/>
            <a:ext cx="8480586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注意：</a:t>
            </a:r>
            <a:r>
              <a:rPr lang="en-US" altLang="zh-CN" dirty="0" err="1"/>
              <a:t>es</a:t>
            </a:r>
            <a:r>
              <a:rPr lang="zh-CN" altLang="en-US" dirty="0"/>
              <a:t>主分片的数量一旦指定，不可更改；副本分片的数量可以更改。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原因：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/>
              <a:t>         协调器节点在对读请求进行转发时，对任意一条数据计算其对应分片时使用的公式为：</a:t>
            </a:r>
            <a:r>
              <a:rPr lang="en-US" altLang="zh-CN" dirty="0"/>
              <a:t>shard = hash(routing) % </a:t>
            </a:r>
            <a:r>
              <a:rPr lang="en-US" altLang="zh-CN" dirty="0" err="1"/>
              <a:t>number_of_primary_shards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         </a:t>
            </a:r>
            <a:r>
              <a:rPr lang="zh-CN" altLang="en-US" dirty="0"/>
              <a:t>每个</a:t>
            </a:r>
            <a:r>
              <a:rPr lang="en-US" altLang="zh-CN" dirty="0"/>
              <a:t>document</a:t>
            </a:r>
            <a:r>
              <a:rPr lang="zh-CN" altLang="en-US" dirty="0"/>
              <a:t>数据都有一个</a:t>
            </a:r>
            <a:r>
              <a:rPr lang="en-US" altLang="zh-CN" dirty="0"/>
              <a:t>routing</a:t>
            </a:r>
            <a:r>
              <a:rPr lang="zh-CN" altLang="en-US" dirty="0"/>
              <a:t>参数，默认是</a:t>
            </a:r>
            <a:r>
              <a:rPr lang="en-US" altLang="zh-CN" dirty="0" err="1"/>
              <a:t>doc_id</a:t>
            </a:r>
            <a:r>
              <a:rPr lang="zh-CN" altLang="en-US" dirty="0"/>
              <a:t>的值，而计算的结果，取决于分母。而分母是主分片的个数，一旦发生变化，会导致根据计算结果（存储位置）获取不到数据的问题，但数据</a:t>
            </a:r>
            <a:r>
              <a:rPr lang="zh-CN" altLang="en-US" dirty="0" smtClean="0"/>
              <a:t>实际存在。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36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es</a:t>
            </a:r>
            <a:r>
              <a:rPr lang="zh-CN" altLang="en-US" dirty="0" smtClean="0">
                <a:solidFill>
                  <a:schemeClr val="tx1"/>
                </a:solidFill>
              </a:rPr>
              <a:t>集群架构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291" y="4437324"/>
            <a:ext cx="88195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 一个索引中的数据，往往划分为多个分片存储在不同的节点（服务器）上。所有分片存储的数据的集合，称为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，而某个分片对应的是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集群的健康状态有三种：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Green</a:t>
            </a:r>
            <a:r>
              <a:rPr lang="zh-CN" altLang="en-US" dirty="0" smtClean="0"/>
              <a:t>，所有的主分片和副分片都正常运行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Yellow</a:t>
            </a:r>
            <a:r>
              <a:rPr lang="zh-CN" altLang="en-US" dirty="0" smtClean="0"/>
              <a:t>，所有的主分片都正常运行，但不是所有的副分片正常运行，存在单点问题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Red</a:t>
            </a:r>
            <a:r>
              <a:rPr lang="zh-CN" altLang="en-US" dirty="0" smtClean="0"/>
              <a:t>，集群不可用，有主分片没能正常运行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6" y="645845"/>
            <a:ext cx="772585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0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Lucene</a:t>
            </a:r>
            <a:r>
              <a:rPr lang="zh-CN" altLang="en-US" dirty="0" smtClean="0">
                <a:solidFill>
                  <a:schemeClr val="tx1"/>
                </a:solidFill>
              </a:rPr>
              <a:t>索引（拓展）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0291" y="712520"/>
            <a:ext cx="8726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 通过之前的介绍，我们在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的集群架构图中可以看到，一个分片就是一个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索引</a:t>
            </a:r>
            <a:r>
              <a:rPr lang="zh-CN" altLang="en-US" dirty="0"/>
              <a:t>。</a:t>
            </a:r>
            <a:r>
              <a:rPr lang="en-US" altLang="zh-CN" dirty="0" err="1" smtClean="0">
                <a:solidFill>
                  <a:srgbClr val="FF0000"/>
                </a:solidFill>
              </a:rPr>
              <a:t>Lucene</a:t>
            </a:r>
            <a:r>
              <a:rPr lang="zh-CN" altLang="en-US" dirty="0" smtClean="0">
                <a:solidFill>
                  <a:srgbClr val="FF0000"/>
                </a:solidFill>
              </a:rPr>
              <a:t>索引是什么？倒排索引和</a:t>
            </a:r>
            <a:r>
              <a:rPr lang="en-US" altLang="zh-CN" dirty="0" smtClean="0">
                <a:solidFill>
                  <a:srgbClr val="FF0000"/>
                </a:solidFill>
              </a:rPr>
              <a:t>document</a:t>
            </a:r>
            <a:r>
              <a:rPr lang="zh-CN" altLang="en-US" dirty="0" smtClean="0">
                <a:solidFill>
                  <a:srgbClr val="FF0000"/>
                </a:solidFill>
              </a:rPr>
              <a:t>文档（实际的数据）分别存放在哪里？</a:t>
            </a:r>
            <a:r>
              <a:rPr lang="zh-CN" altLang="en-US" dirty="0" smtClean="0"/>
              <a:t>         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 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60291" y="4929977"/>
            <a:ext cx="8632249" cy="144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 查阅资料知，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索引由四部分组成：</a:t>
            </a:r>
            <a:r>
              <a:rPr lang="en-US" altLang="zh-CN" dirty="0" err="1" smtClean="0"/>
              <a:t>Segments.gen</a:t>
            </a:r>
            <a:r>
              <a:rPr lang="zh-CN" altLang="en-US" dirty="0" smtClean="0"/>
              <a:t>文件、</a:t>
            </a:r>
            <a:r>
              <a:rPr lang="en-US" altLang="zh-CN" dirty="0" err="1" smtClean="0"/>
              <a:t>Segments_N</a:t>
            </a:r>
            <a:r>
              <a:rPr lang="zh-CN" altLang="en-US" dirty="0" smtClean="0"/>
              <a:t>文件、</a:t>
            </a:r>
            <a:r>
              <a:rPr lang="en-US" altLang="zh-CN" dirty="0" err="1" smtClean="0"/>
              <a:t>write.lock</a:t>
            </a:r>
            <a:r>
              <a:rPr lang="zh-CN" altLang="en-US" dirty="0" smtClean="0"/>
              <a:t>文件、一组</a:t>
            </a:r>
            <a:r>
              <a:rPr lang="en-US" altLang="zh-CN" dirty="0" err="1" smtClean="0"/>
              <a:t>segmentN</a:t>
            </a:r>
            <a:r>
              <a:rPr lang="zh-CN" altLang="en-US" dirty="0" smtClean="0"/>
              <a:t>文件。通过查看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的数据存储目录：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/data/nodes</a:t>
            </a:r>
            <a:r>
              <a:rPr lang="zh-CN" altLang="en-US" dirty="0" smtClean="0"/>
              <a:t>，发现存储着若干后缀名不同的文件，这与图中黄色区块的内容相吻合。</a:t>
            </a:r>
            <a:r>
              <a:rPr lang="en-US" altLang="zh-CN" dirty="0" err="1" smtClean="0">
                <a:solidFill>
                  <a:srgbClr val="FF0000"/>
                </a:solidFill>
              </a:rPr>
              <a:t>Lucene</a:t>
            </a:r>
            <a:r>
              <a:rPr lang="zh-CN" altLang="en-US" dirty="0" smtClean="0">
                <a:solidFill>
                  <a:srgbClr val="FF0000"/>
                </a:solidFill>
              </a:rPr>
              <a:t>这四部分文件有什么含义？有什么作用？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2" y="1451184"/>
            <a:ext cx="5464287" cy="31094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08610" y="4560645"/>
            <a:ext cx="22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Lucene</a:t>
            </a:r>
            <a:r>
              <a:rPr lang="zh-CN" altLang="en-US" dirty="0" smtClean="0"/>
              <a:t>索引数据结构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8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Lucene</a:t>
            </a:r>
            <a:r>
              <a:rPr lang="zh-CN" altLang="en-US" dirty="0" smtClean="0">
                <a:solidFill>
                  <a:schemeClr val="tx1"/>
                </a:solidFill>
              </a:rPr>
              <a:t>索引（拓展）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12520"/>
            <a:ext cx="872639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/>
              <a:t>索引（</a:t>
            </a:r>
            <a:r>
              <a:rPr lang="en-US" altLang="zh-CN" b="1" dirty="0" err="1" smtClean="0"/>
              <a:t>Lucene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索引由多个文件组成，这些文件放在同一个目录下。如上页的图。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 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0" y="1843599"/>
            <a:ext cx="8726394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/>
              <a:t>段（</a:t>
            </a:r>
            <a:r>
              <a:rPr lang="en-US" altLang="zh-CN" b="1" dirty="0" smtClean="0"/>
              <a:t>Segment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一个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的索引由多个段文件组成，段与段之间独立。添加新文档可生成新的段，达到阈值（段的个数，段中包含的文件数）时，会触发</a:t>
            </a:r>
            <a:r>
              <a:rPr lang="zh-CN" altLang="en-US" dirty="0" smtClean="0">
                <a:solidFill>
                  <a:srgbClr val="FF0000"/>
                </a:solidFill>
              </a:rPr>
              <a:t>段合并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在同一个文件夹下，具有相同前缀的文件属于同一个段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</a:t>
            </a:r>
            <a:r>
              <a:rPr lang="en-US" altLang="zh-CN" dirty="0" err="1" smtClean="0"/>
              <a:t>egments.gen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segment_N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为具体的一个数字，可以理解为版本号）是段的元数据文件，他们保存了段的属性信息。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</a:t>
            </a:r>
            <a:r>
              <a:rPr lang="zh-CN" altLang="en-US" dirty="0" smtClean="0">
                <a:solidFill>
                  <a:srgbClr val="FF0000"/>
                </a:solidFill>
              </a:rPr>
              <a:t>每个段本身就是一个倒排索引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4442510"/>
            <a:ext cx="872639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/>
              <a:t>文档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Document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一个文档可由多个域（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）组成，比如一篇新闻，有标题、作者及正文等多个属性，这些属性可以看成文档的域。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不同</a:t>
            </a:r>
            <a:r>
              <a:rPr lang="zh-CN" altLang="en-US" dirty="0" smtClean="0"/>
              <a:t>的域可以指定不同的索引方式，比如指定不同的分词方式，是否构建索引，是否存储等。</a:t>
            </a:r>
            <a:r>
              <a:rPr lang="en-US" altLang="zh-CN" dirty="0" smtClean="0"/>
              <a:t>     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22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Lucene</a:t>
            </a:r>
            <a:r>
              <a:rPr lang="zh-CN" altLang="en-US" dirty="0" smtClean="0">
                <a:solidFill>
                  <a:schemeClr val="tx1"/>
                </a:solidFill>
              </a:rPr>
              <a:t>索引（拓展）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1" y="712520"/>
            <a:ext cx="8040222" cy="2686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91581" y="3398945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ocument</a:t>
            </a:r>
            <a:r>
              <a:rPr lang="zh-CN" altLang="en-US" dirty="0" smtClean="0"/>
              <a:t>文件生成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文件的大致流程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54330" y="3768277"/>
            <a:ext cx="826389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 一个完整的数据（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）通过分词器的分析，解析成一个个关键词，再通过</a:t>
            </a:r>
            <a:r>
              <a:rPr lang="en-US" altLang="zh-CN" dirty="0" err="1" smtClean="0"/>
              <a:t>indexWriter</a:t>
            </a:r>
            <a:r>
              <a:rPr lang="zh-CN" altLang="en-US" dirty="0" smtClean="0"/>
              <a:t>接口，生成一组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文件，保存在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实例的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目录中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err="1" smtClean="0">
                <a:solidFill>
                  <a:srgbClr val="FF0000"/>
                </a:solidFill>
              </a:rPr>
              <a:t>indexWriter</a:t>
            </a:r>
            <a:r>
              <a:rPr lang="zh-CN" altLang="en-US" dirty="0" smtClean="0">
                <a:solidFill>
                  <a:srgbClr val="FF0000"/>
                </a:solidFill>
              </a:rPr>
              <a:t>接口的实现及原理，小伙伴可以自行了解，在此不做解释）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0291" y="4899356"/>
            <a:ext cx="8726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/>
              <a:t>词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Term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词是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索引的最小单位，是经过词法分词和语法分析处理后的字符串。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Lucene</a:t>
            </a:r>
            <a:r>
              <a:rPr lang="zh-CN" altLang="en-US" dirty="0">
                <a:solidFill>
                  <a:srgbClr val="FF0000"/>
                </a:solidFill>
              </a:rPr>
              <a:t>的一个</a:t>
            </a:r>
            <a:r>
              <a:rPr lang="en-US" altLang="zh-CN" dirty="0">
                <a:solidFill>
                  <a:srgbClr val="FF0000"/>
                </a:solidFill>
              </a:rPr>
              <a:t>index</a:t>
            </a:r>
            <a:r>
              <a:rPr lang="zh-CN" altLang="en-US" dirty="0">
                <a:solidFill>
                  <a:srgbClr val="FF0000"/>
                </a:solidFill>
              </a:rPr>
              <a:t>文件存放在同一个文件夹下，由多个文件组成。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Lucene</a:t>
            </a:r>
            <a:r>
              <a:rPr lang="zh-CN" altLang="en-US" dirty="0" smtClean="0">
                <a:solidFill>
                  <a:schemeClr val="tx1"/>
                </a:solidFill>
              </a:rPr>
              <a:t>索引（拓展）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0291" y="712520"/>
            <a:ext cx="8726394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 smtClean="0"/>
              <a:t>segments.gen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用于帮助定位到最新的</a:t>
            </a:r>
            <a:r>
              <a:rPr lang="en-US" altLang="zh-CN" dirty="0" err="1" smtClean="0"/>
              <a:t>segments_N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  格式：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目录中，可能存在多个</a:t>
            </a:r>
            <a:r>
              <a:rPr lang="en-US" altLang="zh-CN" dirty="0" err="1" smtClean="0"/>
              <a:t>segments_N</a:t>
            </a:r>
            <a:r>
              <a:rPr lang="zh-CN" altLang="en-US" dirty="0" smtClean="0"/>
              <a:t>文件（实际操作也可以验证）。其中</a:t>
            </a:r>
            <a:r>
              <a:rPr lang="en-US" altLang="zh-CN" dirty="0" smtClean="0"/>
              <a:t>N</a:t>
            </a:r>
            <a:r>
              <a:rPr lang="zh-CN" altLang="en-US" dirty="0" smtClean="0"/>
              <a:t>值最大的</a:t>
            </a:r>
            <a:r>
              <a:rPr lang="en-US" altLang="zh-CN" dirty="0" err="1" smtClean="0"/>
              <a:t>segments_N</a:t>
            </a:r>
            <a:r>
              <a:rPr lang="zh-CN" altLang="en-US" dirty="0" smtClean="0"/>
              <a:t>文件代表最新的一次提交，它包含当前索引目录中所有索引信息。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为什么存在多个</a:t>
            </a:r>
            <a:r>
              <a:rPr lang="en-US" altLang="zh-CN" dirty="0" err="1" smtClean="0">
                <a:solidFill>
                  <a:srgbClr val="FF0000"/>
                </a:solidFill>
              </a:rPr>
              <a:t>segments_N</a:t>
            </a:r>
            <a:r>
              <a:rPr lang="zh-CN" altLang="en-US" dirty="0" smtClean="0">
                <a:solidFill>
                  <a:srgbClr val="FF0000"/>
                </a:solidFill>
              </a:rPr>
              <a:t>文件？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旧的</a:t>
            </a:r>
            <a:r>
              <a:rPr lang="en-US" altLang="zh-CN" dirty="0" err="1" smtClean="0"/>
              <a:t>segments_N</a:t>
            </a:r>
            <a:r>
              <a:rPr lang="zh-CN" altLang="en-US" dirty="0" smtClean="0"/>
              <a:t>暂时不能被删除</a:t>
            </a:r>
            <a:r>
              <a:rPr lang="zh-CN" altLang="en-US" dirty="0" smtClean="0">
                <a:solidFill>
                  <a:srgbClr val="FF0000"/>
                </a:solidFill>
              </a:rPr>
              <a:t>（原因在</a:t>
            </a:r>
            <a:r>
              <a:rPr lang="en-US" altLang="zh-CN" dirty="0" err="1" smtClean="0">
                <a:solidFill>
                  <a:srgbClr val="FF0000"/>
                </a:solidFill>
              </a:rPr>
              <a:t>indexWriter</a:t>
            </a:r>
            <a:r>
              <a:rPr lang="zh-CN" altLang="en-US" dirty="0" smtClean="0">
                <a:solidFill>
                  <a:srgbClr val="FF0000"/>
                </a:solidFill>
              </a:rPr>
              <a:t>接口的实现中，感兴趣的小伙伴可自行了解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47" y="1451184"/>
            <a:ext cx="2295845" cy="40010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0291" y="4267851"/>
            <a:ext cx="872639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/>
              <a:t>s</a:t>
            </a:r>
            <a:r>
              <a:rPr lang="en-US" altLang="zh-CN" b="1" dirty="0" err="1" smtClean="0"/>
              <a:t>egments_N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段的元数据信息文件</a:t>
            </a:r>
            <a:r>
              <a:rPr lang="zh-CN" altLang="en-US" dirty="0"/>
              <a:t>，</a:t>
            </a:r>
            <a:r>
              <a:rPr lang="zh-CN" altLang="en-US" dirty="0" smtClean="0"/>
              <a:t>当前</a:t>
            </a:r>
            <a:r>
              <a:rPr lang="zh-CN" altLang="en-US" dirty="0"/>
              <a:t>索引目录中所有有效的段信息文件</a:t>
            </a:r>
            <a:r>
              <a:rPr lang="zh-CN" altLang="en-US" dirty="0" smtClean="0"/>
              <a:t>。保存了此索引包含了多少个段，每个段包含多少篇文档等信息。（可以得出结论，实际的数据值（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）和倒排索引都保存在生成的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文件中，只是后缀名不同，参考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数据结构图中的黄色区域）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58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Lucene</a:t>
            </a:r>
            <a:r>
              <a:rPr lang="zh-CN" altLang="en-US" dirty="0" smtClean="0">
                <a:solidFill>
                  <a:schemeClr val="tx1"/>
                </a:solidFill>
              </a:rPr>
              <a:t>索引（拓展）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291" y="3181400"/>
            <a:ext cx="918187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err="1"/>
              <a:t>segments_N</a:t>
            </a:r>
            <a:r>
              <a:rPr lang="zh-CN" altLang="en-US" dirty="0"/>
              <a:t>文件包含以下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Format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索引</a:t>
            </a:r>
            <a:r>
              <a:rPr lang="zh-CN" altLang="en-US" dirty="0"/>
              <a:t>文件格式的版本号。由于</a:t>
            </a:r>
            <a:r>
              <a:rPr lang="en-US" altLang="zh-CN" dirty="0" err="1"/>
              <a:t>Lucene</a:t>
            </a:r>
            <a:r>
              <a:rPr lang="zh-CN" altLang="en-US" dirty="0"/>
              <a:t>是在不断开发过程中的</a:t>
            </a:r>
            <a:r>
              <a:rPr lang="zh-CN" altLang="en-US" dirty="0" smtClean="0"/>
              <a:t>，不同版本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的</a:t>
            </a:r>
            <a:r>
              <a:rPr lang="en-US" altLang="zh-CN" dirty="0" err="1"/>
              <a:t>Lucene</a:t>
            </a:r>
            <a:r>
              <a:rPr lang="zh-CN" altLang="en-US" dirty="0"/>
              <a:t>可能有不同索引文件格式，所以规定了文件格式的版本号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索引的版本号，</a:t>
            </a:r>
            <a:r>
              <a:rPr lang="en-US" altLang="zh-CN" dirty="0" err="1"/>
              <a:t>segmentInfos</a:t>
            </a:r>
            <a:r>
              <a:rPr lang="zh-CN" altLang="en-US" dirty="0"/>
              <a:t>对象发生更改的次数。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NameCount</a:t>
            </a:r>
            <a:r>
              <a:rPr lang="zh-CN" altLang="en-US" dirty="0" smtClean="0"/>
              <a:t>：</a:t>
            </a:r>
            <a:r>
              <a:rPr lang="zh-CN" altLang="en-US" dirty="0"/>
              <a:t>下一</a:t>
            </a:r>
            <a:r>
              <a:rPr lang="zh-CN" altLang="en-US" dirty="0" smtClean="0"/>
              <a:t>个新段的段名，</a:t>
            </a:r>
            <a:r>
              <a:rPr lang="zh-CN" altLang="en-US" dirty="0"/>
              <a:t>用来给新的</a:t>
            </a:r>
            <a:r>
              <a:rPr lang="en-US" altLang="zh-CN" dirty="0" err="1">
                <a:hlinkClick r:id="rId3"/>
              </a:rPr>
              <a:t>segmentInfo</a:t>
            </a:r>
            <a:r>
              <a:rPr lang="zh-CN" altLang="en-US" dirty="0"/>
              <a:t>文件提供名字的前缀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SegCount</a:t>
            </a:r>
            <a:r>
              <a:rPr lang="zh-CN" altLang="en-US" dirty="0" smtClean="0"/>
              <a:t>：段的个数，</a:t>
            </a:r>
            <a:r>
              <a:rPr lang="zh-CN" altLang="en-US" dirty="0"/>
              <a:t>当前索引目录中的有效的段信息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SegCount</a:t>
            </a:r>
            <a:r>
              <a:rPr lang="zh-CN" altLang="en-US" dirty="0" smtClean="0"/>
              <a:t>个段的元数据信息：</a:t>
            </a:r>
            <a:r>
              <a:rPr lang="en-US" altLang="zh-CN" dirty="0" smtClean="0"/>
              <a:t>Seg01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Seg02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Seg03…</a:t>
            </a:r>
            <a:r>
              <a:rPr lang="zh-CN" altLang="en-US" dirty="0" smtClean="0"/>
              <a:t>（</a:t>
            </a:r>
            <a:r>
              <a:rPr lang="zh-CN" altLang="en-US" dirty="0"/>
              <a:t>这</a:t>
            </a:r>
            <a:r>
              <a:rPr lang="zh-CN" altLang="en-US" dirty="0" smtClean="0"/>
              <a:t>便是实际的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文件）</a:t>
            </a:r>
            <a:endParaRPr lang="zh-CN" altLang="en-US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952"/>
            <a:ext cx="9144000" cy="23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Lucene</a:t>
            </a:r>
            <a:r>
              <a:rPr lang="zh-CN" altLang="en-US" dirty="0" smtClean="0">
                <a:solidFill>
                  <a:schemeClr val="tx1"/>
                </a:solidFill>
              </a:rPr>
              <a:t>索引（拓展）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5760" y="1028611"/>
            <a:ext cx="8964505" cy="35548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segments</a:t>
            </a:r>
            <a:r>
              <a:rPr lang="zh-CN" altLang="en-US" dirty="0" smtClean="0"/>
              <a:t>文件</a:t>
            </a:r>
            <a:r>
              <a:rPr lang="zh-CN" altLang="en-US" dirty="0"/>
              <a:t>包含以下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</a:t>
            </a:r>
            <a:r>
              <a:rPr lang="en-US" altLang="zh-CN" dirty="0" err="1" smtClean="0"/>
              <a:t>egName</a:t>
            </a:r>
            <a:r>
              <a:rPr lang="zh-CN" altLang="en-US" dirty="0" smtClean="0"/>
              <a:t>：段名，</a:t>
            </a:r>
            <a:r>
              <a:rPr lang="en-US" altLang="zh-CN" dirty="0" err="1"/>
              <a:t>segmentInfo</a:t>
            </a:r>
            <a:r>
              <a:rPr lang="zh-CN" altLang="en-US" dirty="0"/>
              <a:t>文件及对应的其他索引文件的名字前缀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SegSize</a:t>
            </a:r>
            <a:r>
              <a:rPr lang="zh-CN" altLang="en-US" dirty="0" smtClean="0"/>
              <a:t>：</a:t>
            </a:r>
            <a:r>
              <a:rPr lang="zh-CN" altLang="en-US" dirty="0"/>
              <a:t>此</a:t>
            </a:r>
            <a:r>
              <a:rPr lang="zh-CN" altLang="en-US" dirty="0" smtClean="0"/>
              <a:t>段包含的文档数。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（注意：此段包含已经被删除尚未</a:t>
            </a:r>
            <a:r>
              <a:rPr lang="en-US" altLang="zh-CN" dirty="0" smtClean="0"/>
              <a:t>optimize</a:t>
            </a:r>
            <a:r>
              <a:rPr lang="zh-CN" altLang="en-US" dirty="0" smtClean="0"/>
              <a:t>的文档。在</a:t>
            </a:r>
            <a:r>
              <a:rPr lang="en-US" altLang="zh-CN" dirty="0" smtClean="0"/>
              <a:t>optimize</a:t>
            </a:r>
            <a:r>
              <a:rPr lang="zh-CN" altLang="en-US" dirty="0" smtClean="0"/>
              <a:t>之前，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的段中包含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了所有被索引过的文档，而被删除的文档是保存在</a:t>
            </a:r>
            <a:r>
              <a:rPr lang="en-US" altLang="zh-CN" dirty="0" smtClean="0"/>
              <a:t>.del</a:t>
            </a:r>
            <a:r>
              <a:rPr lang="zh-CN" altLang="en-US" dirty="0" smtClean="0"/>
              <a:t>文件中的。在搜索时，如果从段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中读取到了被删除的文档，然后再用</a:t>
            </a:r>
            <a:r>
              <a:rPr lang="en-US" altLang="zh-CN" dirty="0" smtClean="0"/>
              <a:t>.del</a:t>
            </a:r>
            <a:r>
              <a:rPr lang="zh-CN" altLang="en-US" dirty="0" smtClean="0"/>
              <a:t>的标志，将这篇文档过滤掉，不返回给用户。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optimize</a:t>
            </a:r>
            <a:r>
              <a:rPr lang="zh-CN" altLang="en-US" dirty="0" smtClean="0"/>
              <a:t>时，会触发段的合并，此时不会将已标记删除的文档合并到新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中）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关于</a:t>
            </a:r>
            <a:r>
              <a:rPr lang="en-US" altLang="zh-CN" dirty="0" err="1" smtClean="0">
                <a:solidFill>
                  <a:srgbClr val="FF0000"/>
                </a:solidFill>
              </a:rPr>
              <a:t>Lucene</a:t>
            </a:r>
            <a:r>
              <a:rPr lang="zh-CN" altLang="en-US" dirty="0" smtClean="0">
                <a:solidFill>
                  <a:srgbClr val="FF0000"/>
                </a:solidFill>
              </a:rPr>
              <a:t>索引的</a:t>
            </a:r>
            <a:r>
              <a:rPr lang="en-US" altLang="zh-CN" dirty="0" smtClean="0">
                <a:solidFill>
                  <a:srgbClr val="FF0000"/>
                </a:solidFill>
              </a:rPr>
              <a:t>optimize</a:t>
            </a:r>
            <a:r>
              <a:rPr lang="zh-CN" altLang="en-US" dirty="0" smtClean="0">
                <a:solidFill>
                  <a:srgbClr val="FF0000"/>
                </a:solidFill>
              </a:rPr>
              <a:t>过程，感兴趣的小伙伴可以自行了解。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DelGen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.del</a:t>
            </a:r>
            <a:r>
              <a:rPr lang="zh-CN" altLang="en-US" dirty="0" smtClean="0"/>
              <a:t>文件的版本号，当</a:t>
            </a:r>
            <a:r>
              <a:rPr lang="en-US" altLang="zh-CN" dirty="0" err="1" smtClean="0"/>
              <a:t>indexWriter</a:t>
            </a:r>
            <a:r>
              <a:rPr lang="zh-CN" altLang="en-US" dirty="0" smtClean="0"/>
              <a:t>接口向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索引文件中提交删除操作的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时候，加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，并生成新的</a:t>
            </a:r>
            <a:r>
              <a:rPr lang="en-US" altLang="zh-CN" dirty="0" smtClean="0"/>
              <a:t>.del</a:t>
            </a:r>
            <a:r>
              <a:rPr lang="zh-CN" altLang="en-US" dirty="0" smtClean="0"/>
              <a:t>文件。在</a:t>
            </a:r>
            <a:r>
              <a:rPr lang="en-US" altLang="zh-CN" dirty="0" smtClean="0"/>
              <a:t>optimize</a:t>
            </a:r>
            <a:r>
              <a:rPr lang="zh-CN" altLang="en-US" dirty="0" smtClean="0"/>
              <a:t>之前，删除的文档是保存在</a:t>
            </a:r>
            <a:r>
              <a:rPr lang="en-US" altLang="zh-CN" dirty="0" smtClean="0"/>
              <a:t>.del</a:t>
            </a:r>
            <a:r>
              <a:rPr lang="zh-CN" altLang="en-US" dirty="0" smtClean="0"/>
              <a:t>文件中的。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65760" y="4899521"/>
            <a:ext cx="844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补充：</a:t>
            </a:r>
            <a:r>
              <a:rPr lang="en-US" altLang="zh-CN" dirty="0" smtClean="0"/>
              <a:t>commit points</a:t>
            </a:r>
            <a:r>
              <a:rPr lang="zh-CN" altLang="en-US" dirty="0" smtClean="0"/>
              <a:t>文件，在该列表中存放着所有已知的所有段，包含</a:t>
            </a:r>
            <a:r>
              <a:rPr lang="en-US" altLang="zh-CN" dirty="0" smtClean="0"/>
              <a:t>segments</a:t>
            </a:r>
            <a:r>
              <a:rPr lang="zh-CN" altLang="en-US" dirty="0" smtClean="0"/>
              <a:t>文件（</a:t>
            </a:r>
            <a:r>
              <a:rPr lang="zh-CN" altLang="en-US" dirty="0"/>
              <a:t>一</a:t>
            </a:r>
            <a:r>
              <a:rPr lang="zh-CN" altLang="en-US" dirty="0" smtClean="0"/>
              <a:t>组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文件）和</a:t>
            </a:r>
            <a:r>
              <a:rPr lang="en-US" altLang="zh-CN" dirty="0" smtClean="0"/>
              <a:t>.del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0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Lucene</a:t>
            </a:r>
            <a:r>
              <a:rPr lang="zh-CN" altLang="en-US" dirty="0" smtClean="0">
                <a:solidFill>
                  <a:schemeClr val="tx1"/>
                </a:solidFill>
              </a:rPr>
              <a:t>索引（拓展）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291" y="712520"/>
            <a:ext cx="923502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 一个段（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）中包含多个域，每个域都有一些元数据信息，保存在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fnm</a:t>
            </a:r>
            <a:r>
              <a:rPr lang="zh-CN" altLang="en-US" dirty="0" smtClean="0"/>
              <a:t>文件中，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fnm</a:t>
            </a:r>
            <a:r>
              <a:rPr lang="zh-CN" altLang="en-US" dirty="0" smtClean="0"/>
              <a:t>文件格式如下：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1" y="1497350"/>
            <a:ext cx="6940609" cy="3885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0291" y="5382730"/>
            <a:ext cx="8677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通过以上介绍，想必小伙伴已经发现，一个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文件由多个不同后缀的文件组成，每种后缀的文件有不同的作用。比如我们重点关注的倒排索引，</a:t>
            </a:r>
            <a:r>
              <a:rPr lang="en-US" altLang="zh-CN" dirty="0" smtClean="0"/>
              <a:t>posting-list</a:t>
            </a:r>
            <a:r>
              <a:rPr lang="zh-CN" altLang="en-US" dirty="0" smtClean="0"/>
              <a:t>文件中的</a:t>
            </a:r>
            <a:r>
              <a:rPr lang="en-US" altLang="zh-CN" dirty="0" err="1" smtClean="0"/>
              <a:t>doc_id</a:t>
            </a:r>
            <a:r>
              <a:rPr lang="zh-CN" altLang="en-US" dirty="0" smtClean="0"/>
              <a:t>集合，就保存在后缀名为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frq</a:t>
            </a:r>
            <a:r>
              <a:rPr lang="zh-CN" altLang="en-US" dirty="0" smtClean="0"/>
              <a:t>的文件中。其他文件，感兴趣的小伙伴可以自行了解。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3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zh-CN" altLang="en-US" dirty="0">
                <a:solidFill>
                  <a:schemeClr val="tx1"/>
                </a:solidFill>
              </a:rPr>
              <a:t>概况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291" y="1316952"/>
            <a:ext cx="8367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ElasticSearch</a:t>
            </a:r>
            <a:r>
              <a:rPr lang="zh-CN" altLang="en-US" sz="2000" dirty="0" smtClean="0"/>
              <a:t>是一个基于</a:t>
            </a:r>
            <a:r>
              <a:rPr lang="en-US" altLang="zh-CN" sz="2000" dirty="0" err="1" smtClean="0"/>
              <a:t>Lucene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开发的企业级搜索引擎；</a:t>
            </a:r>
            <a:endParaRPr lang="en-US" altLang="zh-CN" sz="2000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支持主流编程语言，例如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.NET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Ruby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PHP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Go</a:t>
            </a:r>
            <a:r>
              <a:rPr lang="zh-CN" altLang="en-US" sz="2000" dirty="0" smtClean="0"/>
              <a:t>等；</a:t>
            </a:r>
            <a:endParaRPr lang="en-US" altLang="zh-CN" sz="2000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ElasticSearch</a:t>
            </a:r>
            <a:r>
              <a:rPr lang="zh-CN" altLang="en-US" sz="2000" dirty="0" smtClean="0"/>
              <a:t>是与名为</a:t>
            </a:r>
            <a:r>
              <a:rPr lang="en-US" altLang="zh-CN" sz="2000" dirty="0" err="1" smtClean="0"/>
              <a:t>Logstash</a:t>
            </a:r>
            <a:r>
              <a:rPr lang="zh-CN" altLang="en-US" sz="2000" dirty="0" smtClean="0"/>
              <a:t>的数据收集和日志解析引擎、</a:t>
            </a:r>
            <a:r>
              <a:rPr lang="zh-CN" altLang="en-US" sz="2000" dirty="0"/>
              <a:t>名</a:t>
            </a:r>
            <a:r>
              <a:rPr lang="zh-CN" altLang="en-US" sz="2000" dirty="0" smtClean="0"/>
              <a:t>为</a:t>
            </a:r>
            <a:r>
              <a:rPr lang="en-US" altLang="zh-CN" sz="2000" dirty="0" err="1"/>
              <a:t>K</a:t>
            </a:r>
            <a:r>
              <a:rPr lang="en-US" altLang="zh-CN" sz="2000" dirty="0" err="1" smtClean="0"/>
              <a:t>ibana</a:t>
            </a:r>
            <a:r>
              <a:rPr lang="zh-CN" altLang="en-US" sz="2000" dirty="0" smtClean="0"/>
              <a:t>的分析和可视化平台一起开发的，三个产品设计成的解决方案称为</a:t>
            </a:r>
            <a:r>
              <a:rPr lang="en-US" altLang="zh-CN" sz="2000" dirty="0" smtClean="0"/>
              <a:t>Elastic Stack</a:t>
            </a:r>
            <a:r>
              <a:rPr lang="zh-CN" altLang="en-US" sz="2000" dirty="0" smtClean="0">
                <a:solidFill>
                  <a:srgbClr val="FF0000"/>
                </a:solidFill>
              </a:rPr>
              <a:t>（有兴趣的同学可以自行了解）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通常使用</a:t>
            </a:r>
            <a:r>
              <a:rPr lang="en-US" altLang="zh-CN" sz="2000" dirty="0" err="1"/>
              <a:t>K</a:t>
            </a:r>
            <a:r>
              <a:rPr lang="en-US" altLang="zh-CN" sz="2000" dirty="0" err="1" smtClean="0"/>
              <a:t>ibana</a:t>
            </a:r>
            <a:r>
              <a:rPr lang="zh-CN" altLang="en-US" sz="2000" dirty="0" smtClean="0"/>
              <a:t>操作</a:t>
            </a:r>
            <a:r>
              <a:rPr lang="en-US" altLang="zh-CN" sz="2000" dirty="0" err="1" smtClean="0"/>
              <a:t>ElasticSearch</a:t>
            </a:r>
            <a:r>
              <a:rPr lang="zh-CN" altLang="en-US" sz="2000" dirty="0" smtClean="0"/>
              <a:t>，可以理解为</a:t>
            </a:r>
            <a:r>
              <a:rPr lang="en-US" altLang="zh-CN" sz="2000" dirty="0" err="1"/>
              <a:t>N</a:t>
            </a:r>
            <a:r>
              <a:rPr lang="en-US" altLang="zh-CN" sz="2000" dirty="0" err="1" smtClean="0"/>
              <a:t>avicate</a:t>
            </a:r>
            <a:r>
              <a:rPr lang="zh-CN" altLang="en-US" sz="2000" dirty="0" smtClean="0"/>
              <a:t>操作</a:t>
            </a:r>
            <a:r>
              <a:rPr lang="en-US" altLang="zh-CN" sz="2000" dirty="0" err="1"/>
              <a:t>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173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索引结构的完整视角（拓展）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59" y="712520"/>
            <a:ext cx="7125694" cy="4010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2378" y="4697229"/>
            <a:ext cx="70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Lucene</a:t>
            </a:r>
            <a:r>
              <a:rPr lang="zh-CN" altLang="en-US" dirty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和</a:t>
            </a:r>
            <a:r>
              <a:rPr lang="en-US" altLang="zh-CN" dirty="0" err="1"/>
              <a:t>E</a:t>
            </a:r>
            <a:r>
              <a:rPr lang="en-US" altLang="zh-CN" dirty="0" err="1" smtClean="0"/>
              <a:t>lasticSearch</a:t>
            </a:r>
            <a:r>
              <a:rPr lang="en-US" altLang="zh-CN" dirty="0" smtClean="0"/>
              <a:t> index</a:t>
            </a:r>
            <a:r>
              <a:rPr lang="zh-CN" altLang="en-US" dirty="0" smtClean="0"/>
              <a:t>关系的完整视角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0291" y="5397785"/>
            <a:ext cx="87853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 经过上述倒排索引、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索引、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索引的介绍，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索引整体架构可以用上图进行表示。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文档搜索的实时性（拓展）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0291" y="712520"/>
            <a:ext cx="8726394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 通过之前的介绍，对倒排索引及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索引有了初步的认识。那么，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中有另一个重要的特性，即实时性（准实时性）。通俗一点说就是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可以实现查询到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秒前新增或修改的数据。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  </a:t>
            </a:r>
            <a:r>
              <a:rPr lang="zh-CN" altLang="en-US" dirty="0" smtClean="0">
                <a:solidFill>
                  <a:srgbClr val="FF0000"/>
                </a:solidFill>
              </a:rPr>
              <a:t>前文中提到，倒排索引写入磁盘后是不可变的，如果想修改一个</a:t>
            </a:r>
            <a:r>
              <a:rPr lang="en-US" altLang="zh-CN" dirty="0" smtClean="0">
                <a:solidFill>
                  <a:srgbClr val="FF0000"/>
                </a:solidFill>
              </a:rPr>
              <a:t>document</a:t>
            </a:r>
            <a:r>
              <a:rPr lang="zh-CN" altLang="en-US" dirty="0" smtClean="0">
                <a:solidFill>
                  <a:srgbClr val="FF0000"/>
                </a:solidFill>
              </a:rPr>
              <a:t>，就需要重建整个倒排索引。那么文档的准实时查询如何实现？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 简单来说，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解决倒排索引不变性和更新索引的方式是使用多个索引，利用新增的索引来反映修改，在查询时从旧到新一次查询，最后对结果合并。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 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而数据写入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的大致流程是：暂时先不将数据写入磁盘，而是在内存中缓冲一段数据（缓存在一个</a:t>
            </a:r>
            <a:r>
              <a:rPr lang="en-US" altLang="zh-CN" dirty="0" smtClean="0"/>
              <a:t>in-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emory.buffer</a:t>
            </a:r>
            <a:r>
              <a:rPr lang="zh-CN" altLang="en-US" dirty="0" smtClean="0"/>
              <a:t>中），再将这些数据刷写入磁盘。每次写入硬盘的这批数据成为一个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，但写入的过程很缓慢。需要等待</a:t>
            </a:r>
            <a:r>
              <a:rPr lang="en-US" altLang="zh-CN" dirty="0" smtClean="0"/>
              <a:t>flush</a:t>
            </a:r>
            <a:r>
              <a:rPr lang="zh-CN" altLang="en-US" dirty="0" smtClean="0"/>
              <a:t>操作将内存中创建的</a:t>
            </a:r>
            <a:r>
              <a:rPr lang="en-US" altLang="zh-CN" dirty="0" err="1" smtClean="0"/>
              <a:t>segemnt</a:t>
            </a:r>
            <a:r>
              <a:rPr lang="zh-CN" altLang="en-US" dirty="0" smtClean="0"/>
              <a:t>中的数据刷到磁盘。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 </a:t>
            </a:r>
            <a:r>
              <a:rPr lang="zh-CN" altLang="en-US" dirty="0" smtClean="0">
                <a:solidFill>
                  <a:srgbClr val="FF0000"/>
                </a:solidFill>
              </a:rPr>
              <a:t>为了提高实时性，先在内存中创建</a:t>
            </a:r>
            <a:r>
              <a:rPr lang="en-US" altLang="zh-CN" dirty="0" smtClean="0">
                <a:solidFill>
                  <a:srgbClr val="FF0000"/>
                </a:solidFill>
              </a:rPr>
              <a:t>segment</a:t>
            </a:r>
            <a:r>
              <a:rPr lang="zh-CN" altLang="en-US" dirty="0" smtClean="0">
                <a:solidFill>
                  <a:srgbClr val="FF0000"/>
                </a:solidFill>
              </a:rPr>
              <a:t>，并且允许读请求来查询。这段过程称为</a:t>
            </a:r>
            <a:r>
              <a:rPr lang="en-US" altLang="zh-CN" dirty="0" smtClean="0">
                <a:solidFill>
                  <a:srgbClr val="FF0000"/>
                </a:solidFill>
              </a:rPr>
              <a:t>refresh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r>
              <a:rPr lang="en-US" altLang="zh-CN" dirty="0" smtClean="0"/>
              <a:t>refresh</a:t>
            </a:r>
            <a:r>
              <a:rPr lang="zh-CN" altLang="en-US" dirty="0" smtClean="0"/>
              <a:t>时，会将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中的所有文档清空，并生成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es</a:t>
            </a:r>
            <a:r>
              <a:rPr lang="zh-CN" altLang="en-US" dirty="0" smtClean="0">
                <a:solidFill>
                  <a:srgbClr val="FF0000"/>
                </a:solidFill>
              </a:rPr>
              <a:t>默认每一秒执行一次</a:t>
            </a:r>
            <a:r>
              <a:rPr lang="en-US" altLang="zh-CN" dirty="0" smtClean="0">
                <a:solidFill>
                  <a:srgbClr val="FF0000"/>
                </a:solidFill>
              </a:rPr>
              <a:t>refresh</a:t>
            </a:r>
            <a:r>
              <a:rPr lang="zh-CN" altLang="en-US" dirty="0" smtClean="0">
                <a:solidFill>
                  <a:srgbClr val="FF0000"/>
                </a:solidFill>
              </a:rPr>
              <a:t>，因此文档的实时性被提高到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秒。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32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文档搜索的实时性（拓展）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0291" y="793187"/>
            <a:ext cx="8436034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 为了</a:t>
            </a:r>
            <a:r>
              <a:rPr lang="zh-CN" altLang="en-US" dirty="0"/>
              <a:t>避免内存中的</a:t>
            </a:r>
            <a:r>
              <a:rPr lang="en-US" altLang="zh-CN" dirty="0"/>
              <a:t>segment</a:t>
            </a:r>
            <a:r>
              <a:rPr lang="zh-CN" altLang="en-US" dirty="0"/>
              <a:t>未刷写入磁盘时就发生宕机，导致其中的文档无法恢复，</a:t>
            </a:r>
            <a:r>
              <a:rPr lang="en-US" altLang="zh-CN" dirty="0" err="1"/>
              <a:t>es</a:t>
            </a:r>
            <a:r>
              <a:rPr lang="zh-CN" altLang="en-US" dirty="0"/>
              <a:t>引入了</a:t>
            </a:r>
            <a:r>
              <a:rPr lang="en-US" altLang="zh-CN" dirty="0" err="1"/>
              <a:t>translog</a:t>
            </a:r>
            <a:r>
              <a:rPr lang="zh-CN" altLang="en-US" dirty="0"/>
              <a:t>机制。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写入文档到</a:t>
            </a:r>
            <a:r>
              <a:rPr lang="en-US" altLang="zh-CN" dirty="0" smtClean="0">
                <a:solidFill>
                  <a:srgbClr val="FF0000"/>
                </a:solidFill>
              </a:rPr>
              <a:t>in-</a:t>
            </a:r>
            <a:r>
              <a:rPr lang="en-US" altLang="zh-CN" dirty="0" err="1">
                <a:solidFill>
                  <a:srgbClr val="FF0000"/>
                </a:solidFill>
              </a:rPr>
              <a:t>m</a:t>
            </a:r>
            <a:r>
              <a:rPr lang="en-US" altLang="zh-CN" dirty="0" err="1" smtClean="0">
                <a:solidFill>
                  <a:srgbClr val="FF0000"/>
                </a:solidFill>
              </a:rPr>
              <a:t>emory.buffer</a:t>
            </a:r>
            <a:r>
              <a:rPr lang="zh-CN" altLang="en-US" dirty="0">
                <a:solidFill>
                  <a:srgbClr val="FF0000"/>
                </a:solidFill>
              </a:rPr>
              <a:t>时，同时写入</a:t>
            </a:r>
            <a:r>
              <a:rPr lang="en-US" altLang="zh-CN" dirty="0" err="1">
                <a:solidFill>
                  <a:srgbClr val="FF0000"/>
                </a:solidFill>
              </a:rPr>
              <a:t>translog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r>
              <a:rPr lang="zh-CN" altLang="en-US" dirty="0"/>
              <a:t>默认</a:t>
            </a:r>
            <a:r>
              <a:rPr lang="en-US" altLang="zh-CN" dirty="0" err="1"/>
              <a:t>translog</a:t>
            </a:r>
            <a:r>
              <a:rPr lang="zh-CN" altLang="en-US" dirty="0"/>
              <a:t>文件会即时写入</a:t>
            </a:r>
            <a:r>
              <a:rPr lang="zh-CN" altLang="en-US" dirty="0" smtClean="0"/>
              <a:t>磁盘</a:t>
            </a:r>
            <a:r>
              <a:rPr lang="zh-CN" altLang="en-US" dirty="0"/>
              <a:t>。</a:t>
            </a:r>
            <a:r>
              <a:rPr lang="zh-CN" altLang="en-US" dirty="0" smtClean="0"/>
              <a:t>接下来才是</a:t>
            </a:r>
            <a:r>
              <a:rPr lang="en-US" altLang="zh-CN" dirty="0" smtClean="0"/>
              <a:t>flush</a:t>
            </a:r>
            <a:r>
              <a:rPr lang="zh-CN" altLang="en-US" dirty="0" smtClean="0"/>
              <a:t>操作，将</a:t>
            </a:r>
            <a:r>
              <a:rPr lang="zh-CN" altLang="en-US" dirty="0"/>
              <a:t>内存中创建的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fsync</a:t>
            </a:r>
            <a:r>
              <a:rPr lang="zh-CN" altLang="en-US" dirty="0" smtClean="0"/>
              <a:t>操作强制刷</a:t>
            </a:r>
            <a:r>
              <a:rPr lang="zh-CN" altLang="en-US" dirty="0"/>
              <a:t>写到</a:t>
            </a:r>
            <a:r>
              <a:rPr lang="zh-CN" altLang="en-US" dirty="0" smtClean="0"/>
              <a:t>磁盘。整体过程如下：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1" y="2616764"/>
            <a:ext cx="5203249" cy="37614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54980" y="2616763"/>
            <a:ext cx="3326130" cy="248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         </a:t>
            </a:r>
            <a:r>
              <a:rPr lang="zh-CN" altLang="en-US" dirty="0" smtClean="0">
                <a:solidFill>
                  <a:srgbClr val="FF0000"/>
                </a:solidFill>
              </a:rPr>
              <a:t>有小伙伴会说，这个过程太复杂了，不论是文字还是整体的流程图，都无法明白实时性是如何实现的，也不清楚数据写入的整个流程。不着急，让我们继续看详细的写入流程介绍，再回过头来看整个流程。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文档搜索的实时性（拓展）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0291" y="793187"/>
            <a:ext cx="843603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详细流程是怎样的？让我们从头梳理。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63" y="1206121"/>
            <a:ext cx="5121090" cy="414102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5770" y="5452110"/>
            <a:ext cx="8332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 发生写请求时，</a:t>
            </a:r>
            <a:r>
              <a:rPr lang="en-US" altLang="zh-CN" dirty="0" err="1" smtClean="0"/>
              <a:t>es</a:t>
            </a:r>
            <a:r>
              <a:rPr lang="zh-CN" altLang="en-US" dirty="0"/>
              <a:t>路由</a:t>
            </a:r>
            <a:r>
              <a:rPr lang="zh-CN" altLang="en-US" dirty="0" smtClean="0"/>
              <a:t>到主分片进行操作。每一个分片就是一个</a:t>
            </a:r>
            <a:r>
              <a:rPr lang="en-US" altLang="zh-CN" dirty="0" err="1" smtClean="0"/>
              <a:t>Lucene</a:t>
            </a:r>
            <a:r>
              <a:rPr lang="en-US" altLang="zh-CN" dirty="0" smtClean="0"/>
              <a:t> </a:t>
            </a:r>
            <a:r>
              <a:rPr lang="zh-CN" altLang="en-US" dirty="0" smtClean="0"/>
              <a:t>索引，根据前文介绍知，一个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索引包含多个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文件和一个</a:t>
            </a:r>
            <a:r>
              <a:rPr lang="en-US" altLang="zh-CN" dirty="0" smtClean="0"/>
              <a:t>commit point</a:t>
            </a:r>
            <a:r>
              <a:rPr lang="zh-CN" altLang="en-US" dirty="0" smtClean="0"/>
              <a:t>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6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文档搜索的实时性（拓展）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0446" y="701748"/>
            <a:ext cx="843603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如果每次写操作直接落盘，那么由于磁盘</a:t>
            </a:r>
            <a:r>
              <a:rPr lang="en-US" altLang="zh-CN" dirty="0" smtClean="0">
                <a:solidFill>
                  <a:srgbClr val="FF0000"/>
                </a:solidFill>
              </a:rPr>
              <a:t>I/O</a:t>
            </a:r>
            <a:r>
              <a:rPr lang="zh-CN" altLang="en-US" dirty="0" smtClean="0">
                <a:solidFill>
                  <a:srgbClr val="FF0000"/>
                </a:solidFill>
              </a:rPr>
              <a:t>，效率很低。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0446" y="5052059"/>
            <a:ext cx="8632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 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使用了一个内存缓冲区（</a:t>
            </a:r>
            <a:r>
              <a:rPr lang="en-US" altLang="zh-CN" dirty="0" smtClean="0"/>
              <a:t>in-</a:t>
            </a:r>
            <a:r>
              <a:rPr lang="en-US" altLang="zh-CN" dirty="0" err="1" smtClean="0"/>
              <a:t>memory.buffer</a:t>
            </a:r>
            <a:r>
              <a:rPr lang="zh-CN" altLang="en-US" dirty="0" smtClean="0"/>
              <a:t>），先把要写入的数据存入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这块内存区域。内存性能好，但是可能导致数据丢失。</a:t>
            </a:r>
            <a:r>
              <a:rPr lang="en-US" altLang="zh-CN" dirty="0" err="1"/>
              <a:t>e</a:t>
            </a:r>
            <a:r>
              <a:rPr lang="en-US" altLang="zh-CN" dirty="0" err="1" smtClean="0"/>
              <a:t>s</a:t>
            </a:r>
            <a:r>
              <a:rPr lang="zh-CN" altLang="en-US" dirty="0" smtClean="0"/>
              <a:t>使用了日志文件</a:t>
            </a:r>
            <a:r>
              <a:rPr lang="en-US" altLang="zh-CN" dirty="0" err="1" smtClean="0"/>
              <a:t>translog</a:t>
            </a:r>
            <a:r>
              <a:rPr lang="zh-CN" altLang="en-US" dirty="0" smtClean="0"/>
              <a:t>，类似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WAL</a:t>
            </a:r>
            <a:r>
              <a:rPr lang="zh-CN" altLang="en-US" dirty="0" smtClean="0"/>
              <a:t>日志，记录每一条操作日志，若本服务器出现故障，重启之后从</a:t>
            </a:r>
            <a:r>
              <a:rPr lang="en-US" altLang="zh-CN" dirty="0" err="1" smtClean="0"/>
              <a:t>translog</a:t>
            </a:r>
            <a:r>
              <a:rPr lang="zh-CN" altLang="en-US" dirty="0" smtClean="0"/>
              <a:t>中恢复数据。由于日志文件只做追加操作，写入速度很快。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83" y="1114682"/>
            <a:ext cx="4290145" cy="38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文档搜索的实时性（拓展）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0446" y="701748"/>
            <a:ext cx="8436034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buffer</a:t>
            </a:r>
            <a:r>
              <a:rPr lang="zh-CN" altLang="en-US" dirty="0" smtClean="0">
                <a:solidFill>
                  <a:srgbClr val="FF0000"/>
                </a:solidFill>
              </a:rPr>
              <a:t>区域的数据如何写入</a:t>
            </a:r>
            <a:r>
              <a:rPr lang="en-US" altLang="zh-CN" dirty="0" smtClean="0">
                <a:solidFill>
                  <a:srgbClr val="FF0000"/>
                </a:solidFill>
              </a:rPr>
              <a:t>segment</a:t>
            </a:r>
            <a:r>
              <a:rPr lang="zh-CN" altLang="en-US" dirty="0" smtClean="0">
                <a:solidFill>
                  <a:srgbClr val="FF0000"/>
                </a:solidFill>
              </a:rPr>
              <a:t>文件中？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0446" y="4920725"/>
            <a:ext cx="8632249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 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每隔一秒执行一次</a:t>
            </a:r>
            <a:r>
              <a:rPr lang="en-US" altLang="zh-CN" dirty="0" smtClean="0"/>
              <a:t>refresh</a:t>
            </a:r>
            <a:r>
              <a:rPr lang="zh-CN" altLang="en-US" dirty="0" smtClean="0"/>
              <a:t>操作，在系统文件缓存中创建一个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文件，将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中的数据写入这个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，并清空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区域。注意，此时进入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文件中的数据就进入了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，并建立好了倒排索引，可以被搜索到。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正是由于每隔一秒执行的</a:t>
            </a:r>
            <a:r>
              <a:rPr lang="en-US" altLang="zh-CN" dirty="0" smtClean="0"/>
              <a:t>refresh</a:t>
            </a:r>
            <a:r>
              <a:rPr lang="zh-CN" altLang="en-US" dirty="0" smtClean="0"/>
              <a:t>操作，使得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的实时性为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秒左右。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08" y="1110193"/>
            <a:ext cx="5363323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文档搜索的实时性（拓展）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0446" y="701748"/>
            <a:ext cx="8436034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如何进一步提升写</a:t>
            </a:r>
            <a:r>
              <a:rPr lang="en-US" altLang="zh-CN" dirty="0" smtClean="0">
                <a:solidFill>
                  <a:srgbClr val="FF0000"/>
                </a:solidFill>
              </a:rPr>
              <a:t>segment</a:t>
            </a:r>
            <a:r>
              <a:rPr lang="zh-CN" altLang="en-US" dirty="0" smtClean="0">
                <a:solidFill>
                  <a:srgbClr val="FF0000"/>
                </a:solidFill>
              </a:rPr>
              <a:t>的效率？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1" y="1110193"/>
            <a:ext cx="5190551" cy="52817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0842" y="1348740"/>
            <a:ext cx="359028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 此时，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虽然把数据写入了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文件，但实际上还没有真正落盘。因为操作系统也是有缓存的，操作系统层面上进行了一层优化，由操作系统本身决定何时使用物理落盘的时间。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之前已经介绍，</a:t>
            </a:r>
            <a:r>
              <a:rPr lang="zh-CN" altLang="en-US" dirty="0"/>
              <a:t>进入</a:t>
            </a:r>
            <a:r>
              <a:rPr lang="en-US" altLang="zh-CN" dirty="0"/>
              <a:t>segment</a:t>
            </a:r>
            <a:r>
              <a:rPr lang="zh-CN" altLang="en-US" dirty="0"/>
              <a:t>文件中的数据就进入了</a:t>
            </a:r>
            <a:r>
              <a:rPr lang="en-US" altLang="zh-CN" dirty="0" err="1"/>
              <a:t>Lucene</a:t>
            </a:r>
            <a:r>
              <a:rPr lang="zh-CN" altLang="en-US" dirty="0"/>
              <a:t>，并建立好了倒排索引，可以被搜索</a:t>
            </a:r>
            <a:r>
              <a:rPr lang="zh-CN" altLang="en-US" dirty="0" smtClean="0"/>
              <a:t>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7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文档搜索的实时性（拓展）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0446" y="701748"/>
            <a:ext cx="8436034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translog</a:t>
            </a:r>
            <a:r>
              <a:rPr lang="zh-CN" altLang="en-US" dirty="0" smtClean="0">
                <a:solidFill>
                  <a:srgbClr val="FF0000"/>
                </a:solidFill>
              </a:rPr>
              <a:t>日志文件越来越大怎么解决？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20640" y="1405890"/>
            <a:ext cx="3909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 随着写入</a:t>
            </a:r>
            <a:r>
              <a:rPr lang="en-US" altLang="zh-CN" dirty="0" err="1" smtClean="0"/>
              <a:t>translog</a:t>
            </a:r>
            <a:r>
              <a:rPr lang="zh-CN" altLang="en-US" dirty="0" smtClean="0"/>
              <a:t>日志的数据持续增加，</a:t>
            </a:r>
            <a:r>
              <a:rPr lang="en-US" altLang="zh-CN" dirty="0" err="1" smtClean="0"/>
              <a:t>translog</a:t>
            </a:r>
            <a:r>
              <a:rPr lang="zh-CN" altLang="en-US" dirty="0" smtClean="0"/>
              <a:t>文件越来越大，需要清理。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触发清理需要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个条件：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大小触发设定的阈值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持续写入时间达到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任意一个条件满足，即触发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提交操作。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1" y="1179893"/>
            <a:ext cx="4860349" cy="52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文档搜索的实时性（拓展）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0446" y="701748"/>
            <a:ext cx="8436034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什么是</a:t>
            </a:r>
            <a:r>
              <a:rPr lang="en-US" altLang="zh-CN" dirty="0" smtClean="0">
                <a:solidFill>
                  <a:srgbClr val="FF0000"/>
                </a:solidFill>
              </a:rPr>
              <a:t>commit</a:t>
            </a:r>
            <a:r>
              <a:rPr lang="zh-CN" altLang="en-US" dirty="0" smtClean="0">
                <a:solidFill>
                  <a:srgbClr val="FF0000"/>
                </a:solidFill>
              </a:rPr>
              <a:t>提交操作？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15" y="1110193"/>
            <a:ext cx="5787055" cy="43582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0446" y="5577840"/>
            <a:ext cx="8732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流程为：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、执行</a:t>
            </a:r>
            <a:r>
              <a:rPr lang="en-US" altLang="zh-CN" dirty="0" smtClean="0"/>
              <a:t>refresh</a:t>
            </a:r>
            <a:r>
              <a:rPr lang="zh-CN" altLang="en-US" dirty="0" smtClean="0"/>
              <a:t>操作；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、把这次提交动作之前所有没有落盘的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强制刷写到磁盘，确保写入物理文件；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、创建一个提交点，记录这次提交对应的所有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，写入</a:t>
            </a:r>
            <a:r>
              <a:rPr lang="en-US" altLang="zh-CN" dirty="0" smtClean="0"/>
              <a:t>commit point</a:t>
            </a:r>
            <a:r>
              <a:rPr lang="zh-CN" altLang="en-US" dirty="0" smtClean="0"/>
              <a:t>文件；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、清空</a:t>
            </a:r>
            <a:r>
              <a:rPr lang="en-US" altLang="zh-CN" dirty="0" err="1" smtClean="0"/>
              <a:t>translog</a:t>
            </a:r>
            <a:r>
              <a:rPr lang="zh-CN" altLang="en-US" dirty="0" smtClean="0"/>
              <a:t>文件，之前的</a:t>
            </a:r>
            <a:r>
              <a:rPr lang="en-US" altLang="zh-CN" dirty="0" err="1" smtClean="0"/>
              <a:t>translog</a:t>
            </a:r>
            <a:r>
              <a:rPr lang="zh-CN" altLang="en-US" dirty="0" smtClean="0"/>
              <a:t>日志不需要了。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0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文档搜索的实时性（拓展）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0446" y="701748"/>
            <a:ext cx="843603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通过执行上面的流程，一秒产生一个</a:t>
            </a:r>
            <a:r>
              <a:rPr lang="en-US" altLang="zh-CN" dirty="0" smtClean="0">
                <a:solidFill>
                  <a:srgbClr val="FF0000"/>
                </a:solidFill>
              </a:rPr>
              <a:t>segment</a:t>
            </a:r>
            <a:r>
              <a:rPr lang="zh-CN" altLang="en-US" dirty="0" smtClean="0">
                <a:solidFill>
                  <a:srgbClr val="FF0000"/>
                </a:solidFill>
              </a:rPr>
              <a:t>文件，</a:t>
            </a:r>
            <a:r>
              <a:rPr lang="en-US" altLang="zh-CN" dirty="0" smtClean="0">
                <a:solidFill>
                  <a:srgbClr val="FF0000"/>
                </a:solidFill>
              </a:rPr>
              <a:t>segment</a:t>
            </a:r>
            <a:r>
              <a:rPr lang="zh-CN" altLang="en-US" dirty="0" smtClean="0">
                <a:solidFill>
                  <a:srgbClr val="FF0000"/>
                </a:solidFill>
              </a:rPr>
              <a:t>太多怎么办？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330"/>
            <a:ext cx="5677979" cy="50775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77979" y="1394460"/>
            <a:ext cx="337458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有一个后台程序，用于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这些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文件，把小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文件合并为一个大的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文件，并修改</a:t>
            </a:r>
            <a:r>
              <a:rPr lang="en-US" altLang="zh-CN" dirty="0" smtClean="0"/>
              <a:t>commit point</a:t>
            </a:r>
            <a:r>
              <a:rPr lang="zh-CN" altLang="en-US" dirty="0" smtClean="0"/>
              <a:t>文件中的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记录。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接收到删除数据请求时，不会真的到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文件中把数据删除。而是把要删除的数据写到</a:t>
            </a:r>
            <a:r>
              <a:rPr lang="en-US" altLang="zh-CN" dirty="0" smtClean="0"/>
              <a:t>.del</a:t>
            </a:r>
            <a:r>
              <a:rPr lang="zh-CN" altLang="en-US" dirty="0" smtClean="0"/>
              <a:t>文件中，在读操作进行时根据</a:t>
            </a:r>
            <a:r>
              <a:rPr lang="en-US" altLang="zh-CN" dirty="0" smtClean="0"/>
              <a:t>.del</a:t>
            </a:r>
            <a:r>
              <a:rPr lang="zh-CN" altLang="en-US" dirty="0" smtClean="0"/>
              <a:t>文件中的标志进行过滤。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merge</a:t>
            </a:r>
            <a:r>
              <a:rPr lang="zh-CN" altLang="en-US" dirty="0" smtClean="0"/>
              <a:t>合并时，才是真正的删除，合并后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中就没有删除的记录了。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5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特性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0291" y="402552"/>
            <a:ext cx="7886700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endParaRPr lang="en-US" altLang="zh-CN" sz="2800" b="1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横向可扩展性，动态调整集群规模、弹性水平扩容；</a:t>
            </a:r>
            <a:endParaRPr lang="en-US" altLang="zh-CN" sz="2000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分片机制提供更好的分布特性，同一个索引可分成多个分片，每个分片又可以部署在不同的节点；</a:t>
            </a:r>
            <a:endParaRPr lang="en-US" altLang="zh-CN" sz="2000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准实时搜索，可以查询出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秒前新增或修改的数据；</a:t>
            </a:r>
            <a:endParaRPr lang="en-US" altLang="zh-CN" sz="2000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存储的数据中每个字段均是被索引的数据且可被搜索；</a:t>
            </a:r>
            <a:endParaRPr lang="en-US" altLang="zh-CN" sz="2000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提供复制（</a:t>
            </a:r>
            <a:r>
              <a:rPr lang="en-US" altLang="zh-CN" sz="2000" dirty="0" smtClean="0"/>
              <a:t>replica</a:t>
            </a:r>
            <a:r>
              <a:rPr lang="zh-CN" altLang="en-US" sz="2000" dirty="0" smtClean="0"/>
              <a:t>）机制，一个分片可以设置多个副本，使得某台服务器在宕机情况下，集群照常运行</a:t>
            </a:r>
            <a:endParaRPr lang="en-US" altLang="zh-CN" sz="2000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使用简单，只需一条命令就可以下载文件，很快搭建一个站内搜索引擎。</a:t>
            </a:r>
            <a:endParaRPr lang="en-US" altLang="zh-CN" sz="2000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15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遗留的问题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0446" y="701748"/>
            <a:ext cx="843603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indexWriter</a:t>
            </a:r>
            <a:r>
              <a:rPr lang="zh-CN" altLang="en-US" dirty="0" smtClean="0">
                <a:solidFill>
                  <a:srgbClr val="FF0000"/>
                </a:solidFill>
              </a:rPr>
              <a:t>接口的原理和作用？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父子文档的用法和优缺点？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倒排索引中，相关性分数统计是如何实现的？有什么作用？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倒排索引的压缩算法是怎样的？如何对索引文件进行压缩的？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Lucene</a:t>
            </a:r>
            <a:r>
              <a:rPr lang="zh-CN" altLang="en-US" dirty="0" smtClean="0">
                <a:solidFill>
                  <a:srgbClr val="FF0000"/>
                </a:solidFill>
              </a:rPr>
              <a:t>索引优化的过程和原理？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 smtClean="0">
                <a:solidFill>
                  <a:srgbClr val="FF0000"/>
                </a:solidFill>
              </a:rPr>
              <a:t>egment</a:t>
            </a:r>
            <a:r>
              <a:rPr lang="zh-CN" altLang="en-US" dirty="0" smtClean="0">
                <a:solidFill>
                  <a:srgbClr val="FF0000"/>
                </a:solidFill>
              </a:rPr>
              <a:t>文件由多个不同后缀名的文件组成，他们的数据结构如何？有什么作用？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FST</a:t>
            </a:r>
            <a:r>
              <a:rPr lang="zh-CN" altLang="en-US" dirty="0" smtClean="0">
                <a:solidFill>
                  <a:srgbClr val="FF0000"/>
                </a:solidFill>
              </a:rPr>
              <a:t>数据结构是怎么样的？为什么</a:t>
            </a:r>
            <a:r>
              <a:rPr lang="en-US" altLang="zh-CN" dirty="0" smtClean="0">
                <a:solidFill>
                  <a:srgbClr val="FF0000"/>
                </a:solidFill>
              </a:rPr>
              <a:t>term-dictionary</a:t>
            </a:r>
            <a:r>
              <a:rPr lang="zh-CN" altLang="en-US" dirty="0" smtClean="0">
                <a:solidFill>
                  <a:srgbClr val="FF0000"/>
                </a:solidFill>
              </a:rPr>
              <a:t>采用这种数据结构？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生产环境如何设置合理的主分片数量？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水平扩容时，如何无感知地对集群进行扩容？是灰度还是动态配置？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es</a:t>
            </a:r>
            <a:r>
              <a:rPr lang="zh-CN" altLang="en-US" dirty="0" smtClean="0">
                <a:solidFill>
                  <a:schemeClr val="tx1"/>
                </a:solidFill>
              </a:rPr>
              <a:t>常见</a:t>
            </a:r>
            <a:r>
              <a:rPr lang="en-US" altLang="zh-CN" dirty="0" err="1" smtClean="0">
                <a:solidFill>
                  <a:schemeClr val="tx1"/>
                </a:solidFill>
              </a:rPr>
              <a:t>dsl</a:t>
            </a:r>
            <a:r>
              <a:rPr lang="zh-CN" altLang="en-US" dirty="0" smtClean="0">
                <a:solidFill>
                  <a:schemeClr val="tx1"/>
                </a:solidFill>
              </a:rPr>
              <a:t>的使用方法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0291" y="712520"/>
            <a:ext cx="87263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 已经使用</a:t>
            </a:r>
            <a:r>
              <a:rPr lang="en-US" altLang="zh-CN" dirty="0" smtClean="0"/>
              <a:t>10.7.86.206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10.7.86.169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10.7.86.182</a:t>
            </a:r>
            <a:r>
              <a:rPr lang="zh-CN" altLang="en-US" dirty="0" smtClean="0"/>
              <a:t>三台服务器搭建了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集群，可以在        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10.7.86.206:5601</a:t>
            </a:r>
            <a:r>
              <a:rPr lang="zh-CN" altLang="en-US" dirty="0" smtClean="0"/>
              <a:t>地址的</a:t>
            </a:r>
            <a:r>
              <a:rPr lang="en-US" altLang="zh-CN" dirty="0" err="1" smtClean="0"/>
              <a:t>kibana</a:t>
            </a:r>
            <a:r>
              <a:rPr lang="zh-CN" altLang="en-US" dirty="0" smtClean="0"/>
              <a:t>实例的</a:t>
            </a:r>
            <a:r>
              <a:rPr lang="en-US" altLang="zh-CN" dirty="0" err="1" smtClean="0"/>
              <a:t>devtools</a:t>
            </a:r>
            <a:r>
              <a:rPr lang="zh-CN" altLang="en-US" dirty="0" smtClean="0"/>
              <a:t>模块，对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集群进行操作及演示。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1" y="1400757"/>
            <a:ext cx="8368138" cy="422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291" y="0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应用场景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291" y="-7630"/>
            <a:ext cx="7886700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endParaRPr lang="en-US" altLang="zh-CN" sz="2800" b="1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存储：天然支持分布式，具备存储海量数据的能力；</a:t>
            </a:r>
            <a:endParaRPr lang="en-US" altLang="zh-CN" sz="2000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搜索：支持商品搜索、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搜索及站内搜索等；</a:t>
            </a:r>
            <a:endParaRPr lang="en-US" altLang="zh-CN" sz="2000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监控面板：服务的运行情况，开发自己在业务中埋点，使用</a:t>
            </a:r>
            <a:r>
              <a:rPr lang="en-US" altLang="zh-CN" sz="2000" dirty="0" err="1" smtClean="0"/>
              <a:t>kibana</a:t>
            </a:r>
            <a:r>
              <a:rPr lang="zh-CN" altLang="en-US" sz="2000" dirty="0" smtClean="0"/>
              <a:t>图形化展示。包括但不限于：后台接口运行情况、服务器运行情况及</a:t>
            </a:r>
            <a:r>
              <a:rPr lang="en-US" altLang="zh-CN" sz="2000" dirty="0" smtClean="0"/>
              <a:t>JVM</a:t>
            </a:r>
            <a:r>
              <a:rPr lang="zh-CN" altLang="en-US" sz="2000" dirty="0" smtClean="0"/>
              <a:t>运行情况等；</a:t>
            </a:r>
            <a:endParaRPr lang="en-US" altLang="zh-CN" sz="2000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日志分析场景：可以实现日志的实时分析，在</a:t>
            </a:r>
            <a:r>
              <a:rPr lang="en-US" altLang="zh-CN" sz="2000" dirty="0" smtClean="0"/>
              <a:t>elastic</a:t>
            </a:r>
            <a:r>
              <a:rPr lang="zh-CN" altLang="en-US" sz="2000" dirty="0" smtClean="0"/>
              <a:t>的生态中，日志从产生到可访问一般在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秒级，时效性非常高；</a:t>
            </a:r>
            <a:endParaRPr lang="en-US" altLang="zh-CN" sz="2000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许多知名网站使用：如维基百科、百度百科使用</a:t>
            </a:r>
            <a:r>
              <a:rPr lang="en-US" altLang="zh-CN" sz="2000" dirty="0" err="1"/>
              <a:t>es</a:t>
            </a:r>
            <a:r>
              <a:rPr lang="zh-CN" altLang="en-US" sz="2000" dirty="0"/>
              <a:t>做全文检索和搜索推荐、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做站内搜索、</a:t>
            </a:r>
            <a:r>
              <a:rPr lang="en-US" altLang="zh-CN" sz="2000" dirty="0"/>
              <a:t>Stack Overflow</a:t>
            </a:r>
            <a:r>
              <a:rPr lang="zh-CN" altLang="en-US" sz="2000" dirty="0" smtClean="0"/>
              <a:t>可以通过报</a:t>
            </a:r>
            <a:r>
              <a:rPr lang="zh-CN" altLang="en-US" sz="2000" dirty="0"/>
              <a:t>错信息检索对应的</a:t>
            </a:r>
            <a:r>
              <a:rPr lang="zh-CN" altLang="en-US" sz="2000" dirty="0" smtClean="0"/>
              <a:t>答案</a:t>
            </a:r>
            <a:r>
              <a:rPr lang="zh-CN" altLang="en-US" sz="2000" dirty="0"/>
              <a:t>；</a:t>
            </a:r>
            <a:endParaRPr lang="en-US" altLang="zh-CN" sz="2000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海康</a:t>
            </a:r>
            <a:r>
              <a:rPr lang="en-US" altLang="zh-CN" sz="2000" dirty="0" smtClean="0"/>
              <a:t>HCM</a:t>
            </a:r>
            <a:r>
              <a:rPr lang="zh-CN" altLang="en-US" sz="2000" dirty="0" smtClean="0"/>
              <a:t>平台，普通过车及违法过车数据的分页查询，以及一些关键车牌布控、黑名单布控数据的条件过滤查询。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112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前言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0291" y="712520"/>
            <a:ext cx="822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为什么需要使用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elasticSearch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3626" y="1160206"/>
            <a:ext cx="85835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现在关系型数据库（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）的</a:t>
            </a:r>
            <a:r>
              <a:rPr lang="en-US" altLang="zh-CN" dirty="0" err="1"/>
              <a:t>commodity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库的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表中，存有</a:t>
            </a:r>
            <a:r>
              <a:rPr lang="zh-CN" altLang="en-US" dirty="0"/>
              <a:t>商品</a:t>
            </a:r>
            <a:r>
              <a:rPr lang="zh-CN" altLang="en-US" dirty="0" smtClean="0"/>
              <a:t>的信息。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表结构如下：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2770"/>
            <a:ext cx="9144000" cy="116445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0291" y="3866553"/>
            <a:ext cx="848523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 此时我们想搜索手机类的商品记录，会这样写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select * from </a:t>
            </a:r>
            <a:r>
              <a:rPr lang="en-US" altLang="zh-CN" dirty="0" err="1" smtClean="0">
                <a:solidFill>
                  <a:srgbClr val="FF0000"/>
                </a:solidFill>
              </a:rPr>
              <a:t>commoditydb.product</a:t>
            </a:r>
            <a:r>
              <a:rPr lang="en-US" altLang="zh-CN" dirty="0" smtClean="0">
                <a:solidFill>
                  <a:srgbClr val="FF0000"/>
                </a:solidFill>
              </a:rPr>
              <a:t> t where t.name like ‘</a:t>
            </a:r>
            <a:r>
              <a:rPr lang="zh-CN" altLang="en-US" dirty="0" smtClean="0">
                <a:solidFill>
                  <a:srgbClr val="FF0000"/>
                </a:solidFill>
              </a:rPr>
              <a:t>手机</a:t>
            </a:r>
            <a:r>
              <a:rPr lang="en-US" altLang="zh-CN" dirty="0" smtClean="0">
                <a:solidFill>
                  <a:srgbClr val="FF0000"/>
                </a:solidFill>
              </a:rPr>
              <a:t>%’</a:t>
            </a:r>
            <a:r>
              <a:rPr lang="zh-CN" altLang="en-US" dirty="0" smtClean="0"/>
              <a:t>，此时会存在以下问题：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如果数据量大，单表超过百万级别，搜索可能非常耗时；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搜索词无法拆分，</a:t>
            </a:r>
            <a:r>
              <a:rPr lang="en-US" altLang="zh-CN" dirty="0" smtClean="0"/>
              <a:t>%</a:t>
            </a:r>
            <a:r>
              <a:rPr lang="zh-CN" altLang="en-US" dirty="0" smtClean="0"/>
              <a:t>号开头会导致索引失效，因此末尾使用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号，那么譬如“华为手机”是搜索不出来的。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想</a:t>
            </a:r>
            <a:r>
              <a:rPr lang="zh-CN" altLang="en-US" dirty="0" smtClean="0"/>
              <a:t>要近实时查询或者聚合，实现实时与数据库交互，查询刚入库的商品，数据库也有面临崩溃的危险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729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前言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0291" y="712520"/>
            <a:ext cx="822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</a:t>
            </a:r>
            <a:r>
              <a:rPr lang="zh-CN" altLang="en-US" b="1" dirty="0" smtClean="0">
                <a:solidFill>
                  <a:srgbClr val="FF0000"/>
                </a:solidFill>
              </a:rPr>
              <a:t>有小伙伴可能会说：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3123" y="1081852"/>
            <a:ext cx="8495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字段，建立索引，也可以加快搜索的速度；或者建立索引后，明确知道要搜索的商品比如“</a:t>
            </a:r>
            <a:r>
              <a:rPr lang="en-US" altLang="zh-CN" dirty="0" smtClean="0"/>
              <a:t>XXX</a:t>
            </a:r>
            <a:r>
              <a:rPr lang="zh-CN" altLang="en-US" dirty="0" smtClean="0"/>
              <a:t>手机”、“</a:t>
            </a:r>
            <a:r>
              <a:rPr lang="en-US" altLang="zh-CN" dirty="0" smtClean="0"/>
              <a:t>XXX</a:t>
            </a:r>
            <a:r>
              <a:rPr lang="zh-CN" altLang="en-US" dirty="0" smtClean="0"/>
              <a:t>手机壳”，也可以加快搜索的速度。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03123" y="2103060"/>
            <a:ext cx="8308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  业务需求搜索的字段是不确定的，那么为了保证此类搜索的效率，我们给每个字段都建立索引。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众所周知，无论建立的索引是聚簇索引或者非聚簇索引，本质都是一棵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树。海量数据的情况下，每个字段都建立索引，无论是硬盘空间的开销还是维护的成本，都将是非常巨大的。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  因此</a:t>
            </a:r>
            <a:r>
              <a:rPr lang="zh-CN" altLang="en-US" dirty="0"/>
              <a:t>，作为分布式搜索的解决方案，</a:t>
            </a:r>
            <a:r>
              <a:rPr lang="en-US" altLang="zh-CN" dirty="0" err="1"/>
              <a:t>elasticSearch</a:t>
            </a:r>
            <a:r>
              <a:rPr lang="zh-CN" altLang="en-US" dirty="0"/>
              <a:t>应运而生，使用倒排索引的方案解决上述问题。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3123" y="4839502"/>
            <a:ext cx="8308258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        </a:t>
            </a:r>
            <a:r>
              <a:rPr lang="zh-CN" altLang="en-US" b="1" dirty="0" smtClean="0">
                <a:solidFill>
                  <a:srgbClr val="FF0000"/>
                </a:solidFill>
              </a:rPr>
              <a:t>有小伙伴可能有疑问，倒排索引是什么？是什么样的结构？怎么实现精确搜索解决上述问题的？是怎么样解决磁盘空间开销和维护成本的问题的？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123" y="1714500"/>
            <a:ext cx="830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这样会存在什么问题呢？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5300" y="5594196"/>
            <a:ext cx="812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接下来我们先来简要了解，数据入库存储到</a:t>
            </a:r>
            <a:r>
              <a:rPr lang="en-US" altLang="zh-CN" dirty="0" err="1"/>
              <a:t>es</a:t>
            </a:r>
            <a:r>
              <a:rPr lang="zh-CN" altLang="en-US" dirty="0"/>
              <a:t>及查询的整个流程，再介绍倒排索引的相关内容。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2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0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前言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9" y="869836"/>
            <a:ext cx="5763429" cy="23244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60291" y="3194260"/>
            <a:ext cx="87558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数据插入到查询的大致整体流程如下：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分词器对原始文本进行分词分析，提取关键词；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根据提取的关键词，构建对应的倒排索引，记录每个关键词所在的文档编号及其在文档中的位置等信息；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根据提取的关键词构建对应的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对象，保存至</a:t>
            </a:r>
            <a:r>
              <a:rPr lang="en-US" altLang="zh-CN" dirty="0" err="1" smtClean="0"/>
              <a:t>es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根据用户输入的关键词，在倒排索引中找到对应的文档编号；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根据关键词所在的文档编号，找到数据存在的位置（分片、节点），返回对应的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详细的流程，后续章节会一一介绍，此处为了让小伙伴有个初步的印象。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7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倒排索引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4129" y="1012723"/>
            <a:ext cx="867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特点：一旦生成，不可更改。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4129" y="1513246"/>
            <a:ext cx="817060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不用考虑并发写文件的问题，杜绝了锁机制带来的性能问题</a:t>
            </a:r>
            <a:endParaRPr lang="en-US" altLang="zh-CN" dirty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一旦</a:t>
            </a:r>
            <a:r>
              <a:rPr lang="zh-CN" altLang="en-US" dirty="0"/>
              <a:t>读入内核的文件系统缓存（内存），就会驻留。大部分请求可直接请求内存，不会命中磁盘。提升性能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倒排索引文件使用特定算法压缩存储，节省磁盘和内存空间</a:t>
            </a:r>
            <a:endParaRPr lang="en-US" altLang="zh-CN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通过倒排索引，大大提高了关键词条件搜索的效率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344129" y="4554700"/>
            <a:ext cx="81706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需要写入新文档时，必须重新构建倒排索引文件。替换老文件后，新文档才可以被检索，导致文档实时性差。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zh-CN" altLang="en-US" dirty="0">
                <a:solidFill>
                  <a:srgbClr val="FF0000"/>
                </a:solidFill>
              </a:rPr>
              <a:t>实时</a:t>
            </a:r>
            <a:r>
              <a:rPr lang="zh-CN" altLang="en-US" dirty="0" smtClean="0">
                <a:solidFill>
                  <a:srgbClr val="FF0000"/>
                </a:solidFill>
              </a:rPr>
              <a:t>性差的问题如何解决，可以参考拓展章节）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52208</TotalTime>
  <Words>6158</Words>
  <Application>Microsoft Office PowerPoint</Application>
  <PresentationFormat>全屏显示(4:3)</PresentationFormat>
  <Paragraphs>363</Paragraphs>
  <Slides>42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42</vt:i4>
      </vt:variant>
    </vt:vector>
  </HeadingPairs>
  <TitlesOfParts>
    <vt:vector size="62" baseType="lpstr">
      <vt:lpstr>FrutigerNext LT Medium</vt:lpstr>
      <vt:lpstr>Helvetica Light</vt:lpstr>
      <vt:lpstr>黑体</vt:lpstr>
      <vt:lpstr>华文细黑</vt:lpstr>
      <vt:lpstr>隶书</vt:lpstr>
      <vt:lpstr>全新硬笔行书简</vt:lpstr>
      <vt:lpstr>宋体</vt:lpstr>
      <vt:lpstr>微软雅黑</vt:lpstr>
      <vt:lpstr>幼圆</vt:lpstr>
      <vt:lpstr>Arial</vt:lpstr>
      <vt:lpstr>Calibri</vt:lpstr>
      <vt:lpstr>Calibri Light</vt:lpstr>
      <vt:lpstr>Helvetica</vt:lpstr>
      <vt:lpstr>Times New Roman</vt:lpstr>
      <vt:lpstr>Wingdings</vt:lpstr>
      <vt:lpstr>1_主题1</vt:lpstr>
      <vt:lpstr>自定义设计方案</vt:lpstr>
      <vt:lpstr>Office 主题</vt:lpstr>
      <vt:lpstr>1_Office 主题</vt:lpstr>
      <vt:lpstr>1_自定义设计方案</vt:lpstr>
      <vt:lpstr>ElasticSearch技术分享</vt:lpstr>
      <vt:lpstr>ElasticSearch发展史：</vt:lpstr>
      <vt:lpstr>概况</vt:lpstr>
      <vt:lpstr>特性</vt:lpstr>
      <vt:lpstr>应用场景</vt:lpstr>
      <vt:lpstr>前言</vt:lpstr>
      <vt:lpstr>前言</vt:lpstr>
      <vt:lpstr>前言</vt:lpstr>
      <vt:lpstr>倒排索引</vt:lpstr>
      <vt:lpstr>倒排索引</vt:lpstr>
      <vt:lpstr>倒排索引</vt:lpstr>
      <vt:lpstr>倒排索引</vt:lpstr>
      <vt:lpstr>倒排索引</vt:lpstr>
      <vt:lpstr>倒排索引</vt:lpstr>
      <vt:lpstr>es实例目录结构</vt:lpstr>
      <vt:lpstr>es实例基本配置</vt:lpstr>
      <vt:lpstr>es基本知识</vt:lpstr>
      <vt:lpstr>es基本知识</vt:lpstr>
      <vt:lpstr>es集群相关概念</vt:lpstr>
      <vt:lpstr>es集群相关概念</vt:lpstr>
      <vt:lpstr>es集群相关概念</vt:lpstr>
      <vt:lpstr>es集群架构</vt:lpstr>
      <vt:lpstr>Lucene索引（拓展）</vt:lpstr>
      <vt:lpstr>Lucene索引（拓展）</vt:lpstr>
      <vt:lpstr>Lucene索引（拓展）</vt:lpstr>
      <vt:lpstr>Lucene索引（拓展）</vt:lpstr>
      <vt:lpstr>Lucene索引（拓展）</vt:lpstr>
      <vt:lpstr>Lucene索引（拓展）</vt:lpstr>
      <vt:lpstr>Lucene索引（拓展）</vt:lpstr>
      <vt:lpstr>索引结构的完整视角（拓展）</vt:lpstr>
      <vt:lpstr>文档搜索的实时性（拓展）</vt:lpstr>
      <vt:lpstr>文档搜索的实时性（拓展）</vt:lpstr>
      <vt:lpstr>文档搜索的实时性（拓展）</vt:lpstr>
      <vt:lpstr>文档搜索的实时性（拓展）</vt:lpstr>
      <vt:lpstr>文档搜索的实时性（拓展）</vt:lpstr>
      <vt:lpstr>文档搜索的实时性（拓展）</vt:lpstr>
      <vt:lpstr>文档搜索的实时性（拓展）</vt:lpstr>
      <vt:lpstr>文档搜索的实时性（拓展）</vt:lpstr>
      <vt:lpstr>文档搜索的实时性（拓展）</vt:lpstr>
      <vt:lpstr>遗留的问题</vt:lpstr>
      <vt:lpstr>es常见dsl的使用方法</vt:lpstr>
      <vt:lpstr>PowerPoint 演示文稿</vt:lpstr>
    </vt:vector>
  </TitlesOfParts>
  <Company>杭州海康威视数字技术股份有限公司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海康威视密级标识PPT模板</dc:title>
  <dc:creator>张恒26</dc:creator>
  <cp:lastModifiedBy>张名赫</cp:lastModifiedBy>
  <cp:revision>403</cp:revision>
  <cp:lastPrinted>2011-04-14T06:54:53Z</cp:lastPrinted>
  <dcterms:created xsi:type="dcterms:W3CDTF">2010-09-30T06:00:50Z</dcterms:created>
  <dcterms:modified xsi:type="dcterms:W3CDTF">2022-03-16T08:58:26Z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(4)eV6LEU0Cvzh5CKHqgYceVDvqWE7tHnM1iIGRNCnEQqejeMGnUcVwgYcPmJEpw7CPJdUbmaGA_x000d_
syeH/xW0pFyFwUAnx4LvqLO/wdfm9VuzrnusmRJIPLNCJY4pq0Ny4RKmHDEHRyb945qP8jtX_x000d_
vYtzc/ilyhO/Jor/UWyieWTjNzaf53RYmbheOxd+y/Hb0i/V/sqy5REEjyUm8Ek1cAOG6wpz_x000d_
nPOHof7aR0NbBzdCCi</vt:lpwstr>
  </property>
  <property fmtid="{D5CDD505-2E9C-101B-9397-08002B2CF9AE}" pid="3" name="_ms_pID_7253431">
    <vt:lpwstr>Te/DV6gDd3/NXzThvsgkGv1g863yaiURQPAYP2ACh+RSiIOcs1sWsc_x000d_
WW+MUvEdsR6kinbYWHTMcMGDYETQO7D314i44zHOViQXBaVRcR09ehh/vJUaV+lxqnz/MwuF_x000d_
oZkU338F7YM3JV5aLZYaAOKi1mfPUwExx64nDCeK1Lucouhzl5NOa60JBvV6bFtycjjkw2A6_x000d_
vjf4R6GA8shkvp+vZkFnuMbXLpWcPRfl3OHw</vt:lpwstr>
  </property>
  <property fmtid="{D5CDD505-2E9C-101B-9397-08002B2CF9AE}" pid="4" name="_ms_pID_7253432">
    <vt:lpwstr>fXC0YuVtzK39r3mHzmfpMkP5T9Uj98B4p+Hu_x000d_
aeoAoQm99lRcYfUEuidMdeJxl5EjKjZ7XwlRg7Kd5j1CxEgy3S0qVigp9TNjJUP4IyZ5zjk+_x000d_
z5EWTBcp++u28otYyDJSEJ6c9DWGoMnL5IuOpkUFYr+28kqCnFhAiJMwKsUK0LHJXUY7ye0Q_x000d_
uBTwkIh16GZ3Wzd5Q2zKFy8Nq7lWjbnMNqfZ/AaB39YAdQI+49He3t</vt:lpwstr>
  </property>
  <property fmtid="{D5CDD505-2E9C-101B-9397-08002B2CF9AE}" pid="5" name="_ms_pID_7253433">
    <vt:lpwstr>fryPT8P6yPJJJuYmhZ_x000d_
GL/yYy87XYse2gmTTr6M40cpmCQfO9i9IEJ0cuRllCZl4iVqyO/kt2AjsjZOVRBrdjx4ZP3K_x000d_
uqU+uSM65krgjShVNEGaTnG+XJFKgX5fTRsItBicWKr4PVItvwl4rds1typVzg==</vt:lpwstr>
  </property>
  <property fmtid="{D5CDD505-2E9C-101B-9397-08002B2CF9AE}" pid="6" name="_ms_pID_7253434">
    <vt:lpwstr>_x000d_ oAHraNtVrDQrDzyF9vG8tKfiMAfeiLf3iHbrjDg8u7Cx0ltFsg5Je6FFVrJcWkC1wu9bdN+/_x000d_ F0GJWnuYg6LMQNrZsNFNXq0/DZipVQUb62O0TZBBEZkJBzl/NtCcb842JCcVhdXVWbTdo3XL_x000d_ VEL/9X3rDGpvvWWN5+ywJxzRA8udEkidb1zWkecNSYWdSjtafO1i2I3S142/xVHampGL8NaC_x000d_</vt:lpwstr>
  </property>
  <property fmtid="{D5CDD505-2E9C-101B-9397-08002B2CF9AE}" pid="7" name="sflag">
    <vt:lpwstr>1391947835</vt:lpwstr>
  </property>
</Properties>
</file>