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780" r:id="rId3"/>
    <p:sldId id="877" r:id="rId5"/>
    <p:sldId id="831" r:id="rId6"/>
    <p:sldId id="876" r:id="rId7"/>
    <p:sldId id="886" r:id="rId8"/>
    <p:sldId id="887" r:id="rId9"/>
    <p:sldId id="890" r:id="rId10"/>
    <p:sldId id="891" r:id="rId11"/>
    <p:sldId id="892" r:id="rId12"/>
    <p:sldId id="888" r:id="rId13"/>
    <p:sldId id="870" r:id="rId14"/>
    <p:sldId id="878" r:id="rId15"/>
    <p:sldId id="874" r:id="rId16"/>
    <p:sldId id="885" r:id="rId17"/>
    <p:sldId id="875" r:id="rId18"/>
  </p:sldIdLst>
  <p:sldSz cx="12196445" cy="685800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6BBC"/>
    <a:srgbClr val="F8F8F8"/>
    <a:srgbClr val="DDDDDD"/>
    <a:srgbClr val="0DC2D5"/>
    <a:srgbClr val="17DCF1"/>
    <a:srgbClr val="12D0CB"/>
    <a:srgbClr val="FDE673"/>
    <a:srgbClr val="FDE155"/>
    <a:srgbClr val="0A9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49635" autoAdjust="0"/>
  </p:normalViewPr>
  <p:slideViewPr>
    <p:cSldViewPr snapToObjects="1">
      <p:cViewPr varScale="1">
        <p:scale>
          <a:sx n="87" d="100"/>
          <a:sy n="87" d="100"/>
        </p:scale>
        <p:origin x="-394" y="-82"/>
      </p:cViewPr>
      <p:guideLst>
        <p:guide orient="horz" pos="2230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973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63836" y="73174"/>
            <a:ext cx="1227152" cy="486466"/>
          </a:xfrm>
          <a:custGeom>
            <a:avLst/>
            <a:gdLst>
              <a:gd name="T0" fmla="*/ 0 w 1600"/>
              <a:gd name="T1" fmla="*/ 0 h 617"/>
              <a:gd name="T2" fmla="*/ 1429 w 1600"/>
              <a:gd name="T3" fmla="*/ 0 h 617"/>
              <a:gd name="T4" fmla="*/ 1600 w 1600"/>
              <a:gd name="T5" fmla="*/ 308 h 617"/>
              <a:gd name="T6" fmla="*/ 1429 w 1600"/>
              <a:gd name="T7" fmla="*/ 617 h 617"/>
              <a:gd name="T8" fmla="*/ 0 w 1600"/>
              <a:gd name="T9" fmla="*/ 617 h 617"/>
              <a:gd name="T10" fmla="*/ 0 w 160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1196834" y="73174"/>
            <a:ext cx="10215809" cy="486466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 userDrawn="1"/>
        </p:nvSpPr>
        <p:spPr bwMode="auto">
          <a:xfrm>
            <a:off x="11320056" y="73174"/>
            <a:ext cx="812871" cy="486466"/>
          </a:xfrm>
          <a:custGeom>
            <a:avLst/>
            <a:gdLst>
              <a:gd name="T0" fmla="*/ 0 w 1060"/>
              <a:gd name="T1" fmla="*/ 0 h 617"/>
              <a:gd name="T2" fmla="*/ 1060 w 1060"/>
              <a:gd name="T3" fmla="*/ 0 h 617"/>
              <a:gd name="T4" fmla="*/ 1060 w 1060"/>
              <a:gd name="T5" fmla="*/ 617 h 617"/>
              <a:gd name="T6" fmla="*/ 0 w 1060"/>
              <a:gd name="T7" fmla="*/ 617 h 617"/>
              <a:gd name="T8" fmla="*/ 172 w 1060"/>
              <a:gd name="T9" fmla="*/ 308 h 617"/>
              <a:gd name="T10" fmla="*/ 0 w 1060"/>
              <a:gd name="T1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28228" y="1166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879B013-EF15-44F9-9A4C-93BE492C244C}" type="slidenum">
              <a:rPr lang="zh-CN" altLang="en-US" sz="1800" smtClean="0">
                <a:solidFill>
                  <a:schemeClr val="accent2"/>
                </a:solidFill>
                <a:latin typeface="+mn-ea"/>
                <a:ea typeface="+mn-ea"/>
              </a:rPr>
            </a:fld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5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9464675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47287" y="332656"/>
            <a:ext cx="495300" cy="509588"/>
            <a:chOff x="8326438" y="5013176"/>
            <a:chExt cx="495300" cy="50958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1650" y="332656"/>
            <a:ext cx="493712" cy="509588"/>
            <a:chOff x="8940801" y="5013176"/>
            <a:chExt cx="493712" cy="509588"/>
          </a:xfrm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55171" y="2708920"/>
            <a:ext cx="1084381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800" b="1" dirty="0">
                <a:solidFill>
                  <a:srgbClr val="EAEAEA"/>
                </a:solidFill>
                <a:latin typeface="+mn-ea"/>
                <a:ea typeface="+mn-ea"/>
              </a:rPr>
              <a:t>Forecast of bike-sharing demand</a:t>
            </a:r>
            <a:endParaRPr lang="zh-CN" altLang="en-US" sz="4800" b="1" dirty="0">
              <a:solidFill>
                <a:srgbClr val="EAEAEA"/>
              </a:solidFill>
              <a:latin typeface="+mn-ea"/>
              <a:ea typeface="+mn-ea"/>
            </a:endParaRPr>
          </a:p>
        </p:txBody>
      </p:sp>
      <p:sp>
        <p:nvSpPr>
          <p:cNvPr id="51" name="Rectangle 4"/>
          <p:cNvSpPr txBox="1">
            <a:spLocks noChangeArrowheads="1"/>
          </p:cNvSpPr>
          <p:nvPr/>
        </p:nvSpPr>
        <p:spPr bwMode="auto">
          <a:xfrm>
            <a:off x="655320" y="4220845"/>
            <a:ext cx="9679305" cy="50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成员：韩开放、刘伟宏</a:t>
            </a: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、王嘉树、李东盛</a:t>
            </a: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Freeform 7"/>
          <p:cNvSpPr/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655171" y="4899800"/>
            <a:ext cx="55212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PPT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演示：王嘉树</a:t>
            </a:r>
            <a:endParaRPr lang="zh-CN" altLang="en-US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674345" y="5559572"/>
            <a:ext cx="55212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2022/8/25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7">
        <p14:flash/>
      </p:transition>
    </mc:Choice>
    <mc:Fallback>
      <p:transition spd="slow" advTm="9437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62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8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1" grpId="0" bldLvl="0" animBg="1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33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62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8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1" grpId="0" bldLvl="0" animBg="1"/>
          <p:bldP spid="52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33" grpId="0"/>
          <p:bldP spid="3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8362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注册用户和非注册用户对使用量的影响( registered → count &amp; casual → count )</a:t>
            </a:r>
            <a:endParaRPr lang="zh-CN" altLang="en-US"/>
          </a:p>
        </p:txBody>
      </p:sp>
      <p:pic>
        <p:nvPicPr>
          <p:cNvPr id="3" name="图片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1751330"/>
            <a:ext cx="12195810" cy="4254500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860" y="8362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最后，绘制各个数值特征之间的相关矩阵热图</a:t>
            </a:r>
            <a:endParaRPr lang="zh-CN" altLang="en-US"/>
          </a:p>
        </p:txBody>
      </p:sp>
      <p:pic>
        <p:nvPicPr>
          <p:cNvPr id="6" name="图片 5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845" y="1340485"/>
            <a:ext cx="6289040" cy="5438775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算法与总结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06050" y="970470"/>
            <a:ext cx="4833406" cy="632041"/>
            <a:chOff x="3653370" y="472630"/>
            <a:chExt cx="4833406" cy="632041"/>
          </a:xfrm>
        </p:grpSpPr>
        <p:sp>
          <p:nvSpPr>
            <p:cNvPr id="27" name="文本框 23"/>
            <p:cNvSpPr txBox="1"/>
            <p:nvPr/>
          </p:nvSpPr>
          <p:spPr>
            <a:xfrm>
              <a:off x="5623039" y="472630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800" dirty="0">
                  <a:solidFill>
                    <a:srgbClr val="1983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2800" dirty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53370" y="1058952"/>
              <a:ext cx="4833406" cy="45719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200025" y="2060575"/>
            <a:ext cx="12163425" cy="63265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Linear Regression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线性回归是利用数理统计中回归分析，来确定两种或两种   		以上变量间相互依赖的定量关系的一种统计分析方法，运用十分广泛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、Sigmod Regression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根据某个情况发生的概率大小和给定的判定阈值判断   		样本的类别，常用于二分类，但是也可以用于多分类问题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KNN(K-Nearest Neighbor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是最简单的机器学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习算法之一，可以用于分类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和回归，是一种监督学习算法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2277110"/>
            <a:ext cx="6776720" cy="33401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074250" y="970470"/>
            <a:ext cx="4833406" cy="632041"/>
            <a:chOff x="3653370" y="472630"/>
            <a:chExt cx="4833406" cy="632041"/>
          </a:xfrm>
        </p:grpSpPr>
        <p:sp>
          <p:nvSpPr>
            <p:cNvPr id="27" name="文本框 23"/>
            <p:cNvSpPr txBox="1"/>
            <p:nvPr/>
          </p:nvSpPr>
          <p:spPr>
            <a:xfrm>
              <a:off x="5623039" y="472630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800" dirty="0">
                  <a:solidFill>
                    <a:srgbClr val="1983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sz="2800" dirty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53370" y="1058952"/>
              <a:ext cx="4833406" cy="45719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386">
        <p14:prism dir="d" isInverted="1"/>
      </p:transition>
    </mc:Choice>
    <mc:Fallback>
      <p:transition spd="slow" advTm="73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74250" y="970470"/>
            <a:ext cx="4833406" cy="632041"/>
            <a:chOff x="3653370" y="472630"/>
            <a:chExt cx="4833406" cy="632041"/>
          </a:xfrm>
        </p:grpSpPr>
        <p:sp>
          <p:nvSpPr>
            <p:cNvPr id="27" name="文本框 23"/>
            <p:cNvSpPr txBox="1"/>
            <p:nvPr/>
          </p:nvSpPr>
          <p:spPr>
            <a:xfrm>
              <a:off x="5623039" y="472630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800" dirty="0">
                  <a:solidFill>
                    <a:srgbClr val="1983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dirty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53370" y="1058952"/>
              <a:ext cx="4833406" cy="45719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67435" y="1917065"/>
            <a:ext cx="986218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latin typeface="+mn-ea"/>
              <a:ea typeface="+mn-ea"/>
              <a:cs typeface="+mn-ea"/>
            </a:endParaRPr>
          </a:p>
          <a:p>
            <a:pPr algn="just"/>
            <a:r>
              <a:rPr lang="en-US" altLang="zh-CN" sz="2400">
                <a:latin typeface="+mn-ea"/>
                <a:ea typeface="+mn-ea"/>
                <a:cs typeface="+mn-ea"/>
              </a:rPr>
              <a:t>       </a:t>
            </a:r>
            <a:r>
              <a:rPr lang="zh-CN" altLang="en-US" sz="2400">
                <a:latin typeface="+mn-ea"/>
                <a:ea typeface="+mn-ea"/>
                <a:cs typeface="+mn-ea"/>
              </a:rPr>
              <a:t>我们将样本数据进行了可视化处理，对缺失值与异常值进行了数据预处理。并分别使用了线性回归、逻辑回归、KNN 算法，根据三种算法的均方根误差值对比，选出了误差最低的 KNN 算法，并提供了最终的预测结果。结果表明。我们使用 KNN 算法在对 count 预测时，均方根误差明显低于其他两种方案，并且简单而高效。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algn="just"/>
            <a:r>
              <a:rPr lang="zh-CN" altLang="en-US" sz="2400">
                <a:latin typeface="+mn-ea"/>
                <a:ea typeface="+mn-ea"/>
                <a:cs typeface="+mn-ea"/>
              </a:rPr>
              <a:t> </a:t>
            </a:r>
            <a:r>
              <a:rPr lang="en-US" altLang="zh-CN" sz="2400">
                <a:latin typeface="+mn-ea"/>
                <a:ea typeface="+mn-ea"/>
                <a:cs typeface="+mn-ea"/>
              </a:rPr>
              <a:t>     </a:t>
            </a:r>
            <a:r>
              <a:rPr lang="zh-CN" altLang="en-US" sz="2400">
                <a:latin typeface="+mn-ea"/>
                <a:ea typeface="+mn-ea"/>
                <a:cs typeface="+mn-ea"/>
              </a:rPr>
              <a:t>在未来的学习中，我们计划学习更加符合预测结果的模型，并打算深入学习 Stacking 模型融合，以克服我们现有算法在处理这类情况中存在的缺陷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386">
        <p14:prism dir="d" isInverted="1"/>
      </p:transition>
    </mc:Choice>
    <mc:Fallback>
      <p:transition spd="slow" advTm="73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399672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9464675" y="332656"/>
            <a:ext cx="495300" cy="509588"/>
            <a:chOff x="7743826" y="5013176"/>
            <a:chExt cx="495300" cy="50958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47287" y="332656"/>
            <a:ext cx="495300" cy="509588"/>
            <a:chOff x="8326438" y="5013176"/>
            <a:chExt cx="495300" cy="50958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1650" y="332656"/>
            <a:ext cx="493712" cy="509588"/>
            <a:chOff x="8940801" y="5013176"/>
            <a:chExt cx="493712" cy="509588"/>
          </a:xfrm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22937" y="4694752"/>
            <a:ext cx="919018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600" b="1" dirty="0">
                <a:solidFill>
                  <a:srgbClr val="294A5A"/>
                </a:solidFill>
                <a:latin typeface="微软雅黑" panose="020B0503020204020204" pitchFamily="34" charset="-122"/>
              </a:rPr>
              <a:t>演示完毕 ！  谢谢！</a:t>
            </a:r>
            <a:endParaRPr lang="zh-CN" altLang="en-US" sz="6600" b="1" dirty="0">
              <a:solidFill>
                <a:srgbClr val="294A5A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Freeform 7"/>
          <p:cNvSpPr/>
          <p:nvPr/>
        </p:nvSpPr>
        <p:spPr bwMode="auto">
          <a:xfrm>
            <a:off x="10661651" y="5151828"/>
            <a:ext cx="1318104" cy="1319545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933056"/>
            <a:ext cx="7145631" cy="8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3089" y="3933056"/>
            <a:ext cx="1266711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9801" y="3933056"/>
            <a:ext cx="1265144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64945" y="3933056"/>
            <a:ext cx="1266711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931656" y="3933056"/>
            <a:ext cx="1265144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321" y="2958043"/>
            <a:ext cx="1029779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EAEAEA"/>
                </a:solidFill>
                <a:latin typeface="+mn-ea"/>
              </a:rPr>
              <a:t>Forecast of bike-sharing demand</a:t>
            </a:r>
            <a:endParaRPr lang="zh-CN" altLang="en-US" sz="4800" b="1" dirty="0" smtClean="0">
              <a:solidFill>
                <a:srgbClr val="EAEAEA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3">
        <p14:flash/>
      </p:transition>
    </mc:Choice>
    <mc:Fallback>
      <p:transition spd="slow" advTm="8843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8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2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8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2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8925" y="899160"/>
            <a:ext cx="11210290" cy="1845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en-US" altLang="zh-CN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48940" y="1196975"/>
            <a:ext cx="4826635" cy="1891030"/>
            <a:chOff x="4467" y="1612"/>
            <a:chExt cx="7601" cy="2978"/>
          </a:xfrm>
        </p:grpSpPr>
        <p:sp>
          <p:nvSpPr>
            <p:cNvPr id="2" name="矩形 1"/>
            <p:cNvSpPr/>
            <p:nvPr/>
          </p:nvSpPr>
          <p:spPr>
            <a:xfrm>
              <a:off x="7058" y="3258"/>
              <a:ext cx="5010" cy="72"/>
            </a:xfrm>
            <a:prstGeom prst="rect">
              <a:avLst/>
            </a:prstGeom>
            <a:solidFill>
              <a:srgbClr val="198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Box 76"/>
            <p:cNvSpPr txBox="1"/>
            <p:nvPr/>
          </p:nvSpPr>
          <p:spPr>
            <a:xfrm>
              <a:off x="5458" y="3919"/>
              <a:ext cx="3112" cy="6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项目目的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9"/>
            <p:cNvSpPr txBox="1"/>
            <p:nvPr/>
          </p:nvSpPr>
          <p:spPr>
            <a:xfrm>
              <a:off x="4467" y="3766"/>
              <a:ext cx="937" cy="824"/>
            </a:xfrm>
            <a:prstGeom prst="rect">
              <a:avLst/>
            </a:prstGeom>
            <a:solidFill>
              <a:srgbClr val="1983B7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4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8317" y="1612"/>
              <a:ext cx="2584" cy="120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p>
              <a:r>
                <a:rPr lang="zh-CN" altLang="en-US" sz="3600" kern="10" dirty="0">
                  <a:solidFill>
                    <a:srgbClr val="1983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kern="10" dirty="0">
                <a:solidFill>
                  <a:srgbClr val="1983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29890" y="2567305"/>
            <a:ext cx="6151245" cy="1389380"/>
            <a:chOff x="4614" y="4043"/>
            <a:chExt cx="9687" cy="2188"/>
          </a:xfrm>
        </p:grpSpPr>
        <p:sp>
          <p:nvSpPr>
            <p:cNvPr id="20" name="TextBox 76"/>
            <p:cNvSpPr txBox="1"/>
            <p:nvPr/>
          </p:nvSpPr>
          <p:spPr>
            <a:xfrm>
              <a:off x="10737" y="4153"/>
              <a:ext cx="3565" cy="6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10737" y="5506"/>
              <a:ext cx="3565" cy="6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算法与总结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14" y="4043"/>
              <a:ext cx="6040" cy="2188"/>
              <a:chOff x="4614" y="4043"/>
              <a:chExt cx="6040" cy="2188"/>
            </a:xfrm>
          </p:grpSpPr>
          <p:sp>
            <p:nvSpPr>
              <p:cNvPr id="13" name="文本框 9"/>
              <p:cNvSpPr txBox="1"/>
              <p:nvPr/>
            </p:nvSpPr>
            <p:spPr>
              <a:xfrm>
                <a:off x="4614" y="5311"/>
                <a:ext cx="937" cy="824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TextBox 76"/>
              <p:cNvSpPr txBox="1"/>
              <p:nvPr/>
            </p:nvSpPr>
            <p:spPr>
              <a:xfrm>
                <a:off x="5521" y="5409"/>
                <a:ext cx="3565" cy="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项目流程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9"/>
              <p:cNvSpPr txBox="1"/>
              <p:nvPr/>
            </p:nvSpPr>
            <p:spPr>
              <a:xfrm>
                <a:off x="9717" y="4043"/>
                <a:ext cx="937" cy="822"/>
              </a:xfrm>
              <a:prstGeom prst="rect">
                <a:avLst/>
              </a:prstGeom>
              <a:solidFill>
                <a:srgbClr val="1983B7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9"/>
              <p:cNvSpPr txBox="1"/>
              <p:nvPr/>
            </p:nvSpPr>
            <p:spPr>
              <a:xfrm>
                <a:off x="9717" y="5409"/>
                <a:ext cx="937" cy="822"/>
              </a:xfrm>
              <a:prstGeom prst="rect">
                <a:avLst/>
              </a:prstGeom>
              <a:solidFill>
                <a:srgbClr val="1983B7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386">
        <p14:prism dir="d" isInverted="1"/>
      </p:transition>
    </mc:Choice>
    <mc:Fallback>
      <p:transition spd="slow" advTm="7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9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项目目的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Freeform 6"/>
          <p:cNvSpPr/>
          <p:nvPr/>
        </p:nvSpPr>
        <p:spPr bwMode="auto">
          <a:xfrm>
            <a:off x="300355" y="774700"/>
            <a:ext cx="11301730" cy="5532755"/>
          </a:xfrm>
          <a:custGeom>
            <a:avLst/>
            <a:gdLst>
              <a:gd name="T0" fmla="*/ 125 w 3149"/>
              <a:gd name="T1" fmla="*/ 0 h 5005"/>
              <a:gd name="T2" fmla="*/ 3024 w 3149"/>
              <a:gd name="T3" fmla="*/ 0 h 5005"/>
              <a:gd name="T4" fmla="*/ 3149 w 3149"/>
              <a:gd name="T5" fmla="*/ 125 h 5005"/>
              <a:gd name="T6" fmla="*/ 3149 w 3149"/>
              <a:gd name="T7" fmla="*/ 4880 h 5005"/>
              <a:gd name="T8" fmla="*/ 3024 w 3149"/>
              <a:gd name="T9" fmla="*/ 5005 h 5005"/>
              <a:gd name="T10" fmla="*/ 125 w 3149"/>
              <a:gd name="T11" fmla="*/ 5005 h 5005"/>
              <a:gd name="T12" fmla="*/ 0 w 3149"/>
              <a:gd name="T13" fmla="*/ 4880 h 5005"/>
              <a:gd name="T14" fmla="*/ 0 w 3149"/>
              <a:gd name="T15" fmla="*/ 125 h 5005"/>
              <a:gd name="T16" fmla="*/ 125 w 3149"/>
              <a:gd name="T17" fmla="*/ 0 h 5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9" h="5005">
                <a:moveTo>
                  <a:pt x="125" y="0"/>
                </a:moveTo>
                <a:lnTo>
                  <a:pt x="3024" y="0"/>
                </a:lnTo>
                <a:cubicBezTo>
                  <a:pt x="3092" y="0"/>
                  <a:pt x="3149" y="56"/>
                  <a:pt x="3149" y="125"/>
                </a:cubicBezTo>
                <a:lnTo>
                  <a:pt x="3149" y="4880"/>
                </a:lnTo>
                <a:cubicBezTo>
                  <a:pt x="3149" y="4949"/>
                  <a:pt x="3092" y="5005"/>
                  <a:pt x="3024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2"/>
          </a:solidFill>
          <a:ln w="10" cap="flat">
            <a:solidFill>
              <a:schemeClr val="accent2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9575" y="980440"/>
            <a:ext cx="11210290" cy="4523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项目要求：在本项目中，要求将历史使用模式与天气数据结合起来，以预测华盛顿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特区的自行车租赁租赁需求。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最终目的：使用租赁期之前可用的信息，来预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测测试集每个小时的单车使用量</a:t>
            </a:r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评估指标：要求用均方根误差 (Root Mean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Squared Logarithmic Error, RMSLE)      	       来评价模型的好坏。当均方根误差越小时，表示数据的拟合效果越</a:t>
            </a:r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好，测试值越接近实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endParaRPr lang="en-US" altLang="zh-CN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 </a:t>
            </a:r>
            <a:endParaRPr lang="zh-CN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386">
        <p14:prism dir="d" isInverted="1"/>
      </p:transition>
    </mc:Choice>
    <mc:Fallback>
      <p:transition spd="slow" advTm="7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5" grpId="0" bldLvl="0" animBg="1"/>
      <p:bldP spid="4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项目流程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8000" y="908685"/>
            <a:ext cx="7880350" cy="4953635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915" y="837565"/>
            <a:ext cx="353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利用箱线图可视化目标变量Count</a:t>
            </a:r>
            <a:endParaRPr lang="zh-CN" altLang="en-US"/>
          </a:p>
        </p:txBody>
      </p:sp>
      <p:pic>
        <p:nvPicPr>
          <p:cNvPr id="3" name="图片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935" y="1412875"/>
            <a:ext cx="5016500" cy="4572000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692150"/>
            <a:ext cx="8902700" cy="5969000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764540"/>
            <a:ext cx="8916035" cy="5963920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3685" y="84645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其次，两字段结合可视化分析</a:t>
            </a:r>
            <a:endParaRPr lang="zh-CN" altLang="en-US"/>
          </a:p>
        </p:txBody>
      </p:sp>
      <p:pic>
        <p:nvPicPr>
          <p:cNvPr id="4" name="图片 3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1317625"/>
            <a:ext cx="7840345" cy="5582285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330766" y="44624"/>
            <a:ext cx="50422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63" y="106179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</a:rPr>
              <a:t>Part</a:t>
            </a:r>
            <a:r>
              <a:rPr lang="en-US" altLang="zh-CN" dirty="0">
                <a:solidFill>
                  <a:schemeClr val="accent2"/>
                </a:solidFill>
              </a:rPr>
              <a:t>  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1770" y="873760"/>
            <a:ext cx="396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然后，对其中6个数值特征进行可视化</a:t>
            </a:r>
            <a:endParaRPr lang="zh-CN" altLang="en-US"/>
          </a:p>
        </p:txBody>
      </p:sp>
      <p:pic>
        <p:nvPicPr>
          <p:cNvPr id="3" name="图片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340485"/>
            <a:ext cx="11433175" cy="5325745"/>
          </a:xfrm>
          <a:prstGeom prst="rect">
            <a:avLst/>
          </a:prstGeom>
        </p:spPr>
      </p:pic>
    </p:spTree>
  </p:cSld>
  <p:clrMapOvr>
    <a:masterClrMapping/>
  </p:clrMapOvr>
  <p:transition spd="slow" advTm="514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005,&quot;width&quot;:15915}"/>
</p:tagLst>
</file>

<file path=ppt/tags/tag2.xml><?xml version="1.0" encoding="utf-8"?>
<p:tagLst xmlns:p="http://schemas.openxmlformats.org/presentationml/2006/main">
  <p:tag name="COMMONDATA" val="eyJoZGlkIjoiYjk5ODM0YmMxOWJiYWQyNDU4MGIzYWRmYTA0ZmI5NDcifQ==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自定义</PresentationFormat>
  <Paragraphs>124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仿宋_GB2312</vt:lpstr>
      <vt:lpstr>仿宋</vt:lpstr>
      <vt:lpstr>Calibri</vt:lpstr>
      <vt:lpstr>方正卡通简体</vt:lpstr>
      <vt:lpstr>Impact</vt:lpstr>
      <vt:lpstr>微软雅黑 Light</vt:lpstr>
      <vt:lpstr>Arial Unicode MS</vt:lpstr>
      <vt:lpstr>华光中等线_CNKI</vt:lpstr>
      <vt:lpstr>华光仿宋_CNKI</vt:lpstr>
      <vt:lpstr>华光中圆_CNKI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https://dxpu.taobao.com/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家庭盆栽种植信息交流平台</dc:title>
  <dc:creator>家庭盆栽种植信息交流平台</dc:creator>
  <dc:description>大侠素材铺
淘宝店：https://dxpu.taobao.com/</dc:description>
  <cp:lastModifiedBy>admin20210829</cp:lastModifiedBy>
  <cp:revision>851</cp:revision>
  <dcterms:created xsi:type="dcterms:W3CDTF">2013-01-25T01:44:00Z</dcterms:created>
  <dcterms:modified xsi:type="dcterms:W3CDTF">2022-08-20T08:08:05Z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FB072D41FB8743F9AE472EB7158BF44A</vt:lpwstr>
  </property>
</Properties>
</file>