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2" r:id="rId1"/>
  </p:sldMasterIdLst>
  <p:notesMasterIdLst>
    <p:notesMasterId r:id="rId12"/>
  </p:notesMasterIdLst>
  <p:sldIdLst>
    <p:sldId id="256" r:id="rId2"/>
    <p:sldId id="258" r:id="rId3"/>
    <p:sldId id="280" r:id="rId4"/>
    <p:sldId id="275" r:id="rId5"/>
    <p:sldId id="279" r:id="rId6"/>
    <p:sldId id="276" r:id="rId7"/>
    <p:sldId id="285" r:id="rId8"/>
    <p:sldId id="284" r:id="rId9"/>
    <p:sldId id="281" r:id="rId10"/>
    <p:sldId id="28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ivya Gurusamy" initials="DG" lastIdx="1" clrIdx="0">
    <p:extLst>
      <p:ext uri="{19B8F6BF-5375-455C-9EA6-DF929625EA0E}">
        <p15:presenceInfo xmlns:p15="http://schemas.microsoft.com/office/powerpoint/2012/main" xmlns="" userId="54e2ecebe1c6db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8809" autoAdjust="0"/>
    <p:restoredTop sz="94660"/>
  </p:normalViewPr>
  <p:slideViewPr>
    <p:cSldViewPr snapToGrid="0">
      <p:cViewPr varScale="1">
        <p:scale>
          <a:sx n="68" d="100"/>
          <a:sy n="68" d="100"/>
        </p:scale>
        <p:origin x="-56"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F0DC5-7321-4AAF-A495-29051B04B352}" type="datetimeFigureOut">
              <a:rPr lang="en-IN" smtClean="0"/>
              <a:pPr/>
              <a:t>15-10-2022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5C553-F488-4CEB-8334-36F293D3D85A}" type="slidenum">
              <a:rPr lang="en-IN" smtClean="0"/>
              <a:pPr/>
              <a:t>‹#›</a:t>
            </a:fld>
            <a:endParaRPr lang="en-IN"/>
          </a:p>
        </p:txBody>
      </p:sp>
    </p:spTree>
    <p:extLst>
      <p:ext uri="{BB962C8B-B14F-4D97-AF65-F5344CB8AC3E}">
        <p14:creationId xmlns:p14="http://schemas.microsoft.com/office/powerpoint/2010/main" xmlns="" val="2048625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34DBBE5-CDBF-4666-83ED-1D6818AF751C}" type="datetime1">
              <a:rPr lang="en-US" smtClean="0"/>
              <a:pPr/>
              <a:t>10/15/2022</a:t>
            </a:fld>
            <a:endParaRPr lang="en-US" dirty="0"/>
          </a:p>
        </p:txBody>
      </p:sp>
      <p:sp>
        <p:nvSpPr>
          <p:cNvPr id="8" name="Slide Number Placeholder 7"/>
          <p:cNvSpPr>
            <a:spLocks noGrp="1"/>
          </p:cNvSpPr>
          <p:nvPr>
            <p:ph type="sldNum" sz="quarter" idx="11"/>
          </p:nvPr>
        </p:nvSpPr>
        <p:spPr/>
        <p:txBody>
          <a:bodyPr/>
          <a:lstStyle/>
          <a:p>
            <a:fld id="{D57F1E4F-1CFF-5643-939E-217C01CDF565}"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84547F-08D8-495B-83F3-8AC46A590A39}" type="datetime1">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7DCC6D-AC3E-483A-9E72-78D147961A2A}" type="datetime1">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89680-1A2C-4AA1-87E0-5F537445B452}" type="datetime1">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6CAA5-C49B-42DC-859D-71CF7C3D9565}" type="datetime1">
              <a:rPr lang="en-US" smtClean="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F4C95B-92F4-41AD-B66B-934B1BD783EB}" type="datetime1">
              <a:rPr lang="en-US" smtClean="0"/>
              <a:pPr/>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A3A2AC6-F9BE-4E02-B786-6C7ABF16DA13}" type="datetime1">
              <a:rPr lang="en-US" smtClean="0"/>
              <a:pPr/>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88E676-1F95-40EB-B47A-F6A41D58E0BD}" type="datetime1">
              <a:rPr lang="en-US" smtClean="0"/>
              <a:pPr/>
              <a:t>10/15/2022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2217DA-EDF4-4F2E-9C7C-8D1C7D10BF4F}" type="datetime1">
              <a:rPr lang="en-US" smtClean="0"/>
              <a:pPr/>
              <a:t>10/15/2022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15DFB-71BF-4D28-ABA5-CE876F6C510D}" type="datetime1">
              <a:rPr lang="en-US" smtClean="0"/>
              <a:pPr/>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3A2AC6-F9BE-4E02-B786-6C7ABF16DA13}" type="datetime1">
              <a:rPr lang="en-US" smtClean="0"/>
              <a:pPr/>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FA3A2AC6-F9BE-4E02-B786-6C7ABF16DA13}" type="datetime1">
              <a:rPr lang="en-US" smtClean="0"/>
              <a:pPr/>
              <a:t>10/15/2022</a:t>
            </a:fld>
            <a:endParaRPr lang="en-US"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57F1E4F-1CFF-5643-939E-217C01CDF565}" type="slidenum">
              <a:rPr lang="en-US" smtClean="0"/>
              <a:pPr/>
              <a:t>‹#›</a:t>
            </a:fld>
            <a:endParaRPr lang="en-US" dirty="0"/>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rjet.net/archives/V5/i4/IRJET-V5I448.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8C9FF5-B65D-704D-A3BF-E9F8AE6E422D}"/>
              </a:ext>
            </a:extLst>
          </p:cNvPr>
          <p:cNvSpPr>
            <a:spLocks noGrp="1"/>
          </p:cNvSpPr>
          <p:nvPr>
            <p:ph type="ctrTitle"/>
          </p:nvPr>
        </p:nvSpPr>
        <p:spPr>
          <a:xfrm>
            <a:off x="647700" y="1733549"/>
            <a:ext cx="10820400" cy="1457325"/>
          </a:xfrm>
        </p:spPr>
        <p:txBody>
          <a:bodyPr>
            <a:normAutofit fontScale="90000"/>
          </a:bodyPr>
          <a:lstStyle/>
          <a:p>
            <a:pPr algn="ctr"/>
            <a:r>
              <a:rPr lang="en-GB" sz="3200" b="1" dirty="0"/>
              <a:t/>
            </a:r>
            <a:br>
              <a:rPr lang="en-GB" sz="3200" b="1" dirty="0"/>
            </a:br>
            <a:r>
              <a:rPr lang="en-GB" sz="3200" b="1" dirty="0"/>
              <a:t/>
            </a:r>
            <a:br>
              <a:rPr lang="en-GB" sz="3200" b="1" dirty="0"/>
            </a:br>
            <a:r>
              <a:rPr lang="en-GB" sz="2800" b="1" dirty="0"/>
              <a:t/>
            </a:r>
            <a:br>
              <a:rPr lang="en-GB" sz="2800" b="1" dirty="0"/>
            </a:br>
            <a:r>
              <a:rPr lang="en-GB" sz="2800" b="1" dirty="0"/>
              <a:t>INVENTORY MANAGEMENT </a:t>
            </a:r>
            <a:r>
              <a:rPr lang="en-GB" sz="2800" b="1" dirty="0" smtClean="0"/>
              <a:t>SYSTEM</a:t>
            </a:r>
            <a:br>
              <a:rPr lang="en-GB" sz="2800" b="1" dirty="0" smtClean="0"/>
            </a:br>
            <a:r>
              <a:rPr lang="en-GB" sz="2800" b="1" dirty="0" smtClean="0"/>
              <a:t/>
            </a:r>
            <a:br>
              <a:rPr lang="en-GB" sz="2800" b="1" dirty="0" smtClean="0"/>
            </a:br>
            <a:r>
              <a:rPr lang="en-GB" sz="2800" b="1" dirty="0" smtClean="0"/>
              <a:t>DEPARTMENT OF ARTIFICIAL INTELLIGENCE &amp; DATA SCIENCE</a:t>
            </a:r>
            <a:endParaRPr lang="en-US" sz="2800" b="1" dirty="0"/>
          </a:p>
        </p:txBody>
      </p:sp>
      <p:sp>
        <p:nvSpPr>
          <p:cNvPr id="3" name="Slide Number Placeholder 2">
            <a:extLst>
              <a:ext uri="{FF2B5EF4-FFF2-40B4-BE49-F238E27FC236}">
                <a16:creationId xmlns:a16="http://schemas.microsoft.com/office/drawing/2014/main" xmlns="" id="{F7482B8E-3C8B-48B0-92AF-E00563FC7585}"/>
              </a:ext>
            </a:extLst>
          </p:cNvPr>
          <p:cNvSpPr>
            <a:spLocks noGrp="1"/>
          </p:cNvSpPr>
          <p:nvPr>
            <p:ph type="sldNum" sz="quarter" idx="11"/>
          </p:nvPr>
        </p:nvSpPr>
        <p:spPr>
          <a:xfrm flipH="1">
            <a:off x="12140338" y="6356351"/>
            <a:ext cx="409335" cy="365125"/>
          </a:xfrm>
        </p:spPr>
        <p:txBody>
          <a:bodyPr/>
          <a:lstStyle/>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xmlns="" id="{2D053987-30F8-6941-9DD5-9193A32FCBFF}"/>
              </a:ext>
            </a:extLst>
          </p:cNvPr>
          <p:cNvPicPr>
            <a:picLocks noChangeAspect="1"/>
          </p:cNvPicPr>
          <p:nvPr/>
        </p:nvPicPr>
        <p:blipFill>
          <a:blip r:embed="rId2"/>
          <a:stretch>
            <a:fillRect/>
          </a:stretch>
        </p:blipFill>
        <p:spPr>
          <a:xfrm>
            <a:off x="190501" y="142875"/>
            <a:ext cx="3673288" cy="1533525"/>
          </a:xfrm>
          <a:prstGeom prst="rect">
            <a:avLst/>
          </a:prstGeom>
        </p:spPr>
      </p:pic>
      <p:pic>
        <p:nvPicPr>
          <p:cNvPr id="5" name="Picture 4">
            <a:extLst>
              <a:ext uri="{FF2B5EF4-FFF2-40B4-BE49-F238E27FC236}">
                <a16:creationId xmlns:a16="http://schemas.microsoft.com/office/drawing/2014/main" xmlns="" id="{5F56795A-5B19-4FE0-85C3-5CAB622E6C78}"/>
              </a:ext>
            </a:extLst>
          </p:cNvPr>
          <p:cNvPicPr>
            <a:picLocks noChangeAspect="1"/>
          </p:cNvPicPr>
          <p:nvPr/>
        </p:nvPicPr>
        <p:blipFill>
          <a:blip r:embed="rId3"/>
          <a:stretch>
            <a:fillRect/>
          </a:stretch>
        </p:blipFill>
        <p:spPr>
          <a:xfrm>
            <a:off x="10306050" y="152400"/>
            <a:ext cx="1724025" cy="1552575"/>
          </a:xfrm>
          <a:prstGeom prst="rect">
            <a:avLst/>
          </a:prstGeom>
        </p:spPr>
      </p:pic>
      <p:sp>
        <p:nvSpPr>
          <p:cNvPr id="10" name="Content Placeholder 2">
            <a:extLst>
              <a:ext uri="{FF2B5EF4-FFF2-40B4-BE49-F238E27FC236}">
                <a16:creationId xmlns:a16="http://schemas.microsoft.com/office/drawing/2014/main" xmlns="" id="{1001F3E9-B877-4AA5-90D9-CBEFA6E8132E}"/>
              </a:ext>
            </a:extLst>
          </p:cNvPr>
          <p:cNvSpPr txBox="1">
            <a:spLocks/>
          </p:cNvSpPr>
          <p:nvPr/>
        </p:nvSpPr>
        <p:spPr>
          <a:xfrm>
            <a:off x="828817" y="3248026"/>
            <a:ext cx="5282733" cy="345135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       Team </a:t>
            </a:r>
            <a:r>
              <a:rPr lang="en-US" sz="2800" b="1" dirty="0">
                <a:solidFill>
                  <a:schemeClr val="tx1"/>
                </a:solidFill>
                <a:latin typeface="Times New Roman" panose="02020603050405020304" pitchFamily="18" charset="0"/>
                <a:cs typeface="Times New Roman" panose="02020603050405020304" pitchFamily="18" charset="0"/>
              </a:rPr>
              <a:t>Members:</a:t>
            </a:r>
          </a:p>
          <a:p>
            <a:pPr algn="l"/>
            <a:r>
              <a:rPr lang="en-GB" sz="2400" dirty="0" err="1" smtClean="0">
                <a:solidFill>
                  <a:schemeClr val="tx1"/>
                </a:solidFill>
                <a:latin typeface="Times New Roman" panose="02020603050405020304" pitchFamily="18" charset="0"/>
                <a:cs typeface="Times New Roman" panose="02020603050405020304" pitchFamily="18" charset="0"/>
              </a:rPr>
              <a:t>Gurumeeta</a:t>
            </a:r>
            <a:r>
              <a:rPr lang="en-GB" sz="2400" dirty="0" smtClean="0">
                <a:solidFill>
                  <a:schemeClr val="tx1"/>
                </a:solidFill>
                <a:latin typeface="Times New Roman" panose="02020603050405020304" pitchFamily="18" charset="0"/>
                <a:cs typeface="Times New Roman" panose="02020603050405020304" pitchFamily="18" charset="0"/>
              </a:rPr>
              <a:t> S R (927621BAD012)</a:t>
            </a:r>
          </a:p>
          <a:p>
            <a:pPr algn="l"/>
            <a:r>
              <a:rPr lang="en-GB" sz="2400" dirty="0" err="1" smtClean="0">
                <a:solidFill>
                  <a:schemeClr val="tx1"/>
                </a:solidFill>
                <a:latin typeface="Times New Roman" panose="02020603050405020304" pitchFamily="18" charset="0"/>
                <a:cs typeface="Times New Roman" panose="02020603050405020304" pitchFamily="18" charset="0"/>
              </a:rPr>
              <a:t>Haripriya</a:t>
            </a:r>
            <a:r>
              <a:rPr lang="en-GB" sz="2400" dirty="0" smtClean="0">
                <a:solidFill>
                  <a:schemeClr val="tx1"/>
                </a:solidFill>
                <a:latin typeface="Times New Roman" panose="02020603050405020304" pitchFamily="18" charset="0"/>
                <a:cs typeface="Times New Roman" panose="02020603050405020304" pitchFamily="18" charset="0"/>
              </a:rPr>
              <a:t> I        (927621BAD013)</a:t>
            </a:r>
          </a:p>
          <a:p>
            <a:pPr algn="l"/>
            <a:r>
              <a:rPr lang="en-GB" sz="2400" dirty="0" err="1" smtClean="0">
                <a:solidFill>
                  <a:schemeClr val="tx1"/>
                </a:solidFill>
                <a:latin typeface="Times New Roman" panose="02020603050405020304" pitchFamily="18" charset="0"/>
                <a:cs typeface="Times New Roman" panose="02020603050405020304" pitchFamily="18" charset="0"/>
              </a:rPr>
              <a:t>Jothika</a:t>
            </a:r>
            <a:r>
              <a:rPr lang="en-GB" sz="2400" dirty="0" smtClean="0">
                <a:solidFill>
                  <a:schemeClr val="tx1"/>
                </a:solidFill>
                <a:latin typeface="Times New Roman" panose="02020603050405020304" pitchFamily="18" charset="0"/>
                <a:cs typeface="Times New Roman" panose="02020603050405020304" pitchFamily="18" charset="0"/>
              </a:rPr>
              <a:t> R          (927621BAD019)</a:t>
            </a:r>
          </a:p>
          <a:p>
            <a:pPr algn="l"/>
            <a:r>
              <a:rPr lang="en-GB" sz="2400" dirty="0" err="1" smtClean="0">
                <a:solidFill>
                  <a:schemeClr val="tx1"/>
                </a:solidFill>
                <a:latin typeface="Times New Roman" panose="02020603050405020304" pitchFamily="18" charset="0"/>
                <a:cs typeface="Times New Roman" panose="02020603050405020304" pitchFamily="18" charset="0"/>
              </a:rPr>
              <a:t>Pranishka</a:t>
            </a:r>
            <a:r>
              <a:rPr lang="en-GB" sz="2400" dirty="0" smtClean="0">
                <a:solidFill>
                  <a:schemeClr val="tx1"/>
                </a:solidFill>
                <a:latin typeface="Times New Roman" panose="02020603050405020304" pitchFamily="18" charset="0"/>
                <a:cs typeface="Times New Roman" panose="02020603050405020304" pitchFamily="18" charset="0"/>
              </a:rPr>
              <a:t> N      (927621BAD037)</a:t>
            </a:r>
          </a:p>
          <a:p>
            <a:pPr algn="l"/>
            <a:endParaRPr lang="en-GB" sz="2800" dirty="0" smtClean="0">
              <a:solidFill>
                <a:schemeClr val="tx1"/>
              </a:solidFill>
              <a:latin typeface="Times New Roman" panose="02020603050405020304" pitchFamily="18" charset="0"/>
              <a:cs typeface="Times New Roman" panose="02020603050405020304" pitchFamily="18" charset="0"/>
            </a:endParaRPr>
          </a:p>
          <a:p>
            <a:pPr algn="l"/>
            <a:endParaRPr lang="en-US" sz="2800" dirty="0">
              <a:solidFill>
                <a:schemeClr val="tx1"/>
              </a:solidFill>
              <a:latin typeface="Times New Roman" panose="02020603050405020304" pitchFamily="18" charset="0"/>
              <a:cs typeface="Times New Roman" panose="02020603050405020304" pitchFamily="18" charset="0"/>
            </a:endParaRPr>
          </a:p>
          <a:p>
            <a:pPr algn="l"/>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xmlns="" id="{E128D92F-0D6E-4E6C-A41E-041266CA1674}"/>
              </a:ext>
            </a:extLst>
          </p:cNvPr>
          <p:cNvSpPr txBox="1">
            <a:spLocks/>
          </p:cNvSpPr>
          <p:nvPr/>
        </p:nvSpPr>
        <p:spPr>
          <a:xfrm>
            <a:off x="5142178" y="3685592"/>
            <a:ext cx="6045226" cy="2294917"/>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xmlns="" id="{75F0C9AD-3748-42D6-A280-3A0A784A67A9}"/>
              </a:ext>
            </a:extLst>
          </p:cNvPr>
          <p:cNvSpPr txBox="1">
            <a:spLocks/>
          </p:cNvSpPr>
          <p:nvPr/>
        </p:nvSpPr>
        <p:spPr>
          <a:xfrm>
            <a:off x="7458075" y="4248150"/>
            <a:ext cx="4384571" cy="153363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800" b="1" dirty="0">
                <a:solidFill>
                  <a:schemeClr val="tx1"/>
                </a:solidFill>
                <a:latin typeface="Times New Roman" panose="02020603050405020304" pitchFamily="18" charset="0"/>
                <a:cs typeface="Times New Roman" panose="02020603050405020304" pitchFamily="18" charset="0"/>
              </a:rPr>
              <a:t>Guided </a:t>
            </a:r>
            <a:r>
              <a:rPr lang="en-US" sz="2800" b="1" dirty="0" smtClean="0">
                <a:solidFill>
                  <a:schemeClr val="tx1"/>
                </a:solidFill>
                <a:latin typeface="Times New Roman" panose="02020603050405020304" pitchFamily="18" charset="0"/>
                <a:cs typeface="Times New Roman" panose="02020603050405020304" pitchFamily="18" charset="0"/>
              </a:rPr>
              <a:t>By:</a:t>
            </a:r>
          </a:p>
          <a:p>
            <a:pPr algn="ctr"/>
            <a:r>
              <a:rPr lang="en-US" sz="2400" b="1" dirty="0" err="1" smtClean="0">
                <a:solidFill>
                  <a:schemeClr val="tx1"/>
                </a:solidFill>
                <a:latin typeface="Times New Roman" pitchFamily="18" charset="0"/>
                <a:cs typeface="Times New Roman" pitchFamily="18" charset="0"/>
              </a:rPr>
              <a:t>Mr.R.Stalinbabu</a:t>
            </a:r>
            <a:endParaRPr lang="en-US" sz="2400" b="1" dirty="0" smtClean="0">
              <a:solidFill>
                <a:schemeClr val="tx1"/>
              </a:solidFill>
              <a:latin typeface="Times New Roman" pitchFamily="18" charset="0"/>
              <a:cs typeface="Times New Roman" pitchFamily="18" charset="0"/>
            </a:endParaRPr>
          </a:p>
          <a:p>
            <a:pPr algn="ctr"/>
            <a:r>
              <a:rPr lang="en-US" sz="2400" b="1" dirty="0" smtClean="0">
                <a:solidFill>
                  <a:schemeClr val="tx1"/>
                </a:solidFill>
                <a:latin typeface="Times New Roman" pitchFamily="18" charset="0"/>
                <a:cs typeface="Times New Roman" pitchFamily="18" charset="0"/>
              </a:rPr>
              <a:t>AP/AI&amp;ML</a:t>
            </a:r>
          </a:p>
        </p:txBody>
      </p:sp>
    </p:spTree>
    <p:extLst>
      <p:ext uri="{BB962C8B-B14F-4D97-AF65-F5344CB8AC3E}">
        <p14:creationId xmlns:p14="http://schemas.microsoft.com/office/powerpoint/2010/main" xmlns="" val="1668926784"/>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5AF0BA5-98BF-45D2-BE73-18F06C411DF2}"/>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4" name="Picture 3">
            <a:extLst>
              <a:ext uri="{FF2B5EF4-FFF2-40B4-BE49-F238E27FC236}">
                <a16:creationId xmlns:a16="http://schemas.microsoft.com/office/drawing/2014/main" xmlns="" id="{6059DED4-E8CF-462D-8FF7-432A09E9C03B}"/>
              </a:ext>
            </a:extLst>
          </p:cNvPr>
          <p:cNvPicPr>
            <a:picLocks noChangeAspect="1"/>
          </p:cNvPicPr>
          <p:nvPr/>
        </p:nvPicPr>
        <p:blipFill>
          <a:blip r:embed="rId2"/>
          <a:stretch>
            <a:fillRect/>
          </a:stretch>
        </p:blipFill>
        <p:spPr>
          <a:xfrm>
            <a:off x="2113935" y="372958"/>
            <a:ext cx="8062452" cy="5677510"/>
          </a:xfrm>
          <a:prstGeom prst="rect">
            <a:avLst/>
          </a:prstGeom>
        </p:spPr>
      </p:pic>
    </p:spTree>
    <p:extLst>
      <p:ext uri="{BB962C8B-B14F-4D97-AF65-F5344CB8AC3E}">
        <p14:creationId xmlns:p14="http://schemas.microsoft.com/office/powerpoint/2010/main" xmlns="" val="1765964870"/>
      </p:ext>
    </p:extLst>
  </p:cSld>
  <p:clrMapOvr>
    <a:masterClrMapping/>
  </p:clrMapOvr>
  <mc:AlternateContent xmlns:mc="http://schemas.openxmlformats.org/markup-compatibility/2006">
    <mc:Choice xmlns:p14="http://schemas.microsoft.com/office/powerpoint/2010/main" xmlns="" Requires="p14">
      <p:transition spd="slow">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D438E7-E536-DA46-88B6-CDB224AA4634}"/>
              </a:ext>
            </a:extLst>
          </p:cNvPr>
          <p:cNvSpPr>
            <a:spLocks noGrp="1"/>
          </p:cNvSpPr>
          <p:nvPr>
            <p:ph type="title"/>
          </p:nvPr>
        </p:nvSpPr>
        <p:spPr>
          <a:xfrm>
            <a:off x="870440" y="367519"/>
            <a:ext cx="10005645" cy="1051560"/>
          </a:xfrm>
        </p:spPr>
        <p:txBody>
          <a:bodyPr/>
          <a:lstStyle/>
          <a:p>
            <a:r>
              <a:rPr lang="en-GB"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D1A2D1B-FBA8-D047-A4DD-A4D2CA977587}"/>
              </a:ext>
            </a:extLst>
          </p:cNvPr>
          <p:cNvSpPr>
            <a:spLocks noGrp="1"/>
          </p:cNvSpPr>
          <p:nvPr>
            <p:ph idx="1"/>
          </p:nvPr>
        </p:nvSpPr>
        <p:spPr>
          <a:xfrm>
            <a:off x="1683366" y="1902807"/>
            <a:ext cx="8596668" cy="3880773"/>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An inventory management system helps the people to control and keep track of the goods they buy, process, and sell. </a:t>
            </a:r>
          </a:p>
          <a:p>
            <a:r>
              <a:rPr lang="en-US" sz="2400" dirty="0">
                <a:solidFill>
                  <a:schemeClr val="tx1"/>
                </a:solidFill>
                <a:latin typeface="Times New Roman" panose="02020603050405020304" pitchFamily="18" charset="0"/>
                <a:cs typeface="Times New Roman" panose="02020603050405020304" pitchFamily="18" charset="0"/>
              </a:rPr>
              <a:t>The inventory management system is useful for tracking huge shipments of stocks, monitoring purchases, and production</a:t>
            </a:r>
            <a:r>
              <a:rPr lang="en-US" sz="2400">
                <a:solidFill>
                  <a:schemeClr val="tx1"/>
                </a:solidFill>
                <a:latin typeface="Times New Roman" panose="02020603050405020304" pitchFamily="18" charset="0"/>
                <a:cs typeface="Times New Roman" panose="02020603050405020304" pitchFamily="18" charset="0"/>
              </a:rPr>
              <a:t>. </a:t>
            </a:r>
          </a:p>
          <a:p>
            <a:r>
              <a:rPr lang="en-US" sz="2400">
                <a:solidFill>
                  <a:schemeClr val="tx1"/>
                </a:solidFill>
                <a:latin typeface="Times New Roman" panose="02020603050405020304" pitchFamily="18" charset="0"/>
                <a:cs typeface="Times New Roman" panose="02020603050405020304" pitchFamily="18" charset="0"/>
              </a:rPr>
              <a:t>This </a:t>
            </a:r>
            <a:r>
              <a:rPr lang="en-US" sz="2400" dirty="0">
                <a:solidFill>
                  <a:schemeClr val="tx1"/>
                </a:solidFill>
                <a:latin typeface="Times New Roman" panose="02020603050405020304" pitchFamily="18" charset="0"/>
                <a:cs typeface="Times New Roman" panose="02020603050405020304" pitchFamily="18" charset="0"/>
              </a:rPr>
              <a:t>reduces the risk of human error using an automated inventory management system.</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6074666F-36DB-4DC5-B500-5F750E39AE8D}"/>
              </a:ext>
            </a:extLst>
          </p:cNvPr>
          <p:cNvSpPr>
            <a:spLocks noGrp="1"/>
          </p:cNvSpPr>
          <p:nvPr>
            <p:ph type="sldNum" sz="quarter" idx="12"/>
          </p:nvPr>
        </p:nvSpPr>
        <p:spPr/>
        <p:txBody>
          <a:bodyPr/>
          <a:lstStyle/>
          <a:p>
            <a:fld id="{D57F1E4F-1CFF-5643-939E-217C01CDF565}" type="slidenum">
              <a:rPr lang="en-US" sz="2000" smtClean="0">
                <a:solidFill>
                  <a:schemeClr val="tx1"/>
                </a:solidFill>
                <a:latin typeface="Times New Roman" panose="02020603050405020304" pitchFamily="18" charset="0"/>
                <a:cs typeface="Times New Roman" panose="02020603050405020304" pitchFamily="18" charset="0"/>
              </a:rPr>
              <a:pPr/>
              <a:t>2</a:t>
            </a:fld>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79853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01E916-BF64-4D61-92D5-9F65A544437C}"/>
              </a:ext>
            </a:extLst>
          </p:cNvPr>
          <p:cNvSpPr>
            <a:spLocks noGrp="1"/>
          </p:cNvSpPr>
          <p:nvPr>
            <p:ph type="title"/>
          </p:nvPr>
        </p:nvSpPr>
        <p:spPr>
          <a:xfrm>
            <a:off x="1134206" y="226840"/>
            <a:ext cx="9489831" cy="1051560"/>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05EA631A-E7EC-4C5D-8EB3-0139A563B9F0}"/>
              </a:ext>
            </a:extLst>
          </p:cNvPr>
          <p:cNvSpPr>
            <a:spLocks noGrp="1"/>
          </p:cNvSpPr>
          <p:nvPr>
            <p:ph idx="1"/>
          </p:nvPr>
        </p:nvSpPr>
        <p:spPr>
          <a:xfrm>
            <a:off x="1355571" y="1542323"/>
            <a:ext cx="8596668" cy="2405424"/>
          </a:xfrm>
        </p:spPr>
        <p:txBody>
          <a:bodyPr>
            <a:normAutofit lnSpcReduction="10000"/>
          </a:bodyPr>
          <a:lstStyle/>
          <a:p>
            <a:pPr marL="0" indent="0">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Inventory management refers to the process of ordering, storing, using, and selling a company's inventory. </a:t>
            </a:r>
          </a:p>
          <a:p>
            <a:r>
              <a:rPr lang="en-US" sz="2400" b="0" i="0" dirty="0">
                <a:solidFill>
                  <a:srgbClr val="000000"/>
                </a:solidFill>
                <a:effectLst/>
                <a:latin typeface="Times New Roman" panose="02020603050405020304" pitchFamily="18" charset="0"/>
                <a:cs typeface="Times New Roman" panose="02020603050405020304" pitchFamily="18" charset="0"/>
              </a:rPr>
              <a:t>This includes the management of raw materials, components, and finished products, as well as warehousing and processing of such items.</a:t>
            </a:r>
          </a:p>
          <a:p>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xmlns="" id="{B5FADEBB-DDA6-4B2A-AE8E-C3E332C13886}"/>
              </a:ext>
            </a:extLst>
          </p:cNvPr>
          <p:cNvSpPr>
            <a:spLocks noGrp="1"/>
          </p:cNvSpPr>
          <p:nvPr>
            <p:ph type="sldNum" sz="quarter" idx="12"/>
          </p:nvPr>
        </p:nvSpPr>
        <p:spPr/>
        <p:txBody>
          <a:bodyPr/>
          <a:lstStyle/>
          <a:p>
            <a:fld id="{D57F1E4F-1CFF-5643-939E-217C01CDF565}" type="slidenum">
              <a:rPr lang="en-US" sz="2000" smtClean="0">
                <a:solidFill>
                  <a:schemeClr val="tx1"/>
                </a:solidFill>
                <a:latin typeface="Times New Roman" panose="02020603050405020304" pitchFamily="18" charset="0"/>
                <a:cs typeface="Times New Roman" panose="02020603050405020304" pitchFamily="18" charset="0"/>
              </a:rPr>
              <a:pPr/>
              <a:t>3</a:t>
            </a:fld>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853124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8430C7-9521-4D65-8D0B-3C6571FF8AA5}"/>
              </a:ext>
            </a:extLst>
          </p:cNvPr>
          <p:cNvSpPr>
            <a:spLocks noGrp="1"/>
          </p:cNvSpPr>
          <p:nvPr>
            <p:ph type="title"/>
          </p:nvPr>
        </p:nvSpPr>
        <p:spPr>
          <a:xfrm>
            <a:off x="668216" y="244425"/>
            <a:ext cx="10817468" cy="1051560"/>
          </a:xfrm>
        </p:spPr>
        <p:txBody>
          <a:bodyPr/>
          <a:lstStyle/>
          <a:p>
            <a:r>
              <a:rPr lang="en-IN"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xmlns="" id="{4198BB24-5EE2-4E31-B679-77C8DB9497F2}"/>
              </a:ext>
            </a:extLst>
          </p:cNvPr>
          <p:cNvSpPr>
            <a:spLocks noGrp="1"/>
          </p:cNvSpPr>
          <p:nvPr>
            <p:ph idx="1"/>
          </p:nvPr>
        </p:nvSpPr>
        <p:spPr>
          <a:xfrm>
            <a:off x="641839" y="1726163"/>
            <a:ext cx="10410092" cy="3554964"/>
          </a:xfrm>
        </p:spPr>
        <p:txBody>
          <a:bodyPr anchor="ctr">
            <a:normAutofit/>
          </a:bodyPr>
          <a:lstStyle/>
          <a:p>
            <a:pPr lvl="2" algn="just"/>
            <a:r>
              <a:rPr lang="en-US" sz="2400" dirty="0">
                <a:solidFill>
                  <a:schemeClr val="tx1"/>
                </a:solidFill>
                <a:latin typeface="Times New Roman" panose="02020603050405020304" pitchFamily="18" charset="0"/>
                <a:cs typeface="Times New Roman" panose="02020603050405020304" pitchFamily="18" charset="0"/>
              </a:rPr>
              <a:t>The objective of the project is to deliver an efficient inventory management system whose main functionality apart from calculating the inventory.</a:t>
            </a:r>
          </a:p>
          <a:p>
            <a:pPr lvl="2" algn="just"/>
            <a:r>
              <a:rPr lang="en-US" sz="2400" dirty="0">
                <a:solidFill>
                  <a:schemeClr val="tx1"/>
                </a:solidFill>
                <a:latin typeface="Times New Roman" panose="02020603050405020304" pitchFamily="18" charset="0"/>
                <a:cs typeface="Times New Roman" panose="02020603050405020304" pitchFamily="18" charset="0"/>
              </a:rPr>
              <a:t>The product also aims to keep track of the shelf life of resources. If any resource nears the end of its shelf life, it would acknowledge to the manager (admin) the details of the quantity that is near its expiration date.</a:t>
            </a:r>
          </a:p>
          <a:p>
            <a:pPr algn="just"/>
            <a:endParaRPr lang="en-GB"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23212A08-A739-40BC-860C-32AED4AFCA1F}"/>
              </a:ext>
            </a:extLst>
          </p:cNvPr>
          <p:cNvSpPr>
            <a:spLocks noGrp="1"/>
          </p:cNvSpPr>
          <p:nvPr>
            <p:ph type="sldNum" sz="quarter" idx="12"/>
          </p:nvPr>
        </p:nvSpPr>
        <p:spPr/>
        <p:txBody>
          <a:bodyPr/>
          <a:lstStyle/>
          <a:p>
            <a:fld id="{D57F1E4F-1CFF-5643-939E-217C01CDF565}" type="slidenum">
              <a:rPr lang="en-US" sz="2000" smtClean="0">
                <a:solidFill>
                  <a:schemeClr val="tx1"/>
                </a:solidFill>
                <a:latin typeface="Times New Roman" panose="02020603050405020304" pitchFamily="18" charset="0"/>
                <a:cs typeface="Times New Roman" panose="02020603050405020304" pitchFamily="18" charset="0"/>
              </a:rPr>
              <a:pPr/>
              <a:t>4</a:t>
            </a:fld>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50158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E5E04-5F68-0A44-BC67-94527D9AF60D}"/>
              </a:ext>
            </a:extLst>
          </p:cNvPr>
          <p:cNvSpPr>
            <a:spLocks noGrp="1"/>
          </p:cNvSpPr>
          <p:nvPr>
            <p:ph type="title"/>
          </p:nvPr>
        </p:nvSpPr>
        <p:spPr>
          <a:xfrm>
            <a:off x="729762" y="288387"/>
            <a:ext cx="10668000" cy="1051560"/>
          </a:xfrm>
        </p:spPr>
        <p:txBody>
          <a:bodyPr/>
          <a:lstStyle/>
          <a:p>
            <a:r>
              <a:rPr lang="en-GB" dirty="0">
                <a:latin typeface="Times New Roman" panose="02020603050405020304" pitchFamily="18" charset="0"/>
                <a:cs typeface="Times New Roman" panose="02020603050405020304" pitchFamily="18" charset="0"/>
              </a:rPr>
              <a:t>REQUIREMENTS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187A6CB-94CF-4E4A-B23B-C87DFBF39F2A}"/>
              </a:ext>
            </a:extLst>
          </p:cNvPr>
          <p:cNvSpPr>
            <a:spLocks noGrp="1"/>
          </p:cNvSpPr>
          <p:nvPr>
            <p:ph idx="1"/>
          </p:nvPr>
        </p:nvSpPr>
        <p:spPr>
          <a:xfrm>
            <a:off x="1151792" y="1585428"/>
            <a:ext cx="10632830" cy="3900972"/>
          </a:xfrm>
        </p:spPr>
        <p:txBody>
          <a:bodyPr>
            <a:normAutofit/>
          </a:bodyPr>
          <a:lstStyle/>
          <a:p>
            <a:pPr>
              <a:buNone/>
            </a:pPr>
            <a:r>
              <a:rPr lang="en-GB" sz="2600" dirty="0">
                <a:solidFill>
                  <a:schemeClr val="tx1"/>
                </a:solidFill>
                <a:latin typeface="Times New Roman" panose="02020603050405020304" pitchFamily="18" charset="0"/>
                <a:cs typeface="Times New Roman" panose="02020603050405020304" pitchFamily="18" charset="0"/>
              </a:rPr>
              <a:t>
Hardware requirements </a:t>
            </a:r>
            <a:r>
              <a:rPr lang="en-GB" sz="26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64-bit </a:t>
            </a:r>
            <a:r>
              <a:rPr lang="en-US" sz="2600" dirty="0">
                <a:solidFill>
                  <a:schemeClr val="tx1"/>
                </a:solidFill>
                <a:latin typeface="Times New Roman" panose="02020603050405020304" pitchFamily="18" charset="0"/>
                <a:ea typeface="Times New Roman"/>
                <a:cs typeface="Times New Roman" panose="02020603050405020304" pitchFamily="18" charset="0"/>
                <a:sym typeface="Times New Roman"/>
              </a:rPr>
              <a:t>operating system</a:t>
            </a:r>
            <a:r>
              <a:rPr lang="en-GB" sz="2600" dirty="0">
                <a:solidFill>
                  <a:schemeClr val="tx1"/>
                </a:solidFill>
                <a:latin typeface="Times New Roman" panose="02020603050405020304" pitchFamily="18" charset="0"/>
                <a:cs typeface="Times New Roman" panose="02020603050405020304" pitchFamily="18" charset="0"/>
              </a:rPr>
              <a:t>
</a:t>
            </a:r>
            <a:r>
              <a:rPr lang="en-GB" sz="2600" dirty="0" smtClean="0">
                <a:solidFill>
                  <a:schemeClr val="tx1"/>
                </a:solidFill>
                <a:latin typeface="Times New Roman" panose="02020603050405020304" pitchFamily="18" charset="0"/>
                <a:cs typeface="Times New Roman" panose="02020603050405020304" pitchFamily="18" charset="0"/>
              </a:rPr>
              <a:t>Processor :  </a:t>
            </a:r>
            <a:r>
              <a:rPr lang="en-GB" sz="2600" dirty="0">
                <a:solidFill>
                  <a:schemeClr val="tx1"/>
                </a:solidFill>
                <a:latin typeface="Times New Roman" panose="02020603050405020304" pitchFamily="18" charset="0"/>
                <a:cs typeface="Times New Roman" panose="02020603050405020304" pitchFamily="18" charset="0"/>
              </a:rPr>
              <a:t>Intel Core i5  or Advanced micro </a:t>
            </a:r>
            <a:r>
              <a:rPr lang="en-GB" sz="2600" dirty="0" err="1">
                <a:solidFill>
                  <a:schemeClr val="tx1"/>
                </a:solidFill>
                <a:latin typeface="Times New Roman" panose="02020603050405020304" pitchFamily="18" charset="0"/>
                <a:cs typeface="Times New Roman" panose="02020603050405020304" pitchFamily="18" charset="0"/>
              </a:rPr>
              <a:t>deviced</a:t>
            </a:r>
            <a:r>
              <a:rPr lang="en-GB" sz="2600" dirty="0">
                <a:solidFill>
                  <a:schemeClr val="tx1"/>
                </a:solidFill>
                <a:latin typeface="Times New Roman" panose="02020603050405020304" pitchFamily="18" charset="0"/>
                <a:cs typeface="Times New Roman" panose="02020603050405020304" pitchFamily="18" charset="0"/>
              </a:rPr>
              <a:t> </a:t>
            </a:r>
            <a:r>
              <a:rPr lang="en-GB" sz="2600" dirty="0" err="1">
                <a:solidFill>
                  <a:schemeClr val="tx1"/>
                </a:solidFill>
                <a:latin typeface="Times New Roman" panose="02020603050405020304" pitchFamily="18" charset="0"/>
                <a:cs typeface="Times New Roman" panose="02020603050405020304" pitchFamily="18" charset="0"/>
              </a:rPr>
              <a:t>ryzen</a:t>
            </a:r>
            <a:r>
              <a:rPr lang="en-GB" sz="2600" dirty="0">
                <a:solidFill>
                  <a:schemeClr val="tx1"/>
                </a:solidFill>
                <a:latin typeface="Times New Roman" panose="02020603050405020304" pitchFamily="18" charset="0"/>
                <a:cs typeface="Times New Roman" panose="02020603050405020304" pitchFamily="18" charset="0"/>
              </a:rPr>
              <a:t> </a:t>
            </a:r>
            <a:r>
              <a:rPr lang="en-GB" sz="2600" dirty="0" smtClean="0">
                <a:solidFill>
                  <a:schemeClr val="tx1"/>
                </a:solidFill>
                <a:latin typeface="Times New Roman" panose="02020603050405020304" pitchFamily="18" charset="0"/>
                <a:cs typeface="Times New Roman" panose="02020603050405020304" pitchFamily="18" charset="0"/>
              </a:rPr>
              <a:t>5</a:t>
            </a:r>
          </a:p>
          <a:p>
            <a:r>
              <a:rPr lang="en-GB" sz="2600" dirty="0" smtClean="0">
                <a:solidFill>
                  <a:schemeClr val="tx1"/>
                </a:solidFill>
                <a:latin typeface="Times New Roman" panose="02020603050405020304" pitchFamily="18" charset="0"/>
                <a:cs typeface="Times New Roman" panose="02020603050405020304" pitchFamily="18" charset="0"/>
              </a:rPr>
              <a:t>HTML,PHP,JAVASCRIPT</a:t>
            </a:r>
          </a:p>
          <a:p>
            <a:r>
              <a:rPr lang="en-GB" sz="2600" dirty="0" smtClean="0">
                <a:solidFill>
                  <a:schemeClr val="tx1"/>
                </a:solidFill>
                <a:latin typeface="Times New Roman" panose="02020603050405020304" pitchFamily="18" charset="0"/>
                <a:cs typeface="Times New Roman" panose="02020603050405020304" pitchFamily="18" charset="0"/>
              </a:rPr>
              <a:t>Editor : Sublime Text</a:t>
            </a:r>
          </a:p>
          <a:p>
            <a:endParaRPr lang="en-US" sz="2600" dirty="0">
              <a:solidFill>
                <a:schemeClr val="tx1"/>
              </a:solidFill>
              <a:latin typeface="Times New Roman" panose="02020603050405020304" pitchFamily="18" charset="0"/>
              <a:cs typeface="Times New Roman" panose="02020603050405020304" pitchFamily="18" charset="0"/>
            </a:endParaRPr>
          </a:p>
          <a:p>
            <a:pPr marL="0" indent="0">
              <a:buNone/>
            </a:pP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AB42B4CF-D00B-44C0-A7E6-B8972FC8C4F5}"/>
              </a:ext>
            </a:extLst>
          </p:cNvPr>
          <p:cNvSpPr>
            <a:spLocks noGrp="1"/>
          </p:cNvSpPr>
          <p:nvPr>
            <p:ph type="sldNum" sz="quarter" idx="12"/>
          </p:nvPr>
        </p:nvSpPr>
        <p:spPr/>
        <p:txBody>
          <a:bodyPr/>
          <a:lstStyle/>
          <a:p>
            <a:fld id="{D57F1E4F-1CFF-5643-939E-217C01CDF565}" type="slidenum">
              <a:rPr lang="en-US" sz="2000" smtClean="0">
                <a:solidFill>
                  <a:schemeClr val="tx1"/>
                </a:solidFill>
                <a:latin typeface="Times New Roman" panose="02020603050405020304" pitchFamily="18" charset="0"/>
                <a:cs typeface="Times New Roman" panose="02020603050405020304" pitchFamily="18" charset="0"/>
              </a:rPr>
              <a:pPr/>
              <a:t>5</a:t>
            </a:fld>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576068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D821C-D289-42DF-9C40-2CA816348F2B}"/>
              </a:ext>
            </a:extLst>
          </p:cNvPr>
          <p:cNvSpPr>
            <a:spLocks noGrp="1"/>
          </p:cNvSpPr>
          <p:nvPr>
            <p:ph type="title"/>
          </p:nvPr>
        </p:nvSpPr>
        <p:spPr>
          <a:xfrm>
            <a:off x="4193931" y="495886"/>
            <a:ext cx="5565531" cy="1051560"/>
          </a:xfrm>
        </p:spPr>
        <p:txBody>
          <a:bodyPr/>
          <a:lstStyle/>
          <a:p>
            <a:pPr algn="l"/>
            <a:r>
              <a:rPr lang="en-IN"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xmlns="" id="{77C5E1D3-C604-498D-A453-CD3F995DDAE0}"/>
              </a:ext>
            </a:extLst>
          </p:cNvPr>
          <p:cNvSpPr>
            <a:spLocks noGrp="1"/>
          </p:cNvSpPr>
          <p:nvPr>
            <p:ph idx="1"/>
          </p:nvPr>
        </p:nvSpPr>
        <p:spPr>
          <a:xfrm>
            <a:off x="1725637" y="1547446"/>
            <a:ext cx="5150292" cy="3408250"/>
          </a:xfrm>
        </p:spPr>
        <p:txBody>
          <a:bodyPr anchor="ctr">
            <a:normAutofit/>
          </a:bodyPr>
          <a:lstStyle/>
          <a:p>
            <a:r>
              <a:rPr lang="en-IN" dirty="0">
                <a:solidFill>
                  <a:schemeClr val="tx1"/>
                </a:solidFill>
                <a:latin typeface="Times New Roman" panose="02020603050405020304" pitchFamily="18" charset="0"/>
                <a:cs typeface="Times New Roman" panose="02020603050405020304" pitchFamily="18" charset="0"/>
              </a:rPr>
              <a:t>Login Module</a:t>
            </a:r>
          </a:p>
          <a:p>
            <a:r>
              <a:rPr lang="en-IN" dirty="0">
                <a:solidFill>
                  <a:schemeClr val="tx1"/>
                </a:solidFill>
                <a:latin typeface="Times New Roman" panose="02020603050405020304" pitchFamily="18" charset="0"/>
                <a:cs typeface="Times New Roman" panose="02020603050405020304" pitchFamily="18" charset="0"/>
              </a:rPr>
              <a:t>Registration Module</a:t>
            </a:r>
          </a:p>
          <a:p>
            <a:r>
              <a:rPr lang="en-IN" dirty="0">
                <a:solidFill>
                  <a:schemeClr val="tx1"/>
                </a:solidFill>
                <a:latin typeface="Times New Roman" panose="02020603050405020304" pitchFamily="18" charset="0"/>
                <a:cs typeface="Times New Roman" panose="02020603050405020304" pitchFamily="18" charset="0"/>
              </a:rPr>
              <a:t>Home Module</a:t>
            </a:r>
          </a:p>
          <a:p>
            <a:r>
              <a:rPr lang="en-IN" dirty="0">
                <a:solidFill>
                  <a:schemeClr val="tx1"/>
                </a:solidFill>
                <a:latin typeface="Times New Roman" panose="02020603050405020304" pitchFamily="18" charset="0"/>
                <a:cs typeface="Times New Roman" panose="02020603050405020304" pitchFamily="18" charset="0"/>
              </a:rPr>
              <a:t>Purchase Module</a:t>
            </a:r>
          </a:p>
        </p:txBody>
      </p:sp>
      <p:sp>
        <p:nvSpPr>
          <p:cNvPr id="4" name="Slide Number Placeholder 3">
            <a:extLst>
              <a:ext uri="{FF2B5EF4-FFF2-40B4-BE49-F238E27FC236}">
                <a16:creationId xmlns:a16="http://schemas.microsoft.com/office/drawing/2014/main" xmlns="" id="{2AB6C053-0E3E-4EE7-A4DA-E630CA1679AF}"/>
              </a:ext>
            </a:extLst>
          </p:cNvPr>
          <p:cNvSpPr>
            <a:spLocks noGrp="1"/>
          </p:cNvSpPr>
          <p:nvPr>
            <p:ph type="sldNum" sz="quarter" idx="12"/>
          </p:nvPr>
        </p:nvSpPr>
        <p:spPr/>
        <p:txBody>
          <a:bodyPr/>
          <a:lstStyle/>
          <a:p>
            <a:fld id="{D57F1E4F-1CFF-5643-939E-217C01CDF565}" type="slidenum">
              <a:rPr lang="en-US" sz="2000" smtClean="0">
                <a:solidFill>
                  <a:schemeClr val="tx1"/>
                </a:solidFill>
                <a:latin typeface="Times New Roman" panose="02020603050405020304" pitchFamily="18" charset="0"/>
                <a:cs typeface="Times New Roman" panose="02020603050405020304" pitchFamily="18" charset="0"/>
              </a:rPr>
              <a:pPr/>
              <a:t>6</a:t>
            </a:fld>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928378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9EE482-1432-6B46-BDD0-C66BFAC97CBF}"/>
              </a:ext>
            </a:extLst>
          </p:cNvPr>
          <p:cNvSpPr>
            <a:spLocks noGrp="1"/>
          </p:cNvSpPr>
          <p:nvPr>
            <p:ph type="title"/>
          </p:nvPr>
        </p:nvSpPr>
        <p:spPr>
          <a:xfrm>
            <a:off x="1630370" y="116851"/>
            <a:ext cx="8330453" cy="1051560"/>
          </a:xfrm>
        </p:spPr>
        <p:txBody>
          <a:bodyPr/>
          <a:lstStyle/>
          <a:p>
            <a:r>
              <a:rPr lang="en-GB" dirty="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2854078-9B0D-364C-85A6-63A1C5E96625}"/>
              </a:ext>
            </a:extLst>
          </p:cNvPr>
          <p:cNvSpPr>
            <a:spLocks noGrp="1"/>
          </p:cNvSpPr>
          <p:nvPr>
            <p:ph idx="1"/>
          </p:nvPr>
        </p:nvSpPr>
        <p:spPr>
          <a:xfrm>
            <a:off x="1686012" y="1433945"/>
            <a:ext cx="9037406" cy="3802597"/>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There are many advantages of the inventory management system.</a:t>
            </a:r>
          </a:p>
          <a:p>
            <a:r>
              <a:rPr lang="en-US" dirty="0">
                <a:solidFill>
                  <a:schemeClr val="tx1"/>
                </a:solidFill>
                <a:latin typeface="Times New Roman" panose="02020603050405020304" pitchFamily="18" charset="0"/>
                <a:cs typeface="Times New Roman" panose="02020603050405020304" pitchFamily="18" charset="0"/>
              </a:rPr>
              <a:t>Cost savings</a:t>
            </a:r>
          </a:p>
          <a:p>
            <a:r>
              <a:rPr lang="en-US" dirty="0">
                <a:solidFill>
                  <a:schemeClr val="tx1"/>
                </a:solidFill>
                <a:latin typeface="Times New Roman" panose="02020603050405020304" pitchFamily="18" charset="0"/>
                <a:cs typeface="Times New Roman" panose="02020603050405020304" pitchFamily="18" charset="0"/>
              </a:rPr>
              <a:t>Increased efficiency</a:t>
            </a:r>
          </a:p>
          <a:p>
            <a:r>
              <a:rPr lang="en-US" dirty="0">
                <a:solidFill>
                  <a:schemeClr val="tx1"/>
                </a:solidFill>
                <a:latin typeface="Times New Roman" panose="02020603050405020304" pitchFamily="18" charset="0"/>
                <a:cs typeface="Times New Roman" panose="02020603050405020304" pitchFamily="18" charset="0"/>
              </a:rPr>
              <a:t>Warehouse organization</a:t>
            </a:r>
          </a:p>
          <a:p>
            <a:r>
              <a:rPr lang="en-US" dirty="0">
                <a:solidFill>
                  <a:schemeClr val="tx1"/>
                </a:solidFill>
                <a:latin typeface="Times New Roman" panose="02020603050405020304" pitchFamily="18" charset="0"/>
                <a:cs typeface="Times New Roman" panose="02020603050405020304" pitchFamily="18" charset="0"/>
              </a:rPr>
              <a:t>Update data</a:t>
            </a:r>
          </a:p>
          <a:p>
            <a:r>
              <a:rPr lang="en-US" dirty="0">
                <a:solidFill>
                  <a:schemeClr val="tx1"/>
                </a:solidFill>
                <a:latin typeface="Times New Roman" panose="02020603050405020304" pitchFamily="18" charset="0"/>
                <a:cs typeface="Times New Roman" panose="02020603050405020304" pitchFamily="18" charset="0"/>
              </a:rPr>
              <a:t>Data security</a:t>
            </a:r>
          </a:p>
          <a:p>
            <a:r>
              <a:rPr lang="en-US" dirty="0">
                <a:solidFill>
                  <a:schemeClr val="tx1"/>
                </a:solidFill>
                <a:latin typeface="Times New Roman" panose="02020603050405020304" pitchFamily="18" charset="0"/>
                <a:cs typeface="Times New Roman" panose="02020603050405020304" pitchFamily="18" charset="0"/>
              </a:rPr>
              <a:t>Insight into Trends.</a:t>
            </a:r>
          </a:p>
        </p:txBody>
      </p:sp>
      <p:sp>
        <p:nvSpPr>
          <p:cNvPr id="4" name="Slide Number Placeholder 3">
            <a:extLst>
              <a:ext uri="{FF2B5EF4-FFF2-40B4-BE49-F238E27FC236}">
                <a16:creationId xmlns:a16="http://schemas.microsoft.com/office/drawing/2014/main" xmlns="" id="{FC4D0463-9D68-5244-B6C7-B731B41D8E94}"/>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xmlns="" val="31896929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1A6EC5-17EB-42D1-A739-398E51E9F871}"/>
              </a:ext>
            </a:extLst>
          </p:cNvPr>
          <p:cNvSpPr>
            <a:spLocks noGrp="1"/>
          </p:cNvSpPr>
          <p:nvPr>
            <p:ph type="title"/>
          </p:nvPr>
        </p:nvSpPr>
        <p:spPr>
          <a:xfrm>
            <a:off x="879231" y="138917"/>
            <a:ext cx="10061330" cy="1051560"/>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CAA7480F-966A-400A-B11E-186D071DBFCB}"/>
              </a:ext>
            </a:extLst>
          </p:cNvPr>
          <p:cNvSpPr>
            <a:spLocks noGrp="1"/>
          </p:cNvSpPr>
          <p:nvPr>
            <p:ph idx="1"/>
          </p:nvPr>
        </p:nvSpPr>
        <p:spPr>
          <a:xfrm>
            <a:off x="1477109" y="1424353"/>
            <a:ext cx="9803423" cy="4158762"/>
          </a:xfrm>
        </p:spPr>
        <p:txBody>
          <a:bodyPr/>
          <a:lstStyle/>
          <a:p>
            <a:r>
              <a:rPr lang="en-US" dirty="0">
                <a:solidFill>
                  <a:schemeClr val="tx1"/>
                </a:solidFill>
                <a:latin typeface="Times New Roman" panose="02020603050405020304" pitchFamily="18" charset="0"/>
                <a:cs typeface="Times New Roman" panose="02020603050405020304" pitchFamily="18" charset="0"/>
              </a:rPr>
              <a:t>An Inventory Management System recommends replenishment based on dynamic optimal levels, ensuring that the next order we place in the right quantity for both  customers and your business.</a:t>
            </a:r>
          </a:p>
          <a:p>
            <a:r>
              <a:rPr lang="en-US" dirty="0">
                <a:solidFill>
                  <a:schemeClr val="tx1"/>
                </a:solidFill>
                <a:latin typeface="Times New Roman" panose="02020603050405020304" pitchFamily="18" charset="0"/>
                <a:cs typeface="Times New Roman" panose="02020603050405020304" pitchFamily="18" charset="0"/>
              </a:rPr>
              <a:t>So, they need an Inventory Control System to run the  business, but an Inventory Management System is a strategic system that can change your business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03234B80-C068-4532-BCB9-1B27EBFEAB2F}"/>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xmlns="" val="17173158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8DD295-29A5-4E43-9BB3-ECAB604B2473}"/>
              </a:ext>
            </a:extLst>
          </p:cNvPr>
          <p:cNvSpPr>
            <a:spLocks noGrp="1"/>
          </p:cNvSpPr>
          <p:nvPr>
            <p:ph type="title"/>
          </p:nvPr>
        </p:nvSpPr>
        <p:spPr>
          <a:xfrm>
            <a:off x="845677" y="583556"/>
            <a:ext cx="10166837" cy="1739765"/>
          </a:xfrm>
        </p:spPr>
        <p:txBody>
          <a:bodyPr/>
          <a:lstStyle/>
          <a:p>
            <a:pPr>
              <a:lnSpc>
                <a:spcPct val="150000"/>
              </a:lnSpc>
            </a:pPr>
            <a:r>
              <a:rPr lang="en-IN" dirty="0" smtClean="0">
                <a:latin typeface="Times New Roman" panose="02020603050405020304" pitchFamily="18" charset="0"/>
                <a:cs typeface="Times New Roman" panose="02020603050405020304" pitchFamily="18" charset="0"/>
              </a:rPr>
              <a:t>LITERATURE SURVEY</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E336560-E778-4EA5-B378-9D936F55E4EF}"/>
              </a:ext>
            </a:extLst>
          </p:cNvPr>
          <p:cNvSpPr>
            <a:spLocks noGrp="1"/>
          </p:cNvSpPr>
          <p:nvPr>
            <p:ph idx="1"/>
          </p:nvPr>
        </p:nvSpPr>
        <p:spPr>
          <a:xfrm>
            <a:off x="1204546" y="2855167"/>
            <a:ext cx="10333892" cy="3275044"/>
          </a:xfrm>
        </p:spPr>
        <p:txBody>
          <a:bodyPr>
            <a:normAutofit fontScale="92500" lnSpcReduction="20000"/>
          </a:bodyPr>
          <a:lstStyle/>
          <a:p>
            <a:pPr>
              <a:lnSpc>
                <a:spcPct val="150000"/>
              </a:lnSpc>
            </a:pPr>
            <a:r>
              <a:rPr lang="en-IN" dirty="0" smtClean="0">
                <a:solidFill>
                  <a:srgbClr val="0070C0"/>
                </a:solidFill>
                <a:latin typeface="Times New Roman" panose="02020603050405020304" pitchFamily="18" charset="0"/>
                <a:cs typeface="Times New Roman" panose="02020603050405020304" pitchFamily="18" charset="0"/>
                <a:hlinkClick r:id="rId2"/>
              </a:rPr>
              <a:t>https://www.irjet.net/archives/V5/i4/IRJET-V5I448.pdf</a:t>
            </a:r>
            <a:endParaRPr lang="en-IN" dirty="0" smtClean="0">
              <a:solidFill>
                <a:srgbClr val="0070C0"/>
              </a:solidFill>
              <a:latin typeface="Times New Roman" panose="02020603050405020304" pitchFamily="18" charset="0"/>
              <a:cs typeface="Times New Roman" panose="02020603050405020304" pitchFamily="18" charset="0"/>
            </a:endParaRPr>
          </a:p>
          <a:p>
            <a:pPr>
              <a:buNone/>
            </a:pPr>
            <a:endParaRPr lang="en-IN" dirty="0">
              <a:solidFill>
                <a:srgbClr val="0070C0"/>
              </a:solidFill>
              <a:latin typeface="Times New Roman" panose="02020603050405020304" pitchFamily="18" charset="0"/>
              <a:cs typeface="Times New Roman" panose="02020603050405020304" pitchFamily="18" charset="0"/>
            </a:endParaRPr>
          </a:p>
          <a:p>
            <a:r>
              <a:rPr lang="en-US" dirty="0" smtClean="0"/>
              <a:t>1] </a:t>
            </a:r>
            <a:r>
              <a:rPr lang="en-US" dirty="0" err="1" smtClean="0"/>
              <a:t>Aditya</a:t>
            </a:r>
            <a:r>
              <a:rPr lang="en-US" dirty="0" smtClean="0"/>
              <a:t> A. </a:t>
            </a:r>
            <a:r>
              <a:rPr lang="en-US" dirty="0" err="1" smtClean="0"/>
              <a:t>Pande</a:t>
            </a:r>
            <a:r>
              <a:rPr lang="en-US" dirty="0" smtClean="0"/>
              <a:t>, </a:t>
            </a:r>
            <a:r>
              <a:rPr lang="en-US" dirty="0" err="1" smtClean="0"/>
              <a:t>S.Sabihuddin</a:t>
            </a:r>
            <a:r>
              <a:rPr lang="en-US" dirty="0" smtClean="0"/>
              <a:t>, </a:t>
            </a:r>
            <a:r>
              <a:rPr lang="en-US" dirty="0" smtClean="0"/>
              <a:t>“</a:t>
            </a:r>
            <a:r>
              <a:rPr lang="en-US" smtClean="0"/>
              <a:t>Study of Inventory </a:t>
            </a:r>
            <a:r>
              <a:rPr lang="en-US" dirty="0" smtClean="0"/>
              <a:t>Material </a:t>
            </a:r>
            <a:r>
              <a:rPr lang="en-US" dirty="0" smtClean="0"/>
              <a:t>Management Techniques on Construction Project”, International Journal of Informative &amp; Futuristic Research, ISSN: 2347-1697, Vol.2 (3), May 2015, pp.3479-3486. </a:t>
            </a:r>
            <a:endParaRPr lang="en-US" dirty="0" smtClean="0"/>
          </a:p>
          <a:p>
            <a:r>
              <a:rPr lang="en-US" dirty="0" smtClean="0"/>
              <a:t>[</a:t>
            </a:r>
            <a:r>
              <a:rPr lang="en-US" dirty="0" smtClean="0"/>
              <a:t>2] </a:t>
            </a:r>
            <a:r>
              <a:rPr lang="en-US" dirty="0" err="1" smtClean="0"/>
              <a:t>S.Angel</a:t>
            </a:r>
            <a:r>
              <a:rPr lang="en-US" dirty="0" smtClean="0"/>
              <a:t> </a:t>
            </a:r>
            <a:r>
              <a:rPr lang="en-US" dirty="0" err="1" smtClean="0"/>
              <a:t>Raphella</a:t>
            </a:r>
            <a:r>
              <a:rPr lang="en-US" dirty="0" smtClean="0"/>
              <a:t>, </a:t>
            </a:r>
            <a:r>
              <a:rPr lang="en-US" dirty="0" err="1" smtClean="0"/>
              <a:t>S.Gomathi</a:t>
            </a:r>
            <a:r>
              <a:rPr lang="en-US" dirty="0" smtClean="0"/>
              <a:t> Nathan and </a:t>
            </a:r>
            <a:r>
              <a:rPr lang="en-US" dirty="0" err="1" smtClean="0"/>
              <a:t>G.Chitra</a:t>
            </a:r>
            <a:r>
              <a:rPr lang="en-US" dirty="0" smtClean="0"/>
              <a:t>, “Inventory Management- A Case Study”, International Journal of Emerging Research in Management &amp;Technology, ISSN: 2278-9359, Vol.3 (3) June 2014, pp.94-102. </a:t>
            </a:r>
            <a:endParaRPr lang="en-IN" dirty="0"/>
          </a:p>
        </p:txBody>
      </p:sp>
      <p:sp>
        <p:nvSpPr>
          <p:cNvPr id="4" name="Slide Number Placeholder 3">
            <a:extLst>
              <a:ext uri="{FF2B5EF4-FFF2-40B4-BE49-F238E27FC236}">
                <a16:creationId xmlns:a16="http://schemas.microsoft.com/office/drawing/2014/main" xmlns="" id="{927B8A1A-A2B6-4624-A1A7-3AE8B2AD7693}"/>
              </a:ext>
            </a:extLst>
          </p:cNvPr>
          <p:cNvSpPr>
            <a:spLocks noGrp="1"/>
          </p:cNvSpPr>
          <p:nvPr>
            <p:ph type="sldNum" sz="quarter" idx="12"/>
          </p:nvPr>
        </p:nvSpPr>
        <p:spPr/>
        <p:txBody>
          <a:bodyPr/>
          <a:lstStyle/>
          <a:p>
            <a:fld id="{D57F1E4F-1CFF-5643-939E-217C01CDF565}" type="slidenum">
              <a:rPr lang="en-US" sz="2000" smtClean="0">
                <a:solidFill>
                  <a:schemeClr val="tx1"/>
                </a:solidFill>
                <a:latin typeface="Times New Roman" panose="02020603050405020304" pitchFamily="18" charset="0"/>
                <a:cs typeface="Times New Roman" panose="02020603050405020304" pitchFamily="18" charset="0"/>
              </a:rPr>
              <a:pPr/>
              <a:t>9</a:t>
            </a:fld>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62869379"/>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1392</TotalTime>
  <Words>390</Words>
  <Application>Microsoft Office PowerPoint</Application>
  <PresentationFormat>Custom</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Executive</vt:lpstr>
      <vt:lpstr>   INVENTORY MANAGEMENT SYSTEM  DEPARTMENT OF ARTIFICIAL INTELLIGENCE &amp; DATA SCIENCE</vt:lpstr>
      <vt:lpstr>ABSTRACT</vt:lpstr>
      <vt:lpstr>INTRODUCTION</vt:lpstr>
      <vt:lpstr>OBJECTIVES</vt:lpstr>
      <vt:lpstr>REQUIREMENTS</vt:lpstr>
      <vt:lpstr>MODULES</vt:lpstr>
      <vt:lpstr>Advantages</vt:lpstr>
      <vt:lpstr>CONCLUSION</vt:lpstr>
      <vt:lpstr>LITERATURE SURVEY REFERENCE</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MANAGEMENT</dc:title>
  <dc:creator>luckshana kumaresan</dc:creator>
  <cp:lastModifiedBy>user</cp:lastModifiedBy>
  <cp:revision>112</cp:revision>
  <dcterms:created xsi:type="dcterms:W3CDTF">2021-03-18T16:21:22Z</dcterms:created>
  <dcterms:modified xsi:type="dcterms:W3CDTF">2022-10-15T04:55:46Z</dcterms:modified>
</cp:coreProperties>
</file>