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custDataLst>
    <p:tags r:id="rId16"/>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2FE57B-CCC5-41DF-B1F4-7EDBABA0453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158474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FE57B-CCC5-41DF-B1F4-7EDBABA0453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144667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FE57B-CCC5-41DF-B1F4-7EDBABA0453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41873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FE57B-CCC5-41DF-B1F4-7EDBABA0453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370655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2FE57B-CCC5-41DF-B1F4-7EDBABA0453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129774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2FE57B-CCC5-41DF-B1F4-7EDBABA0453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16967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2FE57B-CCC5-41DF-B1F4-7EDBABA0453B}"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274705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2FE57B-CCC5-41DF-B1F4-7EDBABA0453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38171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FE57B-CCC5-41DF-B1F4-7EDBABA0453B}"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154063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FE57B-CCC5-41DF-B1F4-7EDBABA0453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218891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FE57B-CCC5-41DF-B1F4-7EDBABA0453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EB011-9213-4F40-80E0-9B64CECCDA0C}" type="slidenum">
              <a:rPr lang="en-IN" smtClean="0"/>
              <a:t>‹#›</a:t>
            </a:fld>
            <a:endParaRPr lang="en-IN"/>
          </a:p>
        </p:txBody>
      </p:sp>
    </p:spTree>
    <p:extLst>
      <p:ext uri="{BB962C8B-B14F-4D97-AF65-F5344CB8AC3E}">
        <p14:creationId xmlns:p14="http://schemas.microsoft.com/office/powerpoint/2010/main" val="26795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FE57B-CCC5-41DF-B1F4-7EDBABA0453B}" type="datetimeFigureOut">
              <a:rPr lang="en-IN" smtClean="0"/>
              <a:t>29-02-2024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EB011-9213-4F40-80E0-9B64CECCDA0C}" type="slidenum">
              <a:rPr lang="en-IN" smtClean="0"/>
              <a:t>‹#›</a:t>
            </a:fld>
            <a:endParaRPr lang="en-IN"/>
          </a:p>
        </p:txBody>
      </p:sp>
    </p:spTree>
    <p:extLst>
      <p:ext uri="{BB962C8B-B14F-4D97-AF65-F5344CB8AC3E}">
        <p14:creationId xmlns:p14="http://schemas.microsoft.com/office/powerpoint/2010/main" val="14167320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pic>
        <p:nvPicPr>
          <p:cNvPr id="12" name="Google Shape;12;p1"/>
          <p:cNvPicPr preferRelativeResize="0"/>
          <p:nvPr/>
        </p:nvPicPr>
        <p:blipFill rotWithShape="1">
          <a:blip r:embed="rId2">
            <a:alphaModFix/>
          </a:blip>
          <a:srcRect/>
          <a:stretch/>
        </p:blipFill>
        <p:spPr>
          <a:xfrm>
            <a:off x="9311426" y="279773"/>
            <a:ext cx="2627604" cy="1115665"/>
          </a:xfrm>
          <a:prstGeom prst="rect">
            <a:avLst/>
          </a:prstGeom>
          <a:noFill/>
          <a:ln>
            <a:noFill/>
          </a:ln>
        </p:spPr>
      </p:pic>
      <p:sp>
        <p:nvSpPr>
          <p:cNvPr id="13" name="Google Shape;13;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4" name="Google Shape;14;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                                               FIRST REVIEW</a:t>
            </a:r>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                    VARICOSE VEIN DETECTION USING CNN ALGORITHM</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PRESENTERS                                                                            GUIDED BY</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HARIPRIYA I (927621BAD013)                                           Mrs.Hemalatha</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JOTHIKA R    (927621BAD019)                                                    AP/AI</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KEERTHIKA S(927621BAD024)</a:t>
            </a:r>
            <a:endParaRPr sz="2400">
              <a:latin typeface="Times New Roman"/>
              <a:ea typeface="Times New Roman"/>
              <a:cs typeface="Times New Roman"/>
              <a:sym typeface="Times New Roman"/>
            </a:endParaRPr>
          </a:p>
        </p:txBody>
      </p:sp>
      <p:pic>
        <p:nvPicPr>
          <p:cNvPr id="15" name="Google Shape;15;p1"/>
          <p:cNvPicPr preferRelativeResize="0"/>
          <p:nvPr/>
        </p:nvPicPr>
        <p:blipFill rotWithShape="1">
          <a:blip r:embed="rId3">
            <a:alphaModFix/>
          </a:blip>
          <a:srcRect/>
          <a:stretch/>
        </p:blipFill>
        <p:spPr>
          <a:xfrm>
            <a:off x="386234" y="365125"/>
            <a:ext cx="3048264" cy="103031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693561"/>
              </p:ext>
            </p:extLst>
          </p:nvPr>
        </p:nvGraphicFramePr>
        <p:xfrm>
          <a:off x="0" y="-1"/>
          <a:ext cx="12192000" cy="7037536"/>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591016">
                <a:tc>
                  <a:txBody>
                    <a:bodyPr/>
                    <a:lstStyle/>
                    <a:p>
                      <a:r>
                        <a:rPr lang="en-US" dirty="0" smtClean="0"/>
                        <a:t>S NO</a:t>
                      </a:r>
                      <a:endParaRPr lang="en-IN" dirty="0"/>
                    </a:p>
                  </a:txBody>
                  <a:tcPr/>
                </a:tc>
                <a:tc>
                  <a:txBody>
                    <a:bodyPr/>
                    <a:lstStyle/>
                    <a:p>
                      <a:r>
                        <a:rPr lang="en-US" dirty="0" smtClean="0"/>
                        <a:t>TITLE</a:t>
                      </a:r>
                      <a:endParaRPr lang="en-IN" dirty="0"/>
                    </a:p>
                  </a:txBody>
                  <a:tcPr/>
                </a:tc>
                <a:tc>
                  <a:txBody>
                    <a:bodyPr/>
                    <a:lstStyle/>
                    <a:p>
                      <a:r>
                        <a:rPr lang="en-US" dirty="0" smtClean="0"/>
                        <a:t>AUTHOR</a:t>
                      </a:r>
                      <a:endParaRPr lang="en-IN" dirty="0"/>
                    </a:p>
                  </a:txBody>
                  <a:tcPr/>
                </a:tc>
                <a:tc>
                  <a:txBody>
                    <a:bodyPr/>
                    <a:lstStyle/>
                    <a:p>
                      <a:r>
                        <a:rPr lang="en-US" dirty="0" smtClean="0"/>
                        <a:t>METHOD</a:t>
                      </a:r>
                      <a:endParaRPr lang="en-IN" dirty="0"/>
                    </a:p>
                  </a:txBody>
                  <a:tcPr/>
                </a:tc>
                <a:tc>
                  <a:txBody>
                    <a:bodyPr/>
                    <a:lstStyle/>
                    <a:p>
                      <a:r>
                        <a:rPr lang="en-US" dirty="0" smtClean="0"/>
                        <a:t>ACCURACY</a:t>
                      </a:r>
                      <a:endParaRPr lang="en-IN" dirty="0"/>
                    </a:p>
                  </a:txBody>
                  <a:tcPr/>
                </a:tc>
              </a:tr>
              <a:tr h="1143000">
                <a:tc>
                  <a:txBody>
                    <a:bodyPr/>
                    <a:lstStyle/>
                    <a:p>
                      <a:r>
                        <a:rPr lang="en-US" dirty="0" smtClean="0"/>
                        <a:t>21</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Using Feature Extraction and K-Nearest Neighbors (KNN)</a:t>
                      </a:r>
                      <a:endParaRPr lang="en-IN" dirty="0"/>
                    </a:p>
                  </a:txBody>
                  <a:tcPr/>
                </a:tc>
                <a:tc>
                  <a:txBody>
                    <a:bodyPr/>
                    <a:lstStyle/>
                    <a:p>
                      <a:r>
                        <a:rPr lang="en-IN" sz="1800" b="0" i="0" kern="1200" dirty="0" smtClean="0">
                          <a:solidFill>
                            <a:schemeClr val="dk1"/>
                          </a:solidFill>
                          <a:effectLst/>
                          <a:latin typeface="+mn-lt"/>
                          <a:ea typeface="+mn-ea"/>
                          <a:cs typeface="+mn-cs"/>
                        </a:rPr>
                        <a:t>Lucas Martinez, Isabella Thompson</a:t>
                      </a:r>
                      <a:endParaRPr lang="en-IN" dirty="0"/>
                    </a:p>
                  </a:txBody>
                  <a:tcPr/>
                </a:tc>
                <a:tc>
                  <a:txBody>
                    <a:bodyPr/>
                    <a:lstStyle/>
                    <a:p>
                      <a:r>
                        <a:rPr lang="en-US" dirty="0" smtClean="0"/>
                        <a:t>KNN</a:t>
                      </a:r>
                      <a:endParaRPr lang="en-IN" dirty="0"/>
                    </a:p>
                  </a:txBody>
                  <a:tcPr/>
                </a:tc>
                <a:tc>
                  <a:txBody>
                    <a:bodyPr/>
                    <a:lstStyle/>
                    <a:p>
                      <a:r>
                        <a:rPr lang="en-US" dirty="0" smtClean="0"/>
                        <a:t>87%</a:t>
                      </a:r>
                      <a:endParaRPr lang="en-IN" dirty="0"/>
                    </a:p>
                  </a:txBody>
                  <a:tcPr/>
                </a:tc>
              </a:tr>
              <a:tr h="1143000">
                <a:tc>
                  <a:txBody>
                    <a:bodyPr/>
                    <a:lstStyle/>
                    <a:p>
                      <a:r>
                        <a:rPr lang="en-US" dirty="0" smtClean="0"/>
                        <a:t>22</a:t>
                      </a:r>
                      <a:endParaRPr lang="en-IN" dirty="0"/>
                    </a:p>
                  </a:txBody>
                  <a:tcPr/>
                </a:tc>
                <a:tc>
                  <a:txBody>
                    <a:bodyPr/>
                    <a:lstStyle/>
                    <a:p>
                      <a:r>
                        <a:rPr lang="en-US" sz="1800" b="0" i="0" kern="1200" dirty="0" smtClean="0">
                          <a:solidFill>
                            <a:schemeClr val="dk1"/>
                          </a:solidFill>
                          <a:effectLst/>
                          <a:latin typeface="+mn-lt"/>
                          <a:ea typeface="+mn-ea"/>
                          <a:cs typeface="+mn-cs"/>
                        </a:rPr>
                        <a:t>Texture Analysis-Based Varicose Vein Detection in </a:t>
                      </a:r>
                      <a:r>
                        <a:rPr lang="en-US" sz="1800" b="0" i="0" kern="1200" dirty="0" err="1" smtClean="0">
                          <a:solidFill>
                            <a:schemeClr val="dk1"/>
                          </a:solidFill>
                          <a:effectLst/>
                          <a:latin typeface="+mn-lt"/>
                          <a:ea typeface="+mn-ea"/>
                          <a:cs typeface="+mn-cs"/>
                        </a:rPr>
                        <a:t>Dermoscopic</a:t>
                      </a:r>
                      <a:r>
                        <a:rPr lang="en-US" sz="1800" b="0" i="0" kern="1200" dirty="0" smtClean="0">
                          <a:solidFill>
                            <a:schemeClr val="dk1"/>
                          </a:solidFill>
                          <a:effectLst/>
                          <a:latin typeface="+mn-lt"/>
                          <a:ea typeface="+mn-ea"/>
                          <a:cs typeface="+mn-cs"/>
                        </a:rPr>
                        <a:t> Images</a:t>
                      </a:r>
                      <a:endParaRPr lang="en-IN" dirty="0"/>
                    </a:p>
                  </a:txBody>
                  <a:tcPr/>
                </a:tc>
                <a:tc>
                  <a:txBody>
                    <a:bodyPr/>
                    <a:lstStyle/>
                    <a:p>
                      <a:r>
                        <a:rPr lang="en-IN" sz="1800" b="0" i="0" kern="1200" dirty="0" smtClean="0">
                          <a:solidFill>
                            <a:schemeClr val="dk1"/>
                          </a:solidFill>
                          <a:effectLst/>
                          <a:latin typeface="+mn-lt"/>
                          <a:ea typeface="+mn-ea"/>
                          <a:cs typeface="+mn-cs"/>
                        </a:rPr>
                        <a:t>Chloe Robinson, Ethan King</a:t>
                      </a:r>
                      <a:endParaRPr lang="en-IN" dirty="0"/>
                    </a:p>
                  </a:txBody>
                  <a:tcPr/>
                </a:tc>
                <a:tc>
                  <a:txBody>
                    <a:bodyPr/>
                    <a:lstStyle/>
                    <a:p>
                      <a:r>
                        <a:rPr lang="en-IN" sz="1800" b="0" i="0" kern="1200" dirty="0" smtClean="0">
                          <a:solidFill>
                            <a:schemeClr val="dk1"/>
                          </a:solidFill>
                          <a:effectLst/>
                          <a:latin typeface="+mn-lt"/>
                          <a:ea typeface="+mn-ea"/>
                          <a:cs typeface="+mn-cs"/>
                        </a:rPr>
                        <a:t>Texture Analysis</a:t>
                      </a:r>
                      <a:endParaRPr lang="en-IN" dirty="0"/>
                    </a:p>
                  </a:txBody>
                  <a:tcPr/>
                </a:tc>
                <a:tc>
                  <a:txBody>
                    <a:bodyPr/>
                    <a:lstStyle/>
                    <a:p>
                      <a:r>
                        <a:rPr lang="en-US" dirty="0" smtClean="0"/>
                        <a:t>83.7%</a:t>
                      </a:r>
                      <a:endParaRPr lang="en-IN" dirty="0"/>
                    </a:p>
                  </a:txBody>
                  <a:tcPr/>
                </a:tc>
              </a:tr>
              <a:tr h="1143000">
                <a:tc>
                  <a:txBody>
                    <a:bodyPr/>
                    <a:lstStyle/>
                    <a:p>
                      <a:r>
                        <a:rPr lang="en-US" dirty="0" smtClean="0"/>
                        <a:t>23</a:t>
                      </a:r>
                      <a:endParaRPr lang="en-IN" dirty="0"/>
                    </a:p>
                  </a:txBody>
                  <a:tcPr/>
                </a:tc>
                <a:tc>
                  <a:txBody>
                    <a:bodyPr/>
                    <a:lstStyle/>
                    <a:p>
                      <a:r>
                        <a:rPr lang="en-US" sz="1800" b="0" i="0" kern="1200" dirty="0" smtClean="0">
                          <a:solidFill>
                            <a:schemeClr val="dk1"/>
                          </a:solidFill>
                          <a:effectLst/>
                          <a:latin typeface="+mn-lt"/>
                          <a:ea typeface="+mn-ea"/>
                          <a:cs typeface="+mn-cs"/>
                        </a:rPr>
                        <a:t>Hybrid Approach for Varicose Vein Detection Using Genetic Algorithm and Neural Networks</a:t>
                      </a:r>
                      <a:endParaRPr lang="en-IN" dirty="0"/>
                    </a:p>
                  </a:txBody>
                  <a:tcPr/>
                </a:tc>
                <a:tc>
                  <a:txBody>
                    <a:bodyPr/>
                    <a:lstStyle/>
                    <a:p>
                      <a:r>
                        <a:rPr lang="en-IN" sz="1800" b="0" i="0" kern="1200" dirty="0" smtClean="0">
                          <a:solidFill>
                            <a:schemeClr val="dk1"/>
                          </a:solidFill>
                          <a:effectLst/>
                          <a:latin typeface="+mn-lt"/>
                          <a:ea typeface="+mn-ea"/>
                          <a:cs typeface="+mn-cs"/>
                        </a:rPr>
                        <a:t>William Wright, Lily Garcia</a:t>
                      </a:r>
                      <a:endParaRPr lang="en-IN" dirty="0"/>
                    </a:p>
                  </a:txBody>
                  <a:tcPr/>
                </a:tc>
                <a:tc>
                  <a:txBody>
                    <a:bodyPr/>
                    <a:lstStyle/>
                    <a:p>
                      <a:r>
                        <a:rPr lang="en-IN" sz="1800" b="0" i="0" kern="1200" dirty="0" smtClean="0">
                          <a:solidFill>
                            <a:schemeClr val="dk1"/>
                          </a:solidFill>
                          <a:effectLst/>
                          <a:latin typeface="+mn-lt"/>
                          <a:ea typeface="+mn-ea"/>
                          <a:cs typeface="+mn-cs"/>
                        </a:rPr>
                        <a:t>Genetic Algorithm + Neural Network</a:t>
                      </a:r>
                      <a:endParaRPr lang="en-IN" dirty="0"/>
                    </a:p>
                  </a:txBody>
                  <a:tcPr/>
                </a:tc>
                <a:tc>
                  <a:txBody>
                    <a:bodyPr/>
                    <a:lstStyle/>
                    <a:p>
                      <a:r>
                        <a:rPr lang="en-US" dirty="0" smtClean="0"/>
                        <a:t>75%</a:t>
                      </a:r>
                      <a:endParaRPr lang="en-IN" dirty="0"/>
                    </a:p>
                  </a:txBody>
                  <a:tcPr/>
                </a:tc>
              </a:tr>
              <a:tr h="1143000">
                <a:tc>
                  <a:txBody>
                    <a:bodyPr/>
                    <a:lstStyle/>
                    <a:p>
                      <a:r>
                        <a:rPr lang="en-US" dirty="0" smtClean="0"/>
                        <a:t>24</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in Magnetic Resonance Imaging (MRI) using Deep Learning</a:t>
                      </a:r>
                      <a:endParaRPr lang="en-IN" dirty="0"/>
                    </a:p>
                  </a:txBody>
                  <a:tcPr/>
                </a:tc>
                <a:tc>
                  <a:txBody>
                    <a:bodyPr/>
                    <a:lstStyle/>
                    <a:p>
                      <a:r>
                        <a:rPr lang="en-IN" sz="1800" b="0" i="0" kern="1200" dirty="0" smtClean="0">
                          <a:solidFill>
                            <a:schemeClr val="dk1"/>
                          </a:solidFill>
                          <a:effectLst/>
                          <a:latin typeface="+mn-lt"/>
                          <a:ea typeface="+mn-ea"/>
                          <a:cs typeface="+mn-cs"/>
                        </a:rPr>
                        <a:t>Hannah Lewis, Jackson Moore</a:t>
                      </a:r>
                      <a:endParaRPr lang="en-IN" dirty="0"/>
                    </a:p>
                  </a:txBody>
                  <a:tcPr/>
                </a:tc>
                <a:tc>
                  <a:txBody>
                    <a:bodyPr/>
                    <a:lstStyle/>
                    <a:p>
                      <a:r>
                        <a:rPr lang="en-US" sz="1800" b="0" i="0" kern="1200" dirty="0" smtClean="0">
                          <a:solidFill>
                            <a:schemeClr val="dk1"/>
                          </a:solidFill>
                          <a:effectLst/>
                          <a:latin typeface="+mn-lt"/>
                          <a:ea typeface="+mn-ea"/>
                          <a:cs typeface="+mn-cs"/>
                        </a:rPr>
                        <a:t>Deep Convolutional Neural Network (DCNN)</a:t>
                      </a:r>
                      <a:endParaRPr lang="en-IN" dirty="0"/>
                    </a:p>
                  </a:txBody>
                  <a:tcPr/>
                </a:tc>
                <a:tc>
                  <a:txBody>
                    <a:bodyPr/>
                    <a:lstStyle/>
                    <a:p>
                      <a:r>
                        <a:rPr lang="en-US" dirty="0" smtClean="0"/>
                        <a:t>81%</a:t>
                      </a:r>
                      <a:endParaRPr lang="en-IN" dirty="0"/>
                    </a:p>
                  </a:txBody>
                  <a:tcPr/>
                </a:tc>
              </a:tr>
              <a:tr h="1143000">
                <a:tc>
                  <a:txBody>
                    <a:bodyPr/>
                    <a:lstStyle/>
                    <a:p>
                      <a:r>
                        <a:rPr lang="en-US" dirty="0" smtClean="0"/>
                        <a:t>25</a:t>
                      </a:r>
                      <a:endParaRPr lang="en-IN" dirty="0"/>
                    </a:p>
                  </a:txBody>
                  <a:tcPr/>
                </a:tc>
                <a:tc>
                  <a:txBody>
                    <a:bodyPr/>
                    <a:lstStyle/>
                    <a:p>
                      <a:r>
                        <a:rPr lang="en-IN" sz="1800" b="0" i="0" kern="1200" dirty="0" smtClean="0">
                          <a:solidFill>
                            <a:schemeClr val="dk1"/>
                          </a:solidFill>
                          <a:effectLst/>
                          <a:latin typeface="+mn-lt"/>
                          <a:ea typeface="+mn-ea"/>
                          <a:cs typeface="+mn-cs"/>
                        </a:rPr>
                        <a:t>Multi-scale Convolutional Neural Network for Varicose Vein Detection"</a:t>
                      </a:r>
                      <a:endParaRPr lang="en-IN" dirty="0"/>
                    </a:p>
                  </a:txBody>
                  <a:tcPr/>
                </a:tc>
                <a:tc>
                  <a:txBody>
                    <a:bodyPr/>
                    <a:lstStyle/>
                    <a:p>
                      <a:r>
                        <a:rPr lang="en-IN" sz="1800" b="0" i="0" kern="1200" dirty="0" smtClean="0">
                          <a:solidFill>
                            <a:schemeClr val="dk1"/>
                          </a:solidFill>
                          <a:effectLst/>
                          <a:latin typeface="+mn-lt"/>
                          <a:ea typeface="+mn-ea"/>
                          <a:cs typeface="+mn-cs"/>
                        </a:rPr>
                        <a:t>Oliver Clark, Mia Hernandez</a:t>
                      </a:r>
                      <a:endParaRPr lang="en-IN" dirty="0"/>
                    </a:p>
                  </a:txBody>
                  <a:tcPr/>
                </a:tc>
                <a:tc>
                  <a:txBody>
                    <a:bodyPr/>
                    <a:lstStyle/>
                    <a:p>
                      <a:r>
                        <a:rPr lang="en-IN" sz="1800" b="0" i="0" kern="1200" dirty="0" smtClean="0">
                          <a:solidFill>
                            <a:schemeClr val="dk1"/>
                          </a:solidFill>
                          <a:effectLst/>
                          <a:latin typeface="+mn-lt"/>
                          <a:ea typeface="+mn-ea"/>
                          <a:cs typeface="+mn-cs"/>
                        </a:rPr>
                        <a:t>Multi-scale CNN</a:t>
                      </a:r>
                      <a:endParaRPr lang="en-IN" dirty="0"/>
                    </a:p>
                  </a:txBody>
                  <a:tcPr/>
                </a:tc>
                <a:tc>
                  <a:txBody>
                    <a:bodyPr/>
                    <a:lstStyle/>
                    <a:p>
                      <a:r>
                        <a:rPr lang="en-US" dirty="0" smtClean="0"/>
                        <a:t>87%</a:t>
                      </a:r>
                      <a:endParaRPr lang="en-IN" dirty="0"/>
                    </a:p>
                  </a:txBody>
                  <a:tcPr/>
                </a:tc>
              </a:tr>
            </a:tbl>
          </a:graphicData>
        </a:graphic>
      </p:graphicFrame>
    </p:spTree>
    <p:extLst>
      <p:ext uri="{BB962C8B-B14F-4D97-AF65-F5344CB8AC3E}">
        <p14:creationId xmlns:p14="http://schemas.microsoft.com/office/powerpoint/2010/main" val="58361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8896744"/>
              </p:ext>
            </p:extLst>
          </p:nvPr>
        </p:nvGraphicFramePr>
        <p:xfrm>
          <a:off x="0" y="-1"/>
          <a:ext cx="12192000" cy="706241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564850">
                <a:tc>
                  <a:txBody>
                    <a:bodyPr/>
                    <a:lstStyle/>
                    <a:p>
                      <a:r>
                        <a:rPr lang="en-US" dirty="0" smtClean="0"/>
                        <a:t>             S NO</a:t>
                      </a:r>
                      <a:endParaRPr lang="en-IN" dirty="0"/>
                    </a:p>
                  </a:txBody>
                  <a:tcPr/>
                </a:tc>
                <a:tc>
                  <a:txBody>
                    <a:bodyPr/>
                    <a:lstStyle/>
                    <a:p>
                      <a:r>
                        <a:rPr lang="en-US" dirty="0" smtClean="0"/>
                        <a:t>             TITLE</a:t>
                      </a:r>
                      <a:endParaRPr lang="en-IN" dirty="0"/>
                    </a:p>
                  </a:txBody>
                  <a:tcPr/>
                </a:tc>
                <a:tc>
                  <a:txBody>
                    <a:bodyPr/>
                    <a:lstStyle/>
                    <a:p>
                      <a:r>
                        <a:rPr lang="en-US" dirty="0" smtClean="0"/>
                        <a:t>           AUTHOR</a:t>
                      </a:r>
                      <a:endParaRPr lang="en-IN" dirty="0"/>
                    </a:p>
                  </a:txBody>
                  <a:tcPr/>
                </a:tc>
                <a:tc>
                  <a:txBody>
                    <a:bodyPr/>
                    <a:lstStyle/>
                    <a:p>
                      <a:r>
                        <a:rPr lang="en-US" dirty="0" smtClean="0"/>
                        <a:t>            METHOD</a:t>
                      </a:r>
                      <a:endParaRPr lang="en-IN" dirty="0"/>
                    </a:p>
                  </a:txBody>
                  <a:tcPr/>
                </a:tc>
                <a:tc>
                  <a:txBody>
                    <a:bodyPr/>
                    <a:lstStyle/>
                    <a:p>
                      <a:r>
                        <a:rPr lang="en-US" dirty="0" smtClean="0"/>
                        <a:t>         ACCURACY</a:t>
                      </a:r>
                      <a:endParaRPr lang="en-IN" dirty="0"/>
                    </a:p>
                  </a:txBody>
                  <a:tcPr/>
                </a:tc>
              </a:tr>
              <a:tr h="1258630">
                <a:tc>
                  <a:txBody>
                    <a:bodyPr/>
                    <a:lstStyle/>
                    <a:p>
                      <a:r>
                        <a:rPr lang="en-US" dirty="0" smtClean="0"/>
                        <a:t>              26</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in Near Infrared Images Using Genetic Programming</a:t>
                      </a:r>
                      <a:endParaRPr lang="en-IN" dirty="0"/>
                    </a:p>
                  </a:txBody>
                  <a:tcPr/>
                </a:tc>
                <a:tc>
                  <a:txBody>
                    <a:bodyPr/>
                    <a:lstStyle/>
                    <a:p>
                      <a:r>
                        <a:rPr lang="en-IN" sz="1800" b="0" i="0" kern="1200" dirty="0" smtClean="0">
                          <a:solidFill>
                            <a:schemeClr val="dk1"/>
                          </a:solidFill>
                          <a:effectLst/>
                          <a:latin typeface="+mn-lt"/>
                          <a:ea typeface="+mn-ea"/>
                          <a:cs typeface="+mn-cs"/>
                        </a:rPr>
                        <a:t>Benjamin Hill, Ava Young</a:t>
                      </a:r>
                      <a:endParaRPr lang="en-IN" dirty="0"/>
                    </a:p>
                  </a:txBody>
                  <a:tcPr/>
                </a:tc>
                <a:tc>
                  <a:txBody>
                    <a:bodyPr/>
                    <a:lstStyle/>
                    <a:p>
                      <a:r>
                        <a:rPr lang="en-IN" sz="1800" b="0" i="0" kern="1200" dirty="0" smtClean="0">
                          <a:solidFill>
                            <a:schemeClr val="dk1"/>
                          </a:solidFill>
                          <a:effectLst/>
                          <a:latin typeface="+mn-lt"/>
                          <a:ea typeface="+mn-ea"/>
                          <a:cs typeface="+mn-cs"/>
                        </a:rPr>
                        <a:t>Genetic Programming</a:t>
                      </a:r>
                      <a:endParaRPr lang="en-IN" dirty="0"/>
                    </a:p>
                  </a:txBody>
                  <a:tcPr/>
                </a:tc>
                <a:tc>
                  <a:txBody>
                    <a:bodyPr/>
                    <a:lstStyle/>
                    <a:p>
                      <a:r>
                        <a:rPr lang="en-US" dirty="0" smtClean="0"/>
                        <a:t>88%</a:t>
                      </a:r>
                      <a:endParaRPr lang="en-IN" dirty="0"/>
                    </a:p>
                  </a:txBody>
                  <a:tcPr/>
                </a:tc>
              </a:tr>
              <a:tr h="1258630">
                <a:tc>
                  <a:txBody>
                    <a:bodyPr/>
                    <a:lstStyle/>
                    <a:p>
                      <a:r>
                        <a:rPr lang="en-US" dirty="0" smtClean="0"/>
                        <a:t>              27</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in Endoscopy Images</a:t>
                      </a:r>
                      <a:endParaRPr lang="en-IN" dirty="0"/>
                    </a:p>
                  </a:txBody>
                  <a:tcPr/>
                </a:tc>
                <a:tc>
                  <a:txBody>
                    <a:bodyPr/>
                    <a:lstStyle/>
                    <a:p>
                      <a:r>
                        <a:rPr lang="en-IN" sz="1800" b="0" i="0" kern="1200" dirty="0" smtClean="0">
                          <a:solidFill>
                            <a:schemeClr val="dk1"/>
                          </a:solidFill>
                          <a:effectLst/>
                          <a:latin typeface="+mn-lt"/>
                          <a:ea typeface="+mn-ea"/>
                          <a:cs typeface="+mn-cs"/>
                        </a:rPr>
                        <a:t>Ethan Moore, Sofia Brown</a:t>
                      </a:r>
                      <a:endParaRPr lang="en-IN" dirty="0"/>
                    </a:p>
                  </a:txBody>
                  <a:tcPr/>
                </a:tc>
                <a:tc>
                  <a:txBody>
                    <a:bodyPr/>
                    <a:lstStyle/>
                    <a:p>
                      <a:r>
                        <a:rPr lang="en-IN" sz="1800" b="0" i="0" kern="1200" dirty="0" smtClean="0">
                          <a:solidFill>
                            <a:schemeClr val="dk1"/>
                          </a:solidFill>
                          <a:effectLst/>
                          <a:latin typeface="+mn-lt"/>
                          <a:ea typeface="+mn-ea"/>
                          <a:cs typeface="+mn-cs"/>
                        </a:rPr>
                        <a:t>Ensemble of DCNNs</a:t>
                      </a:r>
                      <a:endParaRPr lang="en-IN" dirty="0"/>
                    </a:p>
                  </a:txBody>
                  <a:tcPr/>
                </a:tc>
                <a:tc>
                  <a:txBody>
                    <a:bodyPr/>
                    <a:lstStyle/>
                    <a:p>
                      <a:r>
                        <a:rPr lang="en-US" dirty="0" smtClean="0"/>
                        <a:t>96%</a:t>
                      </a:r>
                      <a:endParaRPr lang="en-IN" dirty="0"/>
                    </a:p>
                  </a:txBody>
                  <a:tcPr/>
                </a:tc>
              </a:tr>
              <a:tr h="1258630">
                <a:tc>
                  <a:txBody>
                    <a:bodyPr/>
                    <a:lstStyle/>
                    <a:p>
                      <a:r>
                        <a:rPr lang="en-US" dirty="0" smtClean="0"/>
                        <a:t>              28</a:t>
                      </a:r>
                      <a:endParaRPr lang="en-IN" dirty="0"/>
                    </a:p>
                  </a:txBody>
                  <a:tcPr/>
                </a:tc>
                <a:tc>
                  <a:txBody>
                    <a:bodyPr/>
                    <a:lstStyle/>
                    <a:p>
                      <a:r>
                        <a:rPr lang="en-US" sz="1800" b="0" i="0" kern="1200" dirty="0" smtClean="0">
                          <a:solidFill>
                            <a:schemeClr val="dk1"/>
                          </a:solidFill>
                          <a:effectLst/>
                          <a:latin typeface="+mn-lt"/>
                          <a:ea typeface="+mn-ea"/>
                          <a:cs typeface="+mn-cs"/>
                        </a:rPr>
                        <a:t>Transfer Learning-Based Varicose Vein Detection in Fluoroscopy Images</a:t>
                      </a:r>
                      <a:endParaRPr lang="en-IN" dirty="0"/>
                    </a:p>
                  </a:txBody>
                  <a:tcPr/>
                </a:tc>
                <a:tc>
                  <a:txBody>
                    <a:bodyPr/>
                    <a:lstStyle/>
                    <a:p>
                      <a:r>
                        <a:rPr lang="en-IN" sz="1800" b="0" i="0" kern="1200" dirty="0" smtClean="0">
                          <a:solidFill>
                            <a:schemeClr val="dk1"/>
                          </a:solidFill>
                          <a:effectLst/>
                          <a:latin typeface="+mn-lt"/>
                          <a:ea typeface="+mn-ea"/>
                          <a:cs typeface="+mn-cs"/>
                        </a:rPr>
                        <a:t>Victoria Taylor, Mason Allen</a:t>
                      </a:r>
                      <a:endParaRPr lang="en-IN" dirty="0"/>
                    </a:p>
                  </a:txBody>
                  <a:tcPr/>
                </a:tc>
                <a:tc>
                  <a:txBody>
                    <a:bodyPr/>
                    <a:lstStyle/>
                    <a:p>
                      <a:r>
                        <a:rPr lang="en-IN" sz="1800" b="0" i="0" kern="1200" dirty="0" smtClean="0">
                          <a:solidFill>
                            <a:schemeClr val="dk1"/>
                          </a:solidFill>
                          <a:effectLst/>
                          <a:latin typeface="+mn-lt"/>
                          <a:ea typeface="+mn-ea"/>
                          <a:cs typeface="+mn-cs"/>
                        </a:rPr>
                        <a:t>Transfer Learning</a:t>
                      </a:r>
                      <a:endParaRPr lang="en-IN" dirty="0"/>
                    </a:p>
                  </a:txBody>
                  <a:tcPr/>
                </a:tc>
                <a:tc>
                  <a:txBody>
                    <a:bodyPr/>
                    <a:lstStyle/>
                    <a:p>
                      <a:r>
                        <a:rPr lang="en-US" dirty="0" smtClean="0"/>
                        <a:t>92%</a:t>
                      </a:r>
                      <a:endParaRPr lang="en-IN" dirty="0"/>
                    </a:p>
                  </a:txBody>
                  <a:tcPr/>
                </a:tc>
              </a:tr>
              <a:tr h="1258630">
                <a:tc>
                  <a:txBody>
                    <a:bodyPr/>
                    <a:lstStyle/>
                    <a:p>
                      <a:r>
                        <a:rPr lang="en-US" baseline="0" dirty="0" smtClean="0"/>
                        <a:t>              29</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Using Histogram of Gradient (</a:t>
                      </a:r>
                      <a:r>
                        <a:rPr lang="en-US" sz="1800" b="0" i="0" kern="1200" dirty="0" err="1" smtClean="0">
                          <a:solidFill>
                            <a:schemeClr val="dk1"/>
                          </a:solidFill>
                          <a:effectLst/>
                          <a:latin typeface="+mn-lt"/>
                          <a:ea typeface="+mn-ea"/>
                          <a:cs typeface="+mn-cs"/>
                        </a:rPr>
                        <a:t>HoG</a:t>
                      </a:r>
                      <a:r>
                        <a:rPr lang="en-US" sz="1800" b="0" i="0" kern="1200" dirty="0" smtClean="0">
                          <a:solidFill>
                            <a:schemeClr val="dk1"/>
                          </a:solidFill>
                          <a:effectLst/>
                          <a:latin typeface="+mn-lt"/>
                          <a:ea typeface="+mn-ea"/>
                          <a:cs typeface="+mn-cs"/>
                        </a:rPr>
                        <a:t>) Features and Random Forest Classifier</a:t>
                      </a:r>
                      <a:endParaRPr lang="en-IN" dirty="0"/>
                    </a:p>
                  </a:txBody>
                  <a:tcPr/>
                </a:tc>
                <a:tc>
                  <a:txBody>
                    <a:bodyPr/>
                    <a:lstStyle/>
                    <a:p>
                      <a:r>
                        <a:rPr lang="en-IN" sz="1800" b="0" i="0" kern="1200" dirty="0" smtClean="0">
                          <a:solidFill>
                            <a:schemeClr val="dk1"/>
                          </a:solidFill>
                          <a:effectLst/>
                          <a:latin typeface="+mn-lt"/>
                          <a:ea typeface="+mn-ea"/>
                          <a:cs typeface="+mn-cs"/>
                        </a:rPr>
                        <a:t>Noah Scott, Harper Rivera</a:t>
                      </a:r>
                      <a:endParaRPr lang="en-IN" dirty="0"/>
                    </a:p>
                  </a:txBody>
                  <a:tcPr/>
                </a:tc>
                <a:tc>
                  <a:txBody>
                    <a:bodyPr/>
                    <a:lstStyle/>
                    <a:p>
                      <a:r>
                        <a:rPr lang="en-IN" sz="1800" b="0" i="0" kern="1200" dirty="0" err="1" smtClean="0">
                          <a:solidFill>
                            <a:schemeClr val="dk1"/>
                          </a:solidFill>
                          <a:effectLst/>
                          <a:latin typeface="+mn-lt"/>
                          <a:ea typeface="+mn-ea"/>
                          <a:cs typeface="+mn-cs"/>
                        </a:rPr>
                        <a:t>HoG</a:t>
                      </a:r>
                      <a:r>
                        <a:rPr lang="en-IN" sz="1800" b="0" i="0" kern="1200" dirty="0" smtClean="0">
                          <a:solidFill>
                            <a:schemeClr val="dk1"/>
                          </a:solidFill>
                          <a:effectLst/>
                          <a:latin typeface="+mn-lt"/>
                          <a:ea typeface="+mn-ea"/>
                          <a:cs typeface="+mn-cs"/>
                        </a:rPr>
                        <a:t> + Random Forest</a:t>
                      </a:r>
                      <a:endParaRPr lang="en-IN" dirty="0"/>
                    </a:p>
                  </a:txBody>
                  <a:tcPr/>
                </a:tc>
                <a:tc>
                  <a:txBody>
                    <a:bodyPr/>
                    <a:lstStyle/>
                    <a:p>
                      <a:r>
                        <a:rPr lang="en-US" dirty="0" smtClean="0"/>
                        <a:t>90%</a:t>
                      </a:r>
                      <a:endParaRPr lang="en-IN" dirty="0"/>
                    </a:p>
                  </a:txBody>
                  <a:tcPr/>
                </a:tc>
              </a:tr>
              <a:tr h="1258630">
                <a:tc>
                  <a:txBody>
                    <a:bodyPr/>
                    <a:lstStyle/>
                    <a:p>
                      <a:r>
                        <a:rPr lang="en-US" dirty="0" smtClean="0"/>
                        <a:t>             30</a:t>
                      </a:r>
                      <a:endParaRPr lang="en-IN" dirty="0"/>
                    </a:p>
                  </a:txBody>
                  <a:tcPr/>
                </a:tc>
                <a:tc>
                  <a:txBody>
                    <a:bodyPr/>
                    <a:lstStyle/>
                    <a:p>
                      <a:r>
                        <a:rPr lang="en-US" sz="1800" b="0" i="0" kern="1200" dirty="0" smtClean="0">
                          <a:solidFill>
                            <a:schemeClr val="dk1"/>
                          </a:solidFill>
                          <a:effectLst/>
                          <a:latin typeface="+mn-lt"/>
                          <a:ea typeface="+mn-ea"/>
                          <a:cs typeface="+mn-cs"/>
                        </a:rPr>
                        <a:t>Varicose Veins Using Deep Learning with Attention Mechanism</a:t>
                      </a:r>
                      <a:endParaRPr lang="en-IN" dirty="0"/>
                    </a:p>
                  </a:txBody>
                  <a:tcPr/>
                </a:tc>
                <a:tc>
                  <a:txBody>
                    <a:bodyPr/>
                    <a:lstStyle/>
                    <a:p>
                      <a:r>
                        <a:rPr lang="en-IN" sz="1800" b="0" i="0" kern="1200" dirty="0" smtClean="0">
                          <a:solidFill>
                            <a:schemeClr val="dk1"/>
                          </a:solidFill>
                          <a:effectLst/>
                          <a:latin typeface="+mn-lt"/>
                          <a:ea typeface="+mn-ea"/>
                          <a:cs typeface="+mn-cs"/>
                        </a:rPr>
                        <a:t>Mia Parker, Leo Sanchez</a:t>
                      </a:r>
                      <a:endParaRPr lang="en-IN" dirty="0"/>
                    </a:p>
                  </a:txBody>
                  <a:tcPr/>
                </a:tc>
                <a:tc>
                  <a:txBody>
                    <a:bodyPr/>
                    <a:lstStyle/>
                    <a:p>
                      <a:r>
                        <a:rPr lang="en-IN" sz="1800" b="0" i="0" kern="1200" dirty="0" smtClean="0">
                          <a:solidFill>
                            <a:schemeClr val="dk1"/>
                          </a:solidFill>
                          <a:effectLst/>
                          <a:latin typeface="+mn-lt"/>
                          <a:ea typeface="+mn-ea"/>
                          <a:cs typeface="+mn-cs"/>
                        </a:rPr>
                        <a:t>Attention-based CNN</a:t>
                      </a:r>
                    </a:p>
                    <a:p>
                      <a:endParaRPr lang="en-IN" sz="1800" b="0" i="0" kern="1200" dirty="0" smtClean="0">
                        <a:solidFill>
                          <a:schemeClr val="dk1"/>
                        </a:solidFill>
                        <a:effectLst/>
                        <a:latin typeface="+mn-lt"/>
                        <a:ea typeface="+mn-ea"/>
                        <a:cs typeface="+mn-cs"/>
                      </a:endParaRPr>
                    </a:p>
                  </a:txBody>
                  <a:tcPr/>
                </a:tc>
                <a:tc>
                  <a:txBody>
                    <a:bodyPr/>
                    <a:lstStyle/>
                    <a:p>
                      <a:r>
                        <a:rPr lang="en-US" dirty="0" smtClean="0"/>
                        <a:t>94%</a:t>
                      </a:r>
                      <a:endParaRPr lang="en-IN" dirty="0"/>
                    </a:p>
                  </a:txBody>
                  <a:tcPr/>
                </a:tc>
              </a:tr>
            </a:tbl>
          </a:graphicData>
        </a:graphic>
      </p:graphicFrame>
    </p:spTree>
    <p:extLst>
      <p:ext uri="{BB962C8B-B14F-4D97-AF65-F5344CB8AC3E}">
        <p14:creationId xmlns:p14="http://schemas.microsoft.com/office/powerpoint/2010/main" val="3075661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1146219"/>
          </a:xfrm>
        </p:spPr>
        <p:txBody>
          <a:bodyPr>
            <a:normAutofit/>
          </a:bodyPr>
          <a:lstStyle/>
          <a:p>
            <a:r>
              <a:rPr lang="en-US" sz="3200" dirty="0" smtClean="0">
                <a:latin typeface="Times New Roman" panose="02020603050405020304" pitchFamily="18" charset="0"/>
                <a:cs typeface="Times New Roman" panose="02020603050405020304" pitchFamily="18" charset="0"/>
              </a:rPr>
              <a:t>                               </a:t>
            </a: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6601521" y="1273282"/>
            <a:ext cx="4752279" cy="4436142"/>
          </a:xfrm>
          <a:prstGeom prst="rect">
            <a:avLst/>
          </a:prstGeom>
        </p:spPr>
      </p:pic>
      <p:pic>
        <p:nvPicPr>
          <p:cNvPr id="6" name="Content Placeholder 3"/>
          <p:cNvPicPr>
            <a:picLocks noChangeAspect="1"/>
          </p:cNvPicPr>
          <p:nvPr/>
        </p:nvPicPr>
        <p:blipFill>
          <a:blip r:embed="rId3"/>
          <a:stretch>
            <a:fillRect/>
          </a:stretch>
        </p:blipFill>
        <p:spPr>
          <a:xfrm>
            <a:off x="379142" y="961048"/>
            <a:ext cx="5954752" cy="5462055"/>
          </a:xfrm>
          <a:prstGeom prst="rect">
            <a:avLst/>
          </a:prstGeom>
        </p:spPr>
      </p:pic>
    </p:spTree>
    <p:extLst>
      <p:ext uri="{BB962C8B-B14F-4D97-AF65-F5344CB8AC3E}">
        <p14:creationId xmlns:p14="http://schemas.microsoft.com/office/powerpoint/2010/main" val="1287211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PROPOSED SYSTEM</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charset="0"/>
                <a:cs typeface="Times New Roman" panose="02020603050405020304" charset="0"/>
              </a:rPr>
              <a:t>The proposed system would involve using a CNN to analyze images of a patient's legs to detect varicose veins. </a:t>
            </a:r>
          </a:p>
          <a:p>
            <a:pPr algn="just"/>
            <a:r>
              <a:rPr lang="en-US" dirty="0" smtClean="0">
                <a:latin typeface="Times New Roman" panose="02020603050405020304" charset="0"/>
                <a:cs typeface="Times New Roman" panose="02020603050405020304" charset="0"/>
              </a:rPr>
              <a:t>The pooling layers would down sample the images to reduce their size and complexity, while the fully connected layers would classify the images as either normal or abnormal .</a:t>
            </a:r>
          </a:p>
          <a:p>
            <a:pPr algn="just"/>
            <a:r>
              <a:rPr lang="en-US" dirty="0" smtClean="0">
                <a:latin typeface="Times New Roman" panose="02020603050405020304" charset="0"/>
                <a:cs typeface="Times New Roman" panose="02020603050405020304" charset="0"/>
              </a:rPr>
              <a:t> Once the CNN has been trained, it can be used to analyze new images of a patient's legs to detect varicose veins. </a:t>
            </a:r>
          </a:p>
          <a:p>
            <a:pPr algn="just"/>
            <a:r>
              <a:rPr lang="en-US" dirty="0" smtClean="0">
                <a:latin typeface="Times New Roman" panose="02020603050405020304" charset="0"/>
                <a:cs typeface="Times New Roman" panose="02020603050405020304" charset="0"/>
              </a:rPr>
              <a:t>This system involves collecting a large dataset of images, training a CNN model on the dataset, and using the model to detect varicose veins in new images.</a:t>
            </a:r>
          </a:p>
          <a:p>
            <a:endParaRPr lang="en-IN" dirty="0"/>
          </a:p>
        </p:txBody>
      </p:sp>
    </p:spTree>
    <p:extLst>
      <p:ext uri="{BB962C8B-B14F-4D97-AF65-F5344CB8AC3E}">
        <p14:creationId xmlns:p14="http://schemas.microsoft.com/office/powerpoint/2010/main" val="102688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62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Varicose veins, or varicosities, are swollen, twisted veins that lie just under the skin. They usually occur in the legs. Sometimes varicose veins form in other parts of the </a:t>
            </a:r>
            <a:r>
              <a:rPr lang="en-US" sz="2400" dirty="0" smtClean="0">
                <a:latin typeface="Times New Roman" panose="02020603050405020304" pitchFamily="18" charset="0"/>
                <a:cs typeface="Times New Roman" panose="02020603050405020304" pitchFamily="18" charset="0"/>
              </a:rPr>
              <a:t>body.</a:t>
            </a:r>
          </a:p>
          <a:p>
            <a:pPr algn="just"/>
            <a:r>
              <a:rPr lang="en-US" sz="2400" dirty="0">
                <a:latin typeface="Times New Roman" panose="02020603050405020304" pitchFamily="18" charset="0"/>
                <a:cs typeface="Times New Roman" panose="02020603050405020304" pitchFamily="18" charset="0"/>
              </a:rPr>
              <a:t>Varicose veins may form whenever blood pressure increases inside your veins. This can happen because of age, pregnancy, overweight and obesity, repeated sitting or standing for long periods, or an inactive </a:t>
            </a:r>
            <a:r>
              <a:rPr lang="en-US" sz="2400" dirty="0" smtClean="0">
                <a:latin typeface="Times New Roman" panose="02020603050405020304" pitchFamily="18" charset="0"/>
                <a:cs typeface="Times New Roman" panose="02020603050405020304" pitchFamily="18" charset="0"/>
              </a:rPr>
              <a:t>lifestyle.</a:t>
            </a:r>
          </a:p>
          <a:p>
            <a:pPr algn="just"/>
            <a:r>
              <a:rPr lang="en-US" sz="2400" dirty="0">
                <a:latin typeface="Times New Roman" panose="02020603050405020304" pitchFamily="18" charset="0"/>
                <a:cs typeface="Times New Roman" panose="02020603050405020304" pitchFamily="18" charset="0"/>
              </a:rPr>
              <a:t>The CNN model is trained using a large dataset of ultrasound images of varicose veins and non-varicose veins</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7789324" y="4488872"/>
            <a:ext cx="1470151" cy="2209243"/>
          </a:xfrm>
          <a:prstGeom prst="rect">
            <a:avLst/>
          </a:prstGeom>
        </p:spPr>
      </p:pic>
    </p:spTree>
    <p:extLst>
      <p:ext uri="{BB962C8B-B14F-4D97-AF65-F5344CB8AC3E}">
        <p14:creationId xmlns:p14="http://schemas.microsoft.com/office/powerpoint/2010/main" val="267362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7558"/>
          </a:xfrm>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PROBLEM STATEMENT</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797"/>
            <a:ext cx="10515600" cy="4773166"/>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Varicose vein detection using some of the machine learning algorithms like logistic regression or Naïve Bayes requires less data for training so for training with large dataset and analyzing all the condition of varicose vein this algorithms are not possible.</a:t>
            </a:r>
          </a:p>
          <a:p>
            <a:pPr algn="just"/>
            <a:r>
              <a:rPr lang="en-US" sz="2400" dirty="0" smtClean="0">
                <a:latin typeface="Times New Roman" panose="02020603050405020304" pitchFamily="18" charset="0"/>
                <a:cs typeface="Times New Roman" panose="02020603050405020304" pitchFamily="18" charset="0"/>
              </a:rPr>
              <a:t>This project addresses these limitations by employing</a:t>
            </a:r>
            <a:r>
              <a:rPr lang="en-US" sz="2400" dirty="0" smtClean="0"/>
              <a:t> </a:t>
            </a:r>
            <a:r>
              <a:rPr lang="en-US" sz="2400" dirty="0" smtClean="0">
                <a:latin typeface="Times New Roman" panose="02020603050405020304" pitchFamily="18" charset="0"/>
                <a:cs typeface="Times New Roman" panose="02020603050405020304" pitchFamily="18" charset="0"/>
              </a:rPr>
              <a:t>it by finding </a:t>
            </a:r>
            <a:r>
              <a:rPr lang="en-US" sz="2400" dirty="0">
                <a:latin typeface="Times New Roman" panose="02020603050405020304" pitchFamily="18" charset="0"/>
                <a:cs typeface="Times New Roman" panose="02020603050405020304" pitchFamily="18" charset="0"/>
              </a:rPr>
              <a:t>varicose veins because they learn features well, handle different image styles, capture spatial details, learn everything in one go, and can reuse knowledge from other tasks easily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20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ABSTRACT</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96068"/>
            <a:ext cx="9601196" cy="38798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detect varicose veins using Convolutional Neural Network (CNN) algorithms. The </a:t>
            </a:r>
            <a:r>
              <a:rPr lang="en-US" sz="2400" dirty="0" smtClean="0">
                <a:latin typeface="Times New Roman" panose="02020603050405020304" pitchFamily="18" charset="0"/>
                <a:cs typeface="Times New Roman" panose="02020603050405020304" pitchFamily="18" charset="0"/>
              </a:rPr>
              <a:t>CNN </a:t>
            </a:r>
            <a:r>
              <a:rPr lang="en-US" sz="2400" dirty="0">
                <a:latin typeface="Times New Roman" panose="02020603050405020304" pitchFamily="18" charset="0"/>
                <a:cs typeface="Times New Roman" panose="02020603050405020304" pitchFamily="18" charset="0"/>
              </a:rPr>
              <a:t>system achieves a high accuracy rate in detecting varicose veins, which can aid in early diagnosis and treatment.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this paper , a wide range of article have been examined to understand CNN algorithm The </a:t>
            </a:r>
            <a:r>
              <a:rPr lang="en-US" sz="2400" dirty="0">
                <a:latin typeface="Times New Roman" panose="02020603050405020304" pitchFamily="18" charset="0"/>
                <a:cs typeface="Times New Roman" panose="02020603050405020304" pitchFamily="18" charset="0"/>
              </a:rPr>
              <a:t>CNN architecture consists of multiple convolutional layers, pooling layers, and fully connected layers. The input CT/ ultrasound images are preprocessed to enhance the contrast and remove noise. The CNN model is trained using a large dataset of ultrasound images of varicose veins and non-varicose veins. The proposed system can aid in early detection and treatment of varicose veins, which can improve patient outcomes and reduce healthcare costs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077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646013" y="518298"/>
            <a:ext cx="8828023" cy="5888292"/>
          </a:xfrm>
          <a:prstGeom prst="rect">
            <a:avLst/>
          </a:prstGeom>
        </p:spPr>
      </p:pic>
    </p:spTree>
    <p:extLst>
      <p:ext uri="{BB962C8B-B14F-4D97-AF65-F5344CB8AC3E}">
        <p14:creationId xmlns:p14="http://schemas.microsoft.com/office/powerpoint/2010/main" val="532222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0223"/>
          </a:xfrm>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LITERATURE SURVEY</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52786797"/>
              </p:ext>
            </p:extLst>
          </p:nvPr>
        </p:nvGraphicFramePr>
        <p:xfrm>
          <a:off x="0" y="680224"/>
          <a:ext cx="12192000" cy="6197848"/>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671098">
                <a:tc>
                  <a:txBody>
                    <a:bodyPr/>
                    <a:lstStyle/>
                    <a:p>
                      <a:r>
                        <a:rPr lang="en-US" dirty="0" smtClean="0"/>
                        <a:t>           S NO</a:t>
                      </a:r>
                      <a:endParaRPr lang="en-IN" dirty="0"/>
                    </a:p>
                  </a:txBody>
                  <a:tcPr/>
                </a:tc>
                <a:tc>
                  <a:txBody>
                    <a:bodyPr/>
                    <a:lstStyle/>
                    <a:p>
                      <a:r>
                        <a:rPr lang="en-US" dirty="0" smtClean="0"/>
                        <a:t>          TITLE</a:t>
                      </a:r>
                      <a:endParaRPr lang="en-IN" dirty="0"/>
                    </a:p>
                  </a:txBody>
                  <a:tcPr/>
                </a:tc>
                <a:tc>
                  <a:txBody>
                    <a:bodyPr/>
                    <a:lstStyle/>
                    <a:p>
                      <a:r>
                        <a:rPr lang="en-US" dirty="0" smtClean="0"/>
                        <a:t>       AUTHOR</a:t>
                      </a:r>
                      <a:endParaRPr lang="en-IN" dirty="0"/>
                    </a:p>
                  </a:txBody>
                  <a:tcPr/>
                </a:tc>
                <a:tc>
                  <a:txBody>
                    <a:bodyPr/>
                    <a:lstStyle/>
                    <a:p>
                      <a:r>
                        <a:rPr lang="en-US" dirty="0" smtClean="0"/>
                        <a:t>        METHOD</a:t>
                      </a:r>
                      <a:endParaRPr lang="en-IN" dirty="0"/>
                    </a:p>
                  </a:txBody>
                  <a:tcPr/>
                </a:tc>
                <a:tc>
                  <a:txBody>
                    <a:bodyPr/>
                    <a:lstStyle/>
                    <a:p>
                      <a:r>
                        <a:rPr lang="en-US" dirty="0" smtClean="0"/>
                        <a:t>     ACCURACY</a:t>
                      </a:r>
                      <a:endParaRPr lang="en-IN" dirty="0"/>
                    </a:p>
                  </a:txBody>
                  <a:tcPr/>
                </a:tc>
              </a:tr>
              <a:tr h="1046190">
                <a:tc>
                  <a:txBody>
                    <a:bodyPr/>
                    <a:lstStyle/>
                    <a:p>
                      <a:r>
                        <a:rPr lang="en-US" dirty="0" smtClean="0"/>
                        <a:t>                1</a:t>
                      </a:r>
                      <a:endParaRPr lang="en-IN" dirty="0"/>
                    </a:p>
                  </a:txBody>
                  <a:tcPr/>
                </a:tc>
                <a:tc>
                  <a:txBody>
                    <a:bodyPr/>
                    <a:lstStyle/>
                    <a:p>
                      <a:r>
                        <a:rPr lang="en-US" dirty="0" smtClean="0"/>
                        <a:t>Analysis of Varicose Veins of Lower </a:t>
                      </a:r>
                      <a:r>
                        <a:rPr lang="en-US" dirty="0" err="1" smtClean="0"/>
                        <a:t>Extremitie</a:t>
                      </a:r>
                      <a:endParaRPr lang="en-IN" dirty="0"/>
                    </a:p>
                  </a:txBody>
                  <a:tcPr/>
                </a:tc>
                <a:tc>
                  <a:txBody>
                    <a:bodyPr/>
                    <a:lstStyle/>
                    <a:p>
                      <a:r>
                        <a:rPr lang="en-IN" dirty="0" err="1" smtClean="0"/>
                        <a:t>Mihaela</a:t>
                      </a:r>
                      <a:r>
                        <a:rPr lang="en-IN" dirty="0" smtClean="0"/>
                        <a:t> van der </a:t>
                      </a:r>
                      <a:r>
                        <a:rPr lang="en-IN" dirty="0" err="1" smtClean="0"/>
                        <a:t>Schaar</a:t>
                      </a:r>
                      <a:endParaRPr lang="en-IN" dirty="0"/>
                    </a:p>
                  </a:txBody>
                  <a:tcPr/>
                </a:tc>
                <a:tc>
                  <a:txBody>
                    <a:bodyPr/>
                    <a:lstStyle/>
                    <a:p>
                      <a:r>
                        <a:rPr lang="en-IN" dirty="0" smtClean="0"/>
                        <a:t>Multi scale deep learning model</a:t>
                      </a:r>
                      <a:endParaRPr lang="en-IN" dirty="0"/>
                    </a:p>
                  </a:txBody>
                  <a:tcPr/>
                </a:tc>
                <a:tc>
                  <a:txBody>
                    <a:bodyPr/>
                    <a:lstStyle/>
                    <a:p>
                      <a:r>
                        <a:rPr lang="en-US" dirty="0" smtClean="0"/>
                        <a:t>78%</a:t>
                      </a:r>
                      <a:endParaRPr lang="en-IN" dirty="0"/>
                    </a:p>
                  </a:txBody>
                  <a:tcPr/>
                </a:tc>
              </a:tr>
              <a:tr h="671098">
                <a:tc>
                  <a:txBody>
                    <a:bodyPr/>
                    <a:lstStyle/>
                    <a:p>
                      <a:r>
                        <a:rPr lang="en-US" dirty="0" smtClean="0"/>
                        <a:t>                2</a:t>
                      </a:r>
                      <a:endParaRPr lang="en-IN" dirty="0"/>
                    </a:p>
                  </a:txBody>
                  <a:tcPr/>
                </a:tc>
                <a:tc>
                  <a:txBody>
                    <a:bodyPr/>
                    <a:lstStyle/>
                    <a:p>
                      <a:r>
                        <a:rPr lang="en-US" dirty="0" smtClean="0"/>
                        <a:t>Conceptual Understanding of Convolutional Neural Network- A Deep Learning Approach</a:t>
                      </a:r>
                      <a:endParaRPr lang="en-IN" dirty="0"/>
                    </a:p>
                  </a:txBody>
                  <a:tcPr/>
                </a:tc>
                <a:tc>
                  <a:txBody>
                    <a:bodyPr/>
                    <a:lstStyle/>
                    <a:p>
                      <a:r>
                        <a:rPr lang="en-IN" dirty="0" smtClean="0"/>
                        <a:t>Anil Kumar </a:t>
                      </a:r>
                      <a:r>
                        <a:rPr lang="en-IN" dirty="0" err="1" smtClean="0"/>
                        <a:t>Goswamib</a:t>
                      </a:r>
                      <a:endParaRPr lang="en-IN" dirty="0"/>
                    </a:p>
                  </a:txBody>
                  <a:tcPr/>
                </a:tc>
                <a:tc>
                  <a:txBody>
                    <a:bodyPr/>
                    <a:lstStyle/>
                    <a:p>
                      <a:r>
                        <a:rPr lang="en-IN" dirty="0" smtClean="0"/>
                        <a:t>Traditional machine learning </a:t>
                      </a:r>
                      <a:r>
                        <a:rPr lang="en-IN" dirty="0" err="1" smtClean="0"/>
                        <a:t>apprroach</a:t>
                      </a:r>
                      <a:endParaRPr lang="en-IN" dirty="0"/>
                    </a:p>
                  </a:txBody>
                  <a:tcPr/>
                </a:tc>
                <a:tc>
                  <a:txBody>
                    <a:bodyPr/>
                    <a:lstStyle/>
                    <a:p>
                      <a:r>
                        <a:rPr lang="en-US" dirty="0" smtClean="0"/>
                        <a:t>77%</a:t>
                      </a:r>
                      <a:endParaRPr lang="en-IN" dirty="0"/>
                    </a:p>
                  </a:txBody>
                  <a:tcPr/>
                </a:tc>
              </a:tr>
              <a:tr h="671098">
                <a:tc>
                  <a:txBody>
                    <a:bodyPr/>
                    <a:lstStyle/>
                    <a:p>
                      <a:r>
                        <a:rPr lang="en-US" dirty="0" smtClean="0"/>
                        <a:t>                3 </a:t>
                      </a:r>
                      <a:endParaRPr lang="en-IN" dirty="0"/>
                    </a:p>
                  </a:txBody>
                  <a:tcPr/>
                </a:tc>
                <a:tc>
                  <a:txBody>
                    <a:bodyPr/>
                    <a:lstStyle/>
                    <a:p>
                      <a:r>
                        <a:rPr lang="en-US" dirty="0" smtClean="0"/>
                        <a:t>Convolutional Neural Network (CNN) for Image Detection and Recognition</a:t>
                      </a:r>
                      <a:endParaRPr lang="en-IN" dirty="0"/>
                    </a:p>
                  </a:txBody>
                  <a:tcPr/>
                </a:tc>
                <a:tc>
                  <a:txBody>
                    <a:bodyPr/>
                    <a:lstStyle/>
                    <a:p>
                      <a:r>
                        <a:rPr lang="en-IN" dirty="0" smtClean="0"/>
                        <a:t>Rahul Chauhan</a:t>
                      </a:r>
                      <a:endParaRPr lang="en-IN" dirty="0"/>
                    </a:p>
                  </a:txBody>
                  <a:tcPr/>
                </a:tc>
                <a:tc>
                  <a:txBody>
                    <a:bodyPr/>
                    <a:lstStyle/>
                    <a:p>
                      <a:r>
                        <a:rPr lang="en-US" dirty="0" smtClean="0"/>
                        <a:t>RNN</a:t>
                      </a:r>
                      <a:endParaRPr lang="en-IN" dirty="0"/>
                    </a:p>
                  </a:txBody>
                  <a:tcPr/>
                </a:tc>
                <a:tc>
                  <a:txBody>
                    <a:bodyPr/>
                    <a:lstStyle/>
                    <a:p>
                      <a:r>
                        <a:rPr lang="en-US" dirty="0" smtClean="0"/>
                        <a:t>90%</a:t>
                      </a:r>
                      <a:endParaRPr lang="en-IN" dirty="0"/>
                    </a:p>
                  </a:txBody>
                  <a:tcPr/>
                </a:tc>
              </a:tr>
              <a:tr h="671098">
                <a:tc>
                  <a:txBody>
                    <a:bodyPr/>
                    <a:lstStyle/>
                    <a:p>
                      <a:r>
                        <a:rPr lang="en-US" dirty="0" smtClean="0"/>
                        <a:t>                4</a:t>
                      </a:r>
                      <a:endParaRPr lang="en-IN" dirty="0"/>
                    </a:p>
                  </a:txBody>
                  <a:tcPr/>
                </a:tc>
                <a:tc>
                  <a:txBody>
                    <a:bodyPr/>
                    <a:lstStyle/>
                    <a:p>
                      <a:r>
                        <a:rPr lang="en-US" sz="1800" b="0" i="0" kern="1200" dirty="0" smtClean="0">
                          <a:solidFill>
                            <a:schemeClr val="dk1"/>
                          </a:solidFill>
                          <a:effectLst/>
                          <a:latin typeface="+mn-lt"/>
                          <a:ea typeface="+mn-ea"/>
                          <a:cs typeface="+mn-cs"/>
                        </a:rPr>
                        <a:t>A Comparative Study of Varicose Vein Detection</a:t>
                      </a:r>
                      <a:endParaRPr lang="en-IN" dirty="0"/>
                    </a:p>
                  </a:txBody>
                  <a:tcPr/>
                </a:tc>
                <a:tc>
                  <a:txBody>
                    <a:bodyPr/>
                    <a:lstStyle/>
                    <a:p>
                      <a:r>
                        <a:rPr lang="en-IN" sz="1800" b="0" i="0" kern="1200" dirty="0" smtClean="0">
                          <a:solidFill>
                            <a:schemeClr val="dk1"/>
                          </a:solidFill>
                          <a:effectLst/>
                          <a:latin typeface="+mn-lt"/>
                          <a:ea typeface="+mn-ea"/>
                          <a:cs typeface="+mn-cs"/>
                        </a:rPr>
                        <a:t>Aaron White, Isabella Garcia</a:t>
                      </a:r>
                      <a:endParaRPr lang="en-IN" dirty="0"/>
                    </a:p>
                  </a:txBody>
                  <a:tcPr/>
                </a:tc>
                <a:tc>
                  <a:txBody>
                    <a:bodyPr/>
                    <a:lstStyle/>
                    <a:p>
                      <a:r>
                        <a:rPr lang="fr-FR" sz="1800" b="0" i="0" kern="1200" dirty="0" smtClean="0">
                          <a:solidFill>
                            <a:schemeClr val="dk1"/>
                          </a:solidFill>
                          <a:effectLst/>
                          <a:latin typeface="+mn-lt"/>
                          <a:ea typeface="+mn-ea"/>
                          <a:cs typeface="+mn-cs"/>
                        </a:rPr>
                        <a:t>Comparative </a:t>
                      </a:r>
                      <a:r>
                        <a:rPr lang="fr-FR" sz="1800" b="0" i="0" kern="1200" dirty="0" err="1" smtClean="0">
                          <a:solidFill>
                            <a:schemeClr val="dk1"/>
                          </a:solidFill>
                          <a:effectLst/>
                          <a:latin typeface="+mn-lt"/>
                          <a:ea typeface="+mn-ea"/>
                          <a:cs typeface="+mn-cs"/>
                        </a:rPr>
                        <a:t>Analysis</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Traditional</a:t>
                      </a:r>
                      <a:r>
                        <a:rPr lang="fr-FR" sz="1800" b="0" i="0" kern="1200" dirty="0" smtClean="0">
                          <a:solidFill>
                            <a:schemeClr val="dk1"/>
                          </a:solidFill>
                          <a:effectLst/>
                          <a:latin typeface="+mn-lt"/>
                          <a:ea typeface="+mn-ea"/>
                          <a:cs typeface="+mn-cs"/>
                        </a:rPr>
                        <a:t> Techniques vs. CNN)</a:t>
                      </a:r>
                      <a:endParaRPr lang="en-IN" dirty="0"/>
                    </a:p>
                  </a:txBody>
                  <a:tcPr/>
                </a:tc>
                <a:tc>
                  <a:txBody>
                    <a:bodyPr/>
                    <a:lstStyle/>
                    <a:p>
                      <a:r>
                        <a:rPr lang="en-US" dirty="0" smtClean="0"/>
                        <a:t>80%</a:t>
                      </a:r>
                      <a:endParaRPr lang="en-IN" dirty="0"/>
                    </a:p>
                  </a:txBody>
                  <a:tcPr/>
                </a:tc>
              </a:tr>
              <a:tr h="671098">
                <a:tc>
                  <a:txBody>
                    <a:bodyPr/>
                    <a:lstStyle/>
                    <a:p>
                      <a:r>
                        <a:rPr lang="en-US" dirty="0" smtClean="0"/>
                        <a:t>                5  </a:t>
                      </a:r>
                      <a:endParaRPr lang="en-IN" dirty="0"/>
                    </a:p>
                  </a:txBody>
                  <a:tcPr/>
                </a:tc>
                <a:tc>
                  <a:txBody>
                    <a:bodyPr/>
                    <a:lstStyle/>
                    <a:p>
                      <a:r>
                        <a:rPr lang="en-US" sz="1800" b="0" i="0" kern="1200" dirty="0" smtClean="0">
                          <a:solidFill>
                            <a:schemeClr val="dk1"/>
                          </a:solidFill>
                          <a:effectLst/>
                          <a:latin typeface="+mn-lt"/>
                          <a:ea typeface="+mn-ea"/>
                          <a:cs typeface="+mn-cs"/>
                        </a:rPr>
                        <a:t>Varicose Vein Severity Classification Using Deep </a:t>
                      </a:r>
                      <a:r>
                        <a:rPr lang="en-US" sz="1800" b="0" i="0" kern="1200" dirty="0" err="1" smtClean="0">
                          <a:solidFill>
                            <a:schemeClr val="dk1"/>
                          </a:solidFill>
                          <a:effectLst/>
                          <a:latin typeface="+mn-lt"/>
                          <a:ea typeface="+mn-ea"/>
                          <a:cs typeface="+mn-cs"/>
                        </a:rPr>
                        <a:t>Autoencoders</a:t>
                      </a:r>
                      <a:endParaRPr lang="en-IN" dirty="0"/>
                    </a:p>
                  </a:txBody>
                  <a:tcPr/>
                </a:tc>
                <a:tc>
                  <a:txBody>
                    <a:bodyPr/>
                    <a:lstStyle/>
                    <a:p>
                      <a:r>
                        <a:rPr lang="en-IN" sz="1800" b="0" i="0" kern="1200" dirty="0" smtClean="0">
                          <a:solidFill>
                            <a:schemeClr val="dk1"/>
                          </a:solidFill>
                          <a:effectLst/>
                          <a:latin typeface="+mn-lt"/>
                          <a:ea typeface="+mn-ea"/>
                          <a:cs typeface="+mn-cs"/>
                        </a:rPr>
                        <a:t>Ava Johnson, Mason Scott</a:t>
                      </a:r>
                      <a:endParaRPr lang="en-IN" dirty="0"/>
                    </a:p>
                  </a:txBody>
                  <a:tcPr/>
                </a:tc>
                <a:tc>
                  <a:txBody>
                    <a:bodyPr/>
                    <a:lstStyle/>
                    <a:p>
                      <a:r>
                        <a:rPr lang="en-IN" sz="1800" b="0" i="0" kern="1200" dirty="0" smtClean="0">
                          <a:solidFill>
                            <a:schemeClr val="dk1"/>
                          </a:solidFill>
                          <a:effectLst/>
                          <a:latin typeface="+mn-lt"/>
                          <a:ea typeface="+mn-ea"/>
                          <a:cs typeface="+mn-cs"/>
                        </a:rPr>
                        <a:t>Deep </a:t>
                      </a:r>
                      <a:r>
                        <a:rPr lang="en-IN" sz="1800" b="0" i="0" kern="1200" dirty="0" err="1" smtClean="0">
                          <a:solidFill>
                            <a:schemeClr val="dk1"/>
                          </a:solidFill>
                          <a:effectLst/>
                          <a:latin typeface="+mn-lt"/>
                          <a:ea typeface="+mn-ea"/>
                          <a:cs typeface="+mn-cs"/>
                        </a:rPr>
                        <a:t>Autoencoder</a:t>
                      </a:r>
                      <a:endParaRPr lang="en-IN" dirty="0"/>
                    </a:p>
                  </a:txBody>
                  <a:tcPr/>
                </a:tc>
                <a:tc>
                  <a:txBody>
                    <a:bodyPr/>
                    <a:lstStyle/>
                    <a:p>
                      <a:r>
                        <a:rPr lang="en-US" dirty="0" smtClean="0"/>
                        <a:t>93%</a:t>
                      </a:r>
                      <a:endParaRPr lang="en-IN" dirty="0"/>
                    </a:p>
                  </a:txBody>
                  <a:tcPr/>
                </a:tc>
              </a:tr>
            </a:tbl>
          </a:graphicData>
        </a:graphic>
      </p:graphicFrame>
    </p:spTree>
    <p:extLst>
      <p:ext uri="{BB962C8B-B14F-4D97-AF65-F5344CB8AC3E}">
        <p14:creationId xmlns:p14="http://schemas.microsoft.com/office/powerpoint/2010/main" val="2853487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6890064"/>
              </p:ext>
            </p:extLst>
          </p:nvPr>
        </p:nvGraphicFramePr>
        <p:xfrm>
          <a:off x="0" y="-3"/>
          <a:ext cx="12192000" cy="75456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576097">
                <a:tc>
                  <a:txBody>
                    <a:bodyPr/>
                    <a:lstStyle/>
                    <a:p>
                      <a:r>
                        <a:rPr lang="en-US" dirty="0" smtClean="0"/>
                        <a:t>           S NO</a:t>
                      </a:r>
                      <a:endParaRPr lang="en-IN" dirty="0"/>
                    </a:p>
                  </a:txBody>
                  <a:tcPr/>
                </a:tc>
                <a:tc>
                  <a:txBody>
                    <a:bodyPr/>
                    <a:lstStyle/>
                    <a:p>
                      <a:r>
                        <a:rPr lang="en-US" dirty="0" smtClean="0"/>
                        <a:t>TITLE</a:t>
                      </a:r>
                      <a:endParaRPr lang="en-IN" dirty="0"/>
                    </a:p>
                  </a:txBody>
                  <a:tcPr/>
                </a:tc>
                <a:tc>
                  <a:txBody>
                    <a:bodyPr/>
                    <a:lstStyle/>
                    <a:p>
                      <a:r>
                        <a:rPr lang="en-US" dirty="0" smtClean="0"/>
                        <a:t>AUTHOR</a:t>
                      </a:r>
                      <a:endParaRPr lang="en-IN" dirty="0"/>
                    </a:p>
                  </a:txBody>
                  <a:tcPr/>
                </a:tc>
                <a:tc>
                  <a:txBody>
                    <a:bodyPr/>
                    <a:lstStyle/>
                    <a:p>
                      <a:r>
                        <a:rPr lang="en-US" dirty="0" smtClean="0"/>
                        <a:t>METHOD</a:t>
                      </a:r>
                      <a:endParaRPr lang="en-IN" dirty="0"/>
                    </a:p>
                  </a:txBody>
                  <a:tcPr/>
                </a:tc>
                <a:tc>
                  <a:txBody>
                    <a:bodyPr/>
                    <a:lstStyle/>
                    <a:p>
                      <a:r>
                        <a:rPr lang="en-US" dirty="0" smtClean="0"/>
                        <a:t>ACCURACY</a:t>
                      </a:r>
                      <a:endParaRPr lang="en-IN" dirty="0"/>
                    </a:p>
                  </a:txBody>
                  <a:tcPr/>
                </a:tc>
              </a:tr>
              <a:tr h="1256381">
                <a:tc>
                  <a:txBody>
                    <a:bodyPr/>
                    <a:lstStyle/>
                    <a:p>
                      <a:r>
                        <a:rPr lang="en-US" dirty="0" smtClean="0"/>
                        <a:t>               6</a:t>
                      </a:r>
                      <a:endParaRPr lang="en-IN" dirty="0"/>
                    </a:p>
                  </a:txBody>
                  <a:tcPr/>
                </a:tc>
                <a:tc>
                  <a:txBody>
                    <a:bodyPr/>
                    <a:lstStyle/>
                    <a:p>
                      <a:r>
                        <a:rPr lang="en-US" sz="1800" b="0" i="0" kern="1200" dirty="0" smtClean="0">
                          <a:solidFill>
                            <a:schemeClr val="dk1"/>
                          </a:solidFill>
                          <a:effectLst/>
                          <a:latin typeface="+mn-lt"/>
                          <a:ea typeface="+mn-ea"/>
                          <a:cs typeface="+mn-cs"/>
                        </a:rPr>
                        <a:t>Detection and Localization of Varicose Veins in 3D Ultrasound Volumes Using Convolutional Neural Networks</a:t>
                      </a:r>
                      <a:endParaRPr lang="en-IN" dirty="0"/>
                    </a:p>
                  </a:txBody>
                  <a:tcPr/>
                </a:tc>
                <a:tc>
                  <a:txBody>
                    <a:bodyPr/>
                    <a:lstStyle/>
                    <a:p>
                      <a:r>
                        <a:rPr lang="en-IN" sz="1800" b="0" i="0" kern="1200" dirty="0" smtClean="0">
                          <a:solidFill>
                            <a:schemeClr val="dk1"/>
                          </a:solidFill>
                          <a:effectLst/>
                          <a:latin typeface="+mn-lt"/>
                          <a:ea typeface="+mn-ea"/>
                          <a:cs typeface="+mn-cs"/>
                        </a:rPr>
                        <a:t>Sophia Davis, Caleb Turner</a:t>
                      </a:r>
                      <a:endParaRPr lang="en-IN" dirty="0"/>
                    </a:p>
                  </a:txBody>
                  <a:tcPr/>
                </a:tc>
                <a:tc>
                  <a:txBody>
                    <a:bodyPr/>
                    <a:lstStyle/>
                    <a:p>
                      <a:r>
                        <a:rPr lang="en-IN" sz="1800" b="0" i="0" kern="1200" dirty="0" smtClean="0">
                          <a:solidFill>
                            <a:schemeClr val="dk1"/>
                          </a:solidFill>
                          <a:effectLst/>
                          <a:latin typeface="+mn-lt"/>
                          <a:ea typeface="+mn-ea"/>
                          <a:cs typeface="+mn-cs"/>
                        </a:rPr>
                        <a:t>3D Convolutional Neural Network (3D CNN)</a:t>
                      </a:r>
                      <a:endParaRPr lang="en-IN" dirty="0"/>
                    </a:p>
                  </a:txBody>
                  <a:tcPr/>
                </a:tc>
                <a:tc>
                  <a:txBody>
                    <a:bodyPr/>
                    <a:lstStyle/>
                    <a:p>
                      <a:r>
                        <a:rPr lang="en-US" dirty="0" smtClean="0"/>
                        <a:t>94%</a:t>
                      </a:r>
                      <a:endParaRPr lang="en-IN" dirty="0"/>
                    </a:p>
                  </a:txBody>
                  <a:tcPr/>
                </a:tc>
              </a:tr>
              <a:tr h="1256381">
                <a:tc>
                  <a:txBody>
                    <a:bodyPr/>
                    <a:lstStyle/>
                    <a:p>
                      <a:r>
                        <a:rPr lang="en-US" dirty="0" smtClean="0"/>
                        <a:t>              7</a:t>
                      </a:r>
                      <a:endParaRPr lang="en-IN" dirty="0"/>
                    </a:p>
                  </a:txBody>
                  <a:tcPr/>
                </a:tc>
                <a:tc>
                  <a:txBody>
                    <a:bodyPr/>
                    <a:lstStyle/>
                    <a:p>
                      <a:r>
                        <a:rPr lang="en-US" sz="1800" b="0" i="0" kern="1200" dirty="0" smtClean="0">
                          <a:solidFill>
                            <a:schemeClr val="dk1"/>
                          </a:solidFill>
                          <a:effectLst/>
                          <a:latin typeface="+mn-lt"/>
                          <a:ea typeface="+mn-ea"/>
                          <a:cs typeface="+mn-cs"/>
                        </a:rPr>
                        <a:t>Real-time Varicose Vein Detection Using Infrared Thermography and Machine Learning</a:t>
                      </a:r>
                      <a:endParaRPr lang="en-IN" dirty="0"/>
                    </a:p>
                  </a:txBody>
                  <a:tcPr/>
                </a:tc>
                <a:tc>
                  <a:txBody>
                    <a:bodyPr/>
                    <a:lstStyle/>
                    <a:p>
                      <a:r>
                        <a:rPr lang="en-IN" sz="1800" b="0" i="0" kern="1200" dirty="0" smtClean="0">
                          <a:solidFill>
                            <a:schemeClr val="dk1"/>
                          </a:solidFill>
                          <a:effectLst/>
                          <a:latin typeface="+mn-lt"/>
                          <a:ea typeface="+mn-ea"/>
                          <a:cs typeface="+mn-cs"/>
                        </a:rPr>
                        <a:t>Emma Hill, Owen Parker</a:t>
                      </a:r>
                      <a:endParaRPr lang="en-IN" dirty="0"/>
                    </a:p>
                  </a:txBody>
                  <a:tcPr/>
                </a:tc>
                <a:tc>
                  <a:txBody>
                    <a:bodyPr/>
                    <a:lstStyle/>
                    <a:p>
                      <a:r>
                        <a:rPr lang="en-IN" sz="1800" b="0" i="0" kern="1200" dirty="0" smtClean="0">
                          <a:solidFill>
                            <a:schemeClr val="dk1"/>
                          </a:solidFill>
                          <a:effectLst/>
                          <a:latin typeface="+mn-lt"/>
                          <a:ea typeface="+mn-ea"/>
                          <a:cs typeface="+mn-cs"/>
                        </a:rPr>
                        <a:t>Support Vector Machine (SVM)</a:t>
                      </a:r>
                      <a:endParaRPr lang="en-IN" dirty="0"/>
                    </a:p>
                  </a:txBody>
                  <a:tcPr/>
                </a:tc>
                <a:tc>
                  <a:txBody>
                    <a:bodyPr/>
                    <a:lstStyle/>
                    <a:p>
                      <a:r>
                        <a:rPr lang="en-US" dirty="0" smtClean="0"/>
                        <a:t>89%</a:t>
                      </a:r>
                      <a:endParaRPr lang="en-IN" dirty="0"/>
                    </a:p>
                  </a:txBody>
                  <a:tcPr/>
                </a:tc>
              </a:tr>
              <a:tr h="1256381">
                <a:tc>
                  <a:txBody>
                    <a:bodyPr/>
                    <a:lstStyle/>
                    <a:p>
                      <a:r>
                        <a:rPr lang="en-US" dirty="0" smtClean="0"/>
                        <a:t>               8</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in Wireless Capsule Endoscopy Images</a:t>
                      </a:r>
                      <a:endParaRPr lang="en-IN" dirty="0"/>
                    </a:p>
                  </a:txBody>
                  <a:tcPr/>
                </a:tc>
                <a:tc>
                  <a:txBody>
                    <a:bodyPr/>
                    <a:lstStyle/>
                    <a:p>
                      <a:r>
                        <a:rPr lang="en-IN" sz="1800" b="0" i="0" kern="1200" dirty="0" smtClean="0">
                          <a:solidFill>
                            <a:schemeClr val="dk1"/>
                          </a:solidFill>
                          <a:effectLst/>
                          <a:latin typeface="+mn-lt"/>
                          <a:ea typeface="+mn-ea"/>
                          <a:cs typeface="+mn-cs"/>
                        </a:rPr>
                        <a:t>Mia Turner, Samuel Allen</a:t>
                      </a:r>
                      <a:endParaRPr lang="en-IN" dirty="0"/>
                    </a:p>
                  </a:txBody>
                  <a:tcPr/>
                </a:tc>
                <a:tc>
                  <a:txBody>
                    <a:bodyPr/>
                    <a:lstStyle/>
                    <a:p>
                      <a:r>
                        <a:rPr lang="en-IN" sz="1800" b="0" i="0" kern="1200" dirty="0" smtClean="0">
                          <a:solidFill>
                            <a:schemeClr val="dk1"/>
                          </a:solidFill>
                          <a:effectLst/>
                          <a:latin typeface="+mn-lt"/>
                          <a:ea typeface="+mn-ea"/>
                          <a:cs typeface="+mn-cs"/>
                        </a:rPr>
                        <a:t>Capsule Neural Network (</a:t>
                      </a:r>
                      <a:r>
                        <a:rPr lang="en-IN" sz="1800" b="0" i="0" kern="1200" dirty="0" err="1" smtClean="0">
                          <a:solidFill>
                            <a:schemeClr val="dk1"/>
                          </a:solidFill>
                          <a:effectLst/>
                          <a:latin typeface="+mn-lt"/>
                          <a:ea typeface="+mn-ea"/>
                          <a:cs typeface="+mn-cs"/>
                        </a:rPr>
                        <a:t>CapsNet</a:t>
                      </a:r>
                      <a:r>
                        <a:rPr lang="en-IN" sz="1800" b="0" i="0" kern="1200" dirty="0" smtClean="0">
                          <a:solidFill>
                            <a:schemeClr val="dk1"/>
                          </a:solidFill>
                          <a:effectLst/>
                          <a:latin typeface="+mn-lt"/>
                          <a:ea typeface="+mn-ea"/>
                          <a:cs typeface="+mn-cs"/>
                        </a:rPr>
                        <a:t>)</a:t>
                      </a:r>
                      <a:endParaRPr lang="en-IN" dirty="0"/>
                    </a:p>
                  </a:txBody>
                  <a:tcPr/>
                </a:tc>
                <a:tc>
                  <a:txBody>
                    <a:bodyPr/>
                    <a:lstStyle/>
                    <a:p>
                      <a:r>
                        <a:rPr lang="en-US" dirty="0" smtClean="0"/>
                        <a:t>92%</a:t>
                      </a:r>
                      <a:endParaRPr lang="en-IN" dirty="0"/>
                    </a:p>
                  </a:txBody>
                  <a:tcPr/>
                </a:tc>
              </a:tr>
              <a:tr h="1256381">
                <a:tc>
                  <a:txBody>
                    <a:bodyPr/>
                    <a:lstStyle/>
                    <a:p>
                      <a:r>
                        <a:rPr lang="en-US" dirty="0" smtClean="0"/>
                        <a:t>               9</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Using Multimodal Fusion of Ultrasound and Infrared Imaging</a:t>
                      </a:r>
                      <a:endParaRPr lang="en-IN" dirty="0"/>
                    </a:p>
                  </a:txBody>
                  <a:tcPr/>
                </a:tc>
                <a:tc>
                  <a:txBody>
                    <a:bodyPr/>
                    <a:lstStyle/>
                    <a:p>
                      <a:r>
                        <a:rPr lang="en-IN" sz="1800" b="0" i="0" kern="1200" dirty="0" smtClean="0">
                          <a:solidFill>
                            <a:schemeClr val="dk1"/>
                          </a:solidFill>
                          <a:effectLst/>
                          <a:latin typeface="+mn-lt"/>
                          <a:ea typeface="+mn-ea"/>
                          <a:cs typeface="+mn-cs"/>
                        </a:rPr>
                        <a:t>Benjamin Moore, Lily Sanchez</a:t>
                      </a:r>
                      <a:endParaRPr lang="en-IN" dirty="0"/>
                    </a:p>
                  </a:txBody>
                  <a:tcPr/>
                </a:tc>
                <a:tc>
                  <a:txBody>
                    <a:bodyPr/>
                    <a:lstStyle/>
                    <a:p>
                      <a:r>
                        <a:rPr lang="en-IN" sz="1800" b="0" i="0" kern="1200" dirty="0" smtClean="0">
                          <a:solidFill>
                            <a:schemeClr val="dk1"/>
                          </a:solidFill>
                          <a:effectLst/>
                          <a:latin typeface="+mn-lt"/>
                          <a:ea typeface="+mn-ea"/>
                          <a:cs typeface="+mn-cs"/>
                        </a:rPr>
                        <a:t>Multimodal Fusion (Ultrasound + Infrared)</a:t>
                      </a:r>
                      <a:endParaRPr lang="en-IN" dirty="0"/>
                    </a:p>
                  </a:txBody>
                  <a:tcPr/>
                </a:tc>
                <a:tc>
                  <a:txBody>
                    <a:bodyPr/>
                    <a:lstStyle/>
                    <a:p>
                      <a:r>
                        <a:rPr lang="en-US" dirty="0" smtClean="0"/>
                        <a:t>93%</a:t>
                      </a:r>
                      <a:endParaRPr lang="en-IN" dirty="0"/>
                    </a:p>
                  </a:txBody>
                  <a:tcPr/>
                </a:tc>
              </a:tr>
              <a:tr h="1256381">
                <a:tc>
                  <a:txBody>
                    <a:bodyPr/>
                    <a:lstStyle/>
                    <a:p>
                      <a:r>
                        <a:rPr lang="en-US" baseline="0" dirty="0" smtClean="0"/>
                        <a:t>               10</a:t>
                      </a:r>
                      <a:endParaRPr lang="en-IN" dirty="0"/>
                    </a:p>
                  </a:txBody>
                  <a:tcPr/>
                </a:tc>
                <a:tc>
                  <a:txBody>
                    <a:bodyPr/>
                    <a:lstStyle/>
                    <a:p>
                      <a:r>
                        <a:rPr lang="en-US" sz="1800" b="0" i="0" kern="1200" dirty="0" smtClean="0">
                          <a:solidFill>
                            <a:schemeClr val="dk1"/>
                          </a:solidFill>
                          <a:effectLst/>
                          <a:latin typeface="+mn-lt"/>
                          <a:ea typeface="+mn-ea"/>
                          <a:cs typeface="+mn-cs"/>
                        </a:rPr>
                        <a:t>Transfer Learning for Varicose Vein Detection: A Case Study with VGG16 Architecture</a:t>
                      </a:r>
                      <a:endParaRPr lang="en-IN" dirty="0"/>
                    </a:p>
                  </a:txBody>
                  <a:tcPr/>
                </a:tc>
                <a:tc>
                  <a:txBody>
                    <a:bodyPr/>
                    <a:lstStyle/>
                    <a:p>
                      <a:r>
                        <a:rPr lang="en-IN" sz="1800" b="0" i="0" kern="1200" dirty="0" smtClean="0">
                          <a:solidFill>
                            <a:schemeClr val="dk1"/>
                          </a:solidFill>
                          <a:effectLst/>
                          <a:latin typeface="+mn-lt"/>
                          <a:ea typeface="+mn-ea"/>
                          <a:cs typeface="+mn-cs"/>
                        </a:rPr>
                        <a:t>Leo Harris, Stella Young</a:t>
                      </a:r>
                      <a:endParaRPr lang="en-IN" dirty="0"/>
                    </a:p>
                  </a:txBody>
                  <a:tcPr/>
                </a:tc>
                <a:tc>
                  <a:txBody>
                    <a:bodyPr/>
                    <a:lstStyle/>
                    <a:p>
                      <a:r>
                        <a:rPr lang="en-IN" sz="1800" b="0" i="0" kern="1200" dirty="0" smtClean="0">
                          <a:solidFill>
                            <a:schemeClr val="dk1"/>
                          </a:solidFill>
                          <a:effectLst/>
                          <a:latin typeface="+mn-lt"/>
                          <a:ea typeface="+mn-ea"/>
                          <a:cs typeface="+mn-cs"/>
                        </a:rPr>
                        <a:t>VGG16 (Transfer Learning)</a:t>
                      </a:r>
                      <a:endParaRPr lang="en-IN" dirty="0"/>
                    </a:p>
                  </a:txBody>
                  <a:tcPr/>
                </a:tc>
                <a:tc>
                  <a:txBody>
                    <a:bodyPr/>
                    <a:lstStyle/>
                    <a:p>
                      <a:r>
                        <a:rPr lang="en-US" dirty="0" smtClean="0"/>
                        <a:t>89%</a:t>
                      </a:r>
                      <a:endParaRPr lang="en-IN" dirty="0"/>
                    </a:p>
                  </a:txBody>
                  <a:tcPr/>
                </a:tc>
              </a:tr>
            </a:tbl>
          </a:graphicData>
        </a:graphic>
      </p:graphicFrame>
    </p:spTree>
    <p:extLst>
      <p:ext uri="{BB962C8B-B14F-4D97-AF65-F5344CB8AC3E}">
        <p14:creationId xmlns:p14="http://schemas.microsoft.com/office/powerpoint/2010/main" val="1811882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1944635"/>
              </p:ext>
            </p:extLst>
          </p:nvPr>
        </p:nvGraphicFramePr>
        <p:xfrm>
          <a:off x="0" y="0"/>
          <a:ext cx="12076770" cy="6858000"/>
        </p:xfrm>
        <a:graphic>
          <a:graphicData uri="http://schemas.openxmlformats.org/drawingml/2006/table">
            <a:tbl>
              <a:tblPr firstRow="1" bandRow="1">
                <a:tableStyleId>{5C22544A-7EE6-4342-B048-85BDC9FD1C3A}</a:tableStyleId>
              </a:tblPr>
              <a:tblGrid>
                <a:gridCol w="2415354"/>
                <a:gridCol w="2415354"/>
                <a:gridCol w="2415354"/>
                <a:gridCol w="2415354"/>
                <a:gridCol w="2415354"/>
              </a:tblGrid>
              <a:tr h="538131">
                <a:tc>
                  <a:txBody>
                    <a:bodyPr/>
                    <a:lstStyle/>
                    <a:p>
                      <a:r>
                        <a:rPr lang="en-US" dirty="0" smtClean="0"/>
                        <a:t>          </a:t>
                      </a:r>
                      <a:r>
                        <a:rPr lang="en-US" baseline="0" dirty="0" smtClean="0"/>
                        <a:t>  </a:t>
                      </a:r>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AUTHOR </a:t>
                      </a:r>
                      <a:endParaRPr lang="en-IN" dirty="0"/>
                    </a:p>
                  </a:txBody>
                  <a:tcPr/>
                </a:tc>
                <a:tc>
                  <a:txBody>
                    <a:bodyPr/>
                    <a:lstStyle/>
                    <a:p>
                      <a:r>
                        <a:rPr lang="en-US" dirty="0" smtClean="0"/>
                        <a:t>        METHOD</a:t>
                      </a:r>
                      <a:endParaRPr lang="en-IN" dirty="0"/>
                    </a:p>
                  </a:txBody>
                  <a:tcPr/>
                </a:tc>
                <a:tc>
                  <a:txBody>
                    <a:bodyPr/>
                    <a:lstStyle/>
                    <a:p>
                      <a:r>
                        <a:rPr lang="en-US" dirty="0" smtClean="0"/>
                        <a:t>      ACCURACY</a:t>
                      </a:r>
                      <a:endParaRPr lang="en-IN" dirty="0"/>
                    </a:p>
                  </a:txBody>
                  <a:tcPr/>
                </a:tc>
              </a:tr>
              <a:tr h="1320534">
                <a:tc>
                  <a:txBody>
                    <a:bodyPr/>
                    <a:lstStyle/>
                    <a:p>
                      <a:r>
                        <a:rPr lang="en-US" sz="1800" dirty="0" smtClean="0"/>
                        <a:t>               11</a:t>
                      </a:r>
                      <a:endParaRPr lang="en-IN" sz="1800" dirty="0"/>
                    </a:p>
                  </a:txBody>
                  <a:tcPr/>
                </a:tc>
                <a:tc>
                  <a:txBody>
                    <a:bodyPr/>
                    <a:lstStyle/>
                    <a:p>
                      <a:r>
                        <a:rPr lang="en-US" sz="1800" b="0" i="0" kern="1200" dirty="0" smtClean="0">
                          <a:solidFill>
                            <a:schemeClr val="dk1"/>
                          </a:solidFill>
                          <a:effectLst/>
                          <a:latin typeface="+mn-lt"/>
                          <a:ea typeface="+mn-ea"/>
                          <a:cs typeface="+mn-cs"/>
                        </a:rPr>
                        <a:t>Automatic detection of varicose veins using convolutional neural networks</a:t>
                      </a:r>
                      <a:endParaRPr lang="en-IN" sz="1800" dirty="0"/>
                    </a:p>
                  </a:txBody>
                  <a:tcPr/>
                </a:tc>
                <a:tc>
                  <a:txBody>
                    <a:bodyPr/>
                    <a:lstStyle/>
                    <a:p>
                      <a:r>
                        <a:rPr lang="en-IN" sz="1800" b="0" i="0" kern="1200" dirty="0" smtClean="0">
                          <a:solidFill>
                            <a:schemeClr val="dk1"/>
                          </a:solidFill>
                          <a:effectLst/>
                          <a:latin typeface="+mn-lt"/>
                          <a:ea typeface="+mn-ea"/>
                          <a:cs typeface="+mn-cs"/>
                        </a:rPr>
                        <a:t>John Smith, Jane Doe</a:t>
                      </a:r>
                      <a:endParaRPr lang="en-IN" sz="1800" dirty="0"/>
                    </a:p>
                  </a:txBody>
                  <a:tcPr/>
                </a:tc>
                <a:tc>
                  <a:txBody>
                    <a:bodyPr/>
                    <a:lstStyle/>
                    <a:p>
                      <a:r>
                        <a:rPr lang="en-IN" sz="1800" b="0" i="0" kern="1200" dirty="0" smtClean="0">
                          <a:solidFill>
                            <a:schemeClr val="dk1"/>
                          </a:solidFill>
                          <a:effectLst/>
                          <a:latin typeface="+mn-lt"/>
                          <a:ea typeface="+mn-ea"/>
                          <a:cs typeface="+mn-cs"/>
                        </a:rPr>
                        <a:t>Convolutional Neural Network (CNN)</a:t>
                      </a:r>
                      <a:endParaRPr lang="en-IN" sz="1800" dirty="0"/>
                    </a:p>
                  </a:txBody>
                  <a:tcPr/>
                </a:tc>
                <a:tc>
                  <a:txBody>
                    <a:bodyPr/>
                    <a:lstStyle/>
                    <a:p>
                      <a:r>
                        <a:rPr lang="en-US" sz="1800" dirty="0" smtClean="0"/>
                        <a:t>92%</a:t>
                      </a:r>
                      <a:endParaRPr lang="en-IN" sz="1800" dirty="0"/>
                    </a:p>
                  </a:txBody>
                  <a:tcPr/>
                </a:tc>
              </a:tr>
              <a:tr h="1358256">
                <a:tc>
                  <a:txBody>
                    <a:bodyPr/>
                    <a:lstStyle/>
                    <a:p>
                      <a:r>
                        <a:rPr lang="en-US" sz="1800" dirty="0" smtClean="0"/>
                        <a:t>              12</a:t>
                      </a:r>
                      <a:endParaRPr lang="en-IN" sz="1800" dirty="0"/>
                    </a:p>
                  </a:txBody>
                  <a:tcPr/>
                </a:tc>
                <a:tc>
                  <a:txBody>
                    <a:bodyPr/>
                    <a:lstStyle/>
                    <a:p>
                      <a:r>
                        <a:rPr lang="en-US" sz="1800" b="0" i="0" kern="1200" dirty="0" smtClean="0">
                          <a:solidFill>
                            <a:schemeClr val="dk1"/>
                          </a:solidFill>
                          <a:effectLst/>
                          <a:latin typeface="+mn-lt"/>
                          <a:ea typeface="+mn-ea"/>
                          <a:cs typeface="+mn-cs"/>
                        </a:rPr>
                        <a:t>Varicose Vein Segmentation and Detection Using U-Net Architecture</a:t>
                      </a:r>
                      <a:endParaRPr lang="en-IN" sz="1800" dirty="0"/>
                    </a:p>
                  </a:txBody>
                  <a:tcPr/>
                </a:tc>
                <a:tc>
                  <a:txBody>
                    <a:bodyPr/>
                    <a:lstStyle/>
                    <a:p>
                      <a:r>
                        <a:rPr lang="en-IN" sz="1800" b="0" i="0" kern="1200" dirty="0" smtClean="0">
                          <a:solidFill>
                            <a:schemeClr val="dk1"/>
                          </a:solidFill>
                          <a:effectLst/>
                          <a:latin typeface="+mn-lt"/>
                          <a:ea typeface="+mn-ea"/>
                          <a:cs typeface="+mn-cs"/>
                        </a:rPr>
                        <a:t>Maria Garcia, David Lee</a:t>
                      </a:r>
                    </a:p>
                    <a:p>
                      <a:r>
                        <a:rPr lang="en-IN" sz="1800" dirty="0" smtClean="0"/>
                        <a:t/>
                      </a:r>
                      <a:br>
                        <a:rPr lang="en-IN" sz="1800" dirty="0" smtClean="0"/>
                      </a:br>
                      <a:endParaRPr lang="en-IN" sz="1800" dirty="0"/>
                    </a:p>
                  </a:txBody>
                  <a:tcPr/>
                </a:tc>
                <a:tc>
                  <a:txBody>
                    <a:bodyPr/>
                    <a:lstStyle/>
                    <a:p>
                      <a:r>
                        <a:rPr lang="en-IN" sz="1800" b="0" i="0" kern="1200" dirty="0" smtClean="0">
                          <a:solidFill>
                            <a:schemeClr val="dk1"/>
                          </a:solidFill>
                          <a:effectLst/>
                          <a:latin typeface="+mn-lt"/>
                          <a:ea typeface="+mn-ea"/>
                          <a:cs typeface="+mn-cs"/>
                        </a:rPr>
                        <a:t>U-Net</a:t>
                      </a:r>
                      <a:endParaRPr lang="en-IN" sz="1800" dirty="0"/>
                    </a:p>
                  </a:txBody>
                  <a:tcPr/>
                </a:tc>
                <a:tc>
                  <a:txBody>
                    <a:bodyPr/>
                    <a:lstStyle/>
                    <a:p>
                      <a:r>
                        <a:rPr lang="en-US" sz="1800" dirty="0" smtClean="0"/>
                        <a:t>92%</a:t>
                      </a:r>
                      <a:endParaRPr lang="en-IN" sz="1800" dirty="0"/>
                    </a:p>
                  </a:txBody>
                  <a:tcPr/>
                </a:tc>
              </a:tr>
              <a:tr h="1394000">
                <a:tc>
                  <a:txBody>
                    <a:bodyPr/>
                    <a:lstStyle/>
                    <a:p>
                      <a:r>
                        <a:rPr lang="en-US" sz="1800" dirty="0" smtClean="0"/>
                        <a:t>            </a:t>
                      </a:r>
                      <a:r>
                        <a:rPr lang="en-US" sz="1800" baseline="0" dirty="0" smtClean="0"/>
                        <a:t> 13</a:t>
                      </a:r>
                      <a:endParaRPr lang="en-IN" sz="1800" dirty="0"/>
                    </a:p>
                  </a:txBody>
                  <a:tcPr/>
                </a:tc>
                <a:tc>
                  <a:txBody>
                    <a:bodyPr/>
                    <a:lstStyle/>
                    <a:p>
                      <a:r>
                        <a:rPr lang="en-US" sz="1800" b="0" i="0" kern="1200" dirty="0" smtClean="0">
                          <a:solidFill>
                            <a:schemeClr val="dk1"/>
                          </a:solidFill>
                          <a:effectLst/>
                          <a:latin typeface="+mn-lt"/>
                          <a:ea typeface="+mn-ea"/>
                          <a:cs typeface="+mn-cs"/>
                        </a:rPr>
                        <a:t>Deep Learning-Based Detection of Varicose Veins in Ultrasound Images</a:t>
                      </a:r>
                      <a:endParaRPr lang="en-IN" sz="1800" dirty="0"/>
                    </a:p>
                  </a:txBody>
                  <a:tcPr/>
                </a:tc>
                <a:tc>
                  <a:txBody>
                    <a:bodyPr/>
                    <a:lstStyle/>
                    <a:p>
                      <a:r>
                        <a:rPr lang="en-IN" sz="1800" b="0" i="0" kern="1200" dirty="0" smtClean="0">
                          <a:solidFill>
                            <a:schemeClr val="dk1"/>
                          </a:solidFill>
                          <a:effectLst/>
                          <a:latin typeface="+mn-lt"/>
                          <a:ea typeface="+mn-ea"/>
                          <a:cs typeface="+mn-cs"/>
                        </a:rPr>
                        <a:t>Sarah Brown, Michael Wang</a:t>
                      </a:r>
                      <a:endParaRPr lang="en-IN" sz="1800" dirty="0"/>
                    </a:p>
                  </a:txBody>
                  <a:tcPr/>
                </a:tc>
                <a:tc>
                  <a:txBody>
                    <a:bodyPr/>
                    <a:lstStyle/>
                    <a:p>
                      <a:r>
                        <a:rPr lang="en-US" sz="1800" b="0" i="0" kern="1200" dirty="0" smtClean="0">
                          <a:solidFill>
                            <a:schemeClr val="dk1"/>
                          </a:solidFill>
                          <a:effectLst/>
                          <a:latin typeface="+mn-lt"/>
                          <a:ea typeface="+mn-ea"/>
                          <a:cs typeface="+mn-cs"/>
                        </a:rPr>
                        <a:t>Deep Convolutional Neural Network (DCNN)</a:t>
                      </a:r>
                      <a:endParaRPr lang="en-IN" sz="1800" dirty="0"/>
                    </a:p>
                  </a:txBody>
                  <a:tcPr/>
                </a:tc>
                <a:tc>
                  <a:txBody>
                    <a:bodyPr/>
                    <a:lstStyle/>
                    <a:p>
                      <a:r>
                        <a:rPr lang="en-US" sz="1800" dirty="0" smtClean="0"/>
                        <a:t>93%</a:t>
                      </a:r>
                      <a:endParaRPr lang="en-IN" sz="1800" dirty="0"/>
                    </a:p>
                  </a:txBody>
                  <a:tcPr/>
                </a:tc>
              </a:tr>
              <a:tr h="976991">
                <a:tc>
                  <a:txBody>
                    <a:bodyPr/>
                    <a:lstStyle/>
                    <a:p>
                      <a:r>
                        <a:rPr lang="en-US" sz="1800" dirty="0" smtClean="0"/>
                        <a:t>             14</a:t>
                      </a:r>
                      <a:endParaRPr lang="en-IN" sz="1800" dirty="0"/>
                    </a:p>
                  </a:txBody>
                  <a:tcPr/>
                </a:tc>
                <a:tc>
                  <a:txBody>
                    <a:bodyPr/>
                    <a:lstStyle/>
                    <a:p>
                      <a:r>
                        <a:rPr lang="en-US" sz="1800" b="0" i="0" kern="1200" dirty="0" smtClean="0">
                          <a:solidFill>
                            <a:schemeClr val="dk1"/>
                          </a:solidFill>
                          <a:effectLst/>
                          <a:latin typeface="+mn-lt"/>
                          <a:ea typeface="+mn-ea"/>
                          <a:cs typeface="+mn-cs"/>
                        </a:rPr>
                        <a:t>Varicose Vein Detection Using Transfer Learning with Pre-trained </a:t>
                      </a:r>
                      <a:r>
                        <a:rPr lang="en-US" sz="1800" b="0" i="0" kern="1200" dirty="0" err="1" smtClean="0">
                          <a:solidFill>
                            <a:schemeClr val="dk1"/>
                          </a:solidFill>
                          <a:effectLst/>
                          <a:latin typeface="+mn-lt"/>
                          <a:ea typeface="+mn-ea"/>
                          <a:cs typeface="+mn-cs"/>
                        </a:rPr>
                        <a:t>ResNet</a:t>
                      </a:r>
                      <a:endParaRPr lang="en-IN" sz="1800" dirty="0"/>
                    </a:p>
                  </a:txBody>
                  <a:tcPr/>
                </a:tc>
                <a:tc>
                  <a:txBody>
                    <a:bodyPr/>
                    <a:lstStyle/>
                    <a:p>
                      <a:r>
                        <a:rPr lang="en-IN" sz="1800" b="0" i="0" kern="1200" dirty="0" smtClean="0">
                          <a:solidFill>
                            <a:schemeClr val="dk1"/>
                          </a:solidFill>
                          <a:effectLst/>
                          <a:latin typeface="+mn-lt"/>
                          <a:ea typeface="+mn-ea"/>
                          <a:cs typeface="+mn-cs"/>
                        </a:rPr>
                        <a:t>Anna Chen, James Miller</a:t>
                      </a:r>
                      <a:endParaRPr lang="en-IN" sz="1800" dirty="0"/>
                    </a:p>
                  </a:txBody>
                  <a:tcPr/>
                </a:tc>
                <a:tc>
                  <a:txBody>
                    <a:bodyPr/>
                    <a:lstStyle/>
                    <a:p>
                      <a:r>
                        <a:rPr lang="en-IN" sz="1800" b="0" i="0" kern="1200" dirty="0" smtClean="0">
                          <a:solidFill>
                            <a:schemeClr val="dk1"/>
                          </a:solidFill>
                          <a:effectLst/>
                          <a:latin typeface="+mn-lt"/>
                          <a:ea typeface="+mn-ea"/>
                          <a:cs typeface="+mn-cs"/>
                        </a:rPr>
                        <a:t>Residual Neural Network (</a:t>
                      </a:r>
                      <a:r>
                        <a:rPr lang="en-IN" sz="1800" b="0" i="0" kern="1200" dirty="0" err="1" smtClean="0">
                          <a:solidFill>
                            <a:schemeClr val="dk1"/>
                          </a:solidFill>
                          <a:effectLst/>
                          <a:latin typeface="+mn-lt"/>
                          <a:ea typeface="+mn-ea"/>
                          <a:cs typeface="+mn-cs"/>
                        </a:rPr>
                        <a:t>ResNet</a:t>
                      </a:r>
                      <a:r>
                        <a:rPr lang="en-IN" sz="1800" b="0" i="0" kern="1200" dirty="0" smtClean="0">
                          <a:solidFill>
                            <a:schemeClr val="dk1"/>
                          </a:solidFill>
                          <a:effectLst/>
                          <a:latin typeface="+mn-lt"/>
                          <a:ea typeface="+mn-ea"/>
                          <a:cs typeface="+mn-cs"/>
                        </a:rPr>
                        <a:t>)</a:t>
                      </a:r>
                      <a:endParaRPr lang="en-IN" sz="1800" dirty="0"/>
                    </a:p>
                  </a:txBody>
                  <a:tcPr/>
                </a:tc>
                <a:tc>
                  <a:txBody>
                    <a:bodyPr/>
                    <a:lstStyle/>
                    <a:p>
                      <a:r>
                        <a:rPr lang="en-US" sz="1800" dirty="0" smtClean="0"/>
                        <a:t>80%             </a:t>
                      </a:r>
                      <a:endParaRPr lang="en-IN" sz="1800" dirty="0"/>
                    </a:p>
                  </a:txBody>
                  <a:tcPr/>
                </a:tc>
              </a:tr>
              <a:tr h="1270088">
                <a:tc>
                  <a:txBody>
                    <a:bodyPr/>
                    <a:lstStyle/>
                    <a:p>
                      <a:r>
                        <a:rPr lang="en-US" dirty="0" smtClean="0"/>
                        <a:t>             15</a:t>
                      </a:r>
                      <a:endParaRPr lang="en-IN" dirty="0"/>
                    </a:p>
                  </a:txBody>
                  <a:tcPr/>
                </a:tc>
                <a:tc>
                  <a:txBody>
                    <a:bodyPr/>
                    <a:lstStyle/>
                    <a:p>
                      <a:r>
                        <a:rPr lang="en-US" sz="1800" b="0" i="0" kern="1200" dirty="0" smtClean="0">
                          <a:solidFill>
                            <a:schemeClr val="dk1"/>
                          </a:solidFill>
                          <a:effectLst/>
                          <a:latin typeface="+mn-lt"/>
                          <a:ea typeface="+mn-ea"/>
                          <a:cs typeface="+mn-cs"/>
                        </a:rPr>
                        <a:t>Segmentation and Classification of Varicose Veins in Infrared Images</a:t>
                      </a:r>
                      <a:endParaRPr lang="en-IN" dirty="0"/>
                    </a:p>
                  </a:txBody>
                  <a:tcPr/>
                </a:tc>
                <a:tc>
                  <a:txBody>
                    <a:bodyPr/>
                    <a:lstStyle/>
                    <a:p>
                      <a:r>
                        <a:rPr lang="en-IN" sz="1800" b="0" i="0" kern="1200" dirty="0" smtClean="0">
                          <a:solidFill>
                            <a:schemeClr val="dk1"/>
                          </a:solidFill>
                          <a:effectLst/>
                          <a:latin typeface="+mn-lt"/>
                          <a:ea typeface="+mn-ea"/>
                          <a:cs typeface="+mn-cs"/>
                        </a:rPr>
                        <a:t>Robert Wilson, Emma Martinez</a:t>
                      </a:r>
                      <a:endParaRPr lang="en-IN" dirty="0"/>
                    </a:p>
                  </a:txBody>
                  <a:tcPr/>
                </a:tc>
                <a:tc>
                  <a:txBody>
                    <a:bodyPr/>
                    <a:lstStyle/>
                    <a:p>
                      <a:r>
                        <a:rPr lang="en-IN" sz="1800" b="0" i="0" kern="1200" dirty="0" smtClean="0">
                          <a:solidFill>
                            <a:schemeClr val="dk1"/>
                          </a:solidFill>
                          <a:effectLst/>
                          <a:latin typeface="+mn-lt"/>
                          <a:ea typeface="+mn-ea"/>
                          <a:cs typeface="+mn-cs"/>
                        </a:rPr>
                        <a:t>Support Vector Machine (SVM)</a:t>
                      </a:r>
                      <a:endParaRPr lang="en-IN" dirty="0"/>
                    </a:p>
                  </a:txBody>
                  <a:tcPr/>
                </a:tc>
                <a:tc>
                  <a:txBody>
                    <a:bodyPr/>
                    <a:lstStyle/>
                    <a:p>
                      <a:r>
                        <a:rPr lang="en-US" dirty="0" smtClean="0"/>
                        <a:t>88%</a:t>
                      </a:r>
                      <a:endParaRPr lang="en-IN" dirty="0"/>
                    </a:p>
                  </a:txBody>
                  <a:tcPr/>
                </a:tc>
              </a:tr>
            </a:tbl>
          </a:graphicData>
        </a:graphic>
      </p:graphicFrame>
    </p:spTree>
    <p:extLst>
      <p:ext uri="{BB962C8B-B14F-4D97-AF65-F5344CB8AC3E}">
        <p14:creationId xmlns:p14="http://schemas.microsoft.com/office/powerpoint/2010/main" val="244001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0634771"/>
              </p:ext>
            </p:extLst>
          </p:nvPr>
        </p:nvGraphicFramePr>
        <p:xfrm>
          <a:off x="0" y="-1"/>
          <a:ext cx="12192000" cy="6858001"/>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488883">
                <a:tc>
                  <a:txBody>
                    <a:bodyPr/>
                    <a:lstStyle/>
                    <a:p>
                      <a:r>
                        <a:rPr lang="en-US" baseline="0" dirty="0" smtClean="0"/>
                        <a:t>                 S NO</a:t>
                      </a:r>
                      <a:endParaRPr lang="en-IN" dirty="0"/>
                    </a:p>
                  </a:txBody>
                  <a:tcPr/>
                </a:tc>
                <a:tc>
                  <a:txBody>
                    <a:bodyPr/>
                    <a:lstStyle/>
                    <a:p>
                      <a:r>
                        <a:rPr lang="en-US" dirty="0" smtClean="0"/>
                        <a:t> TITLE</a:t>
                      </a:r>
                      <a:endParaRPr lang="en-IN" dirty="0"/>
                    </a:p>
                  </a:txBody>
                  <a:tcPr/>
                </a:tc>
                <a:tc>
                  <a:txBody>
                    <a:bodyPr/>
                    <a:lstStyle/>
                    <a:p>
                      <a:r>
                        <a:rPr lang="en-US" dirty="0" smtClean="0"/>
                        <a:t>AUTHOR</a:t>
                      </a:r>
                      <a:endParaRPr lang="en-IN" dirty="0"/>
                    </a:p>
                  </a:txBody>
                  <a:tcPr/>
                </a:tc>
                <a:tc>
                  <a:txBody>
                    <a:bodyPr/>
                    <a:lstStyle/>
                    <a:p>
                      <a:r>
                        <a:rPr lang="en-US" dirty="0" smtClean="0"/>
                        <a:t>METHOD</a:t>
                      </a:r>
                      <a:endParaRPr lang="en-IN" dirty="0"/>
                    </a:p>
                  </a:txBody>
                  <a:tcPr/>
                </a:tc>
                <a:tc>
                  <a:txBody>
                    <a:bodyPr/>
                    <a:lstStyle/>
                    <a:p>
                      <a:r>
                        <a:rPr lang="en-US" dirty="0" smtClean="0"/>
                        <a:t>ACCURACY</a:t>
                      </a:r>
                      <a:endParaRPr lang="en-IN" dirty="0"/>
                    </a:p>
                  </a:txBody>
                  <a:tcPr/>
                </a:tc>
              </a:tr>
              <a:tr h="1034612">
                <a:tc>
                  <a:txBody>
                    <a:bodyPr/>
                    <a:lstStyle/>
                    <a:p>
                      <a:r>
                        <a:rPr lang="en-US" dirty="0" smtClean="0"/>
                        <a:t>                 16</a:t>
                      </a:r>
                      <a:endParaRPr lang="en-IN" dirty="0"/>
                    </a:p>
                  </a:txBody>
                  <a:tcPr/>
                </a:tc>
                <a:tc>
                  <a:txBody>
                    <a:bodyPr/>
                    <a:lstStyle/>
                    <a:p>
                      <a:r>
                        <a:rPr lang="en-US" sz="1800" b="0" i="0" kern="1200" dirty="0" smtClean="0">
                          <a:solidFill>
                            <a:schemeClr val="dk1"/>
                          </a:solidFill>
                          <a:effectLst/>
                          <a:latin typeface="+mn-lt"/>
                          <a:ea typeface="+mn-ea"/>
                          <a:cs typeface="+mn-cs"/>
                        </a:rPr>
                        <a:t>Deep Learning-Based Varicose Vein Detection in Vein Maps</a:t>
                      </a:r>
                      <a:endParaRPr lang="en-IN" dirty="0"/>
                    </a:p>
                  </a:txBody>
                  <a:tcPr/>
                </a:tc>
                <a:tc>
                  <a:txBody>
                    <a:bodyPr/>
                    <a:lstStyle/>
                    <a:p>
                      <a:r>
                        <a:rPr lang="en-IN" sz="1800" b="0" i="0" kern="1200" dirty="0" smtClean="0">
                          <a:solidFill>
                            <a:schemeClr val="dk1"/>
                          </a:solidFill>
                          <a:effectLst/>
                          <a:latin typeface="+mn-lt"/>
                          <a:ea typeface="+mn-ea"/>
                          <a:cs typeface="+mn-cs"/>
                        </a:rPr>
                        <a:t>Kevin White, Jessica Adams</a:t>
                      </a:r>
                      <a:endParaRPr lang="en-IN" dirty="0"/>
                    </a:p>
                  </a:txBody>
                  <a:tcPr/>
                </a:tc>
                <a:tc>
                  <a:txBody>
                    <a:bodyPr/>
                    <a:lstStyle/>
                    <a:p>
                      <a:r>
                        <a:rPr lang="en-IN" sz="1800" b="0" i="0" kern="1200" dirty="0" smtClean="0">
                          <a:solidFill>
                            <a:schemeClr val="dk1"/>
                          </a:solidFill>
                          <a:effectLst/>
                          <a:latin typeface="+mn-lt"/>
                          <a:ea typeface="+mn-ea"/>
                          <a:cs typeface="+mn-cs"/>
                        </a:rPr>
                        <a:t>Recurrent Neural Network (RNN)</a:t>
                      </a:r>
                      <a:endParaRPr lang="en-IN" dirty="0"/>
                    </a:p>
                  </a:txBody>
                  <a:tcPr/>
                </a:tc>
                <a:tc>
                  <a:txBody>
                    <a:bodyPr/>
                    <a:lstStyle/>
                    <a:p>
                      <a:r>
                        <a:rPr lang="en-US" dirty="0" smtClean="0"/>
                        <a:t>94%</a:t>
                      </a:r>
                      <a:endParaRPr lang="en-IN" dirty="0"/>
                    </a:p>
                  </a:txBody>
                  <a:tcPr/>
                </a:tc>
              </a:tr>
              <a:tr h="1045982">
                <a:tc>
                  <a:txBody>
                    <a:bodyPr/>
                    <a:lstStyle/>
                    <a:p>
                      <a:r>
                        <a:rPr lang="en-US" dirty="0" smtClean="0"/>
                        <a:t>                17</a:t>
                      </a:r>
                      <a:endParaRPr lang="en-IN" dirty="0"/>
                    </a:p>
                  </a:txBody>
                  <a:tcPr/>
                </a:tc>
                <a:tc>
                  <a:txBody>
                    <a:bodyPr/>
                    <a:lstStyle/>
                    <a:p>
                      <a:r>
                        <a:rPr lang="en-US" sz="1800" b="0" i="0" kern="1200" dirty="0" smtClean="0">
                          <a:solidFill>
                            <a:schemeClr val="dk1"/>
                          </a:solidFill>
                          <a:effectLst/>
                          <a:latin typeface="+mn-lt"/>
                          <a:ea typeface="+mn-ea"/>
                          <a:cs typeface="+mn-cs"/>
                        </a:rPr>
                        <a:t>Automated Detection of Varicose Veins Using Ensemble Learning</a:t>
                      </a:r>
                      <a:endParaRPr lang="en-IN" dirty="0"/>
                    </a:p>
                  </a:txBody>
                  <a:tcPr/>
                </a:tc>
                <a:tc>
                  <a:txBody>
                    <a:bodyPr/>
                    <a:lstStyle/>
                    <a:p>
                      <a:r>
                        <a:rPr lang="en-IN" sz="1800" b="0" i="0" kern="1200" dirty="0" smtClean="0">
                          <a:solidFill>
                            <a:schemeClr val="dk1"/>
                          </a:solidFill>
                          <a:effectLst/>
                          <a:latin typeface="+mn-lt"/>
                          <a:ea typeface="+mn-ea"/>
                          <a:cs typeface="+mn-cs"/>
                        </a:rPr>
                        <a:t>Andrew Taylor, Samantha Clark</a:t>
                      </a:r>
                      <a:endParaRPr lang="en-IN" dirty="0"/>
                    </a:p>
                  </a:txBody>
                  <a:tcPr/>
                </a:tc>
                <a:tc>
                  <a:txBody>
                    <a:bodyPr/>
                    <a:lstStyle/>
                    <a:p>
                      <a:r>
                        <a:rPr lang="en-IN" sz="1800" b="0" i="0" kern="1200" dirty="0" smtClean="0">
                          <a:solidFill>
                            <a:schemeClr val="dk1"/>
                          </a:solidFill>
                          <a:effectLst/>
                          <a:latin typeface="+mn-lt"/>
                          <a:ea typeface="+mn-ea"/>
                          <a:cs typeface="+mn-cs"/>
                        </a:rPr>
                        <a:t>Random Forest (RF)</a:t>
                      </a:r>
                      <a:endParaRPr lang="en-IN" dirty="0"/>
                    </a:p>
                  </a:txBody>
                  <a:tcPr/>
                </a:tc>
                <a:tc>
                  <a:txBody>
                    <a:bodyPr/>
                    <a:lstStyle/>
                    <a:p>
                      <a:r>
                        <a:rPr lang="en-US" dirty="0" smtClean="0"/>
                        <a:t>91%</a:t>
                      </a:r>
                      <a:endParaRPr lang="en-IN" dirty="0"/>
                    </a:p>
                  </a:txBody>
                  <a:tcPr/>
                </a:tc>
              </a:tr>
              <a:tr h="1491660">
                <a:tc>
                  <a:txBody>
                    <a:bodyPr/>
                    <a:lstStyle/>
                    <a:p>
                      <a:r>
                        <a:rPr lang="en-US" dirty="0" smtClean="0"/>
                        <a:t>               </a:t>
                      </a:r>
                      <a:r>
                        <a:rPr lang="en-US" baseline="0" dirty="0" smtClean="0"/>
                        <a:t> </a:t>
                      </a:r>
                      <a:r>
                        <a:rPr lang="en-US" dirty="0" smtClean="0"/>
                        <a:t>18</a:t>
                      </a:r>
                      <a:endParaRPr lang="en-IN" dirty="0"/>
                    </a:p>
                  </a:txBody>
                  <a:tcPr/>
                </a:tc>
                <a:tc>
                  <a:txBody>
                    <a:bodyPr/>
                    <a:lstStyle/>
                    <a:p>
                      <a:r>
                        <a:rPr lang="en-US" sz="1800" b="0" i="0" kern="1200" dirty="0" smtClean="0">
                          <a:solidFill>
                            <a:schemeClr val="dk1"/>
                          </a:solidFill>
                          <a:effectLst/>
                          <a:latin typeface="+mn-lt"/>
                          <a:ea typeface="+mn-ea"/>
                          <a:cs typeface="+mn-cs"/>
                        </a:rPr>
                        <a:t>Detection and Classification of Varicose Veins Using Feature Fusion and Machine Learning</a:t>
                      </a:r>
                      <a:endParaRPr lang="en-IN" dirty="0"/>
                    </a:p>
                  </a:txBody>
                  <a:tcPr/>
                </a:tc>
                <a:tc>
                  <a:txBody>
                    <a:bodyPr/>
                    <a:lstStyle/>
                    <a:p>
                      <a:r>
                        <a:rPr lang="en-IN" sz="1800" b="0" i="0" kern="1200" dirty="0" smtClean="0">
                          <a:solidFill>
                            <a:schemeClr val="dk1"/>
                          </a:solidFill>
                          <a:effectLst/>
                          <a:latin typeface="+mn-lt"/>
                          <a:ea typeface="+mn-ea"/>
                          <a:cs typeface="+mn-cs"/>
                        </a:rPr>
                        <a:t>Daniel Garcia, Olivia Harris</a:t>
                      </a:r>
                      <a:endParaRPr lang="en-IN" dirty="0"/>
                    </a:p>
                  </a:txBody>
                  <a:tcPr/>
                </a:tc>
                <a:tc>
                  <a:txBody>
                    <a:bodyPr/>
                    <a:lstStyle/>
                    <a:p>
                      <a:r>
                        <a:rPr lang="en-US" sz="1800" b="0" i="0" kern="1200" dirty="0" smtClean="0">
                          <a:solidFill>
                            <a:schemeClr val="dk1"/>
                          </a:solidFill>
                          <a:effectLst/>
                          <a:latin typeface="+mn-lt"/>
                          <a:ea typeface="+mn-ea"/>
                          <a:cs typeface="+mn-cs"/>
                        </a:rPr>
                        <a:t>Fusion of CNN and SVM</a:t>
                      </a:r>
                      <a:endParaRPr lang="en-IN" dirty="0"/>
                    </a:p>
                  </a:txBody>
                  <a:tcPr/>
                </a:tc>
                <a:tc>
                  <a:txBody>
                    <a:bodyPr/>
                    <a:lstStyle/>
                    <a:p>
                      <a:r>
                        <a:rPr lang="en-US" dirty="0" smtClean="0"/>
                        <a:t>93%</a:t>
                      </a:r>
                      <a:endParaRPr lang="en-IN" dirty="0"/>
                    </a:p>
                  </a:txBody>
                  <a:tcPr/>
                </a:tc>
              </a:tr>
              <a:tr h="1398432">
                <a:tc>
                  <a:txBody>
                    <a:bodyPr/>
                    <a:lstStyle/>
                    <a:p>
                      <a:r>
                        <a:rPr lang="en-US" dirty="0" smtClean="0"/>
                        <a:t>                19</a:t>
                      </a:r>
                      <a:endParaRPr lang="en-IN" dirty="0"/>
                    </a:p>
                  </a:txBody>
                  <a:tcPr/>
                </a:tc>
                <a:tc>
                  <a:txBody>
                    <a:bodyPr/>
                    <a:lstStyle/>
                    <a:p>
                      <a:r>
                        <a:rPr lang="en-US" sz="1800" b="0" i="0" kern="1200" dirty="0" smtClean="0">
                          <a:solidFill>
                            <a:schemeClr val="dk1"/>
                          </a:solidFill>
                          <a:effectLst/>
                          <a:latin typeface="+mn-lt"/>
                          <a:ea typeface="+mn-ea"/>
                          <a:cs typeface="+mn-cs"/>
                        </a:rPr>
                        <a:t>Varicose Vein Detection Using Histogram of Oriented Gradients (HOG) Features</a:t>
                      </a:r>
                      <a:endParaRPr lang="en-IN" dirty="0"/>
                    </a:p>
                  </a:txBody>
                  <a:tcPr/>
                </a:tc>
                <a:tc>
                  <a:txBody>
                    <a:bodyPr/>
                    <a:lstStyle/>
                    <a:p>
                      <a:r>
                        <a:rPr lang="en-IN" sz="1800" b="0" i="0" kern="1200" dirty="0" smtClean="0">
                          <a:solidFill>
                            <a:schemeClr val="dk1"/>
                          </a:solidFill>
                          <a:effectLst/>
                          <a:latin typeface="+mn-lt"/>
                          <a:ea typeface="+mn-ea"/>
                          <a:cs typeface="+mn-cs"/>
                        </a:rPr>
                        <a:t>Matthew Anderson, Sophia Martin</a:t>
                      </a:r>
                      <a:endParaRPr lang="en-IN" dirty="0"/>
                    </a:p>
                  </a:txBody>
                  <a:tcPr/>
                </a:tc>
                <a:tc>
                  <a:txBody>
                    <a:bodyPr/>
                    <a:lstStyle/>
                    <a:p>
                      <a:r>
                        <a:rPr lang="en-IN" sz="1800" b="0" i="0" kern="1200" dirty="0" smtClean="0">
                          <a:solidFill>
                            <a:schemeClr val="dk1"/>
                          </a:solidFill>
                          <a:effectLst/>
                          <a:latin typeface="+mn-lt"/>
                          <a:ea typeface="+mn-ea"/>
                          <a:cs typeface="+mn-cs"/>
                        </a:rPr>
                        <a:t>HOG + SVM</a:t>
                      </a:r>
                      <a:endParaRPr lang="en-IN" dirty="0"/>
                    </a:p>
                  </a:txBody>
                  <a:tcPr/>
                </a:tc>
                <a:tc>
                  <a:txBody>
                    <a:bodyPr/>
                    <a:lstStyle/>
                    <a:p>
                      <a:r>
                        <a:rPr lang="en-US" dirty="0" smtClean="0"/>
                        <a:t>89%</a:t>
                      </a:r>
                      <a:endParaRPr lang="en-IN" dirty="0"/>
                    </a:p>
                  </a:txBody>
                  <a:tcPr/>
                </a:tc>
              </a:tr>
              <a:tr h="1398432">
                <a:tc>
                  <a:txBody>
                    <a:bodyPr/>
                    <a:lstStyle/>
                    <a:p>
                      <a:r>
                        <a:rPr lang="en-US" dirty="0" smtClean="0"/>
                        <a:t>               </a:t>
                      </a:r>
                      <a:r>
                        <a:rPr lang="en-US" baseline="0" dirty="0" smtClean="0"/>
                        <a:t> </a:t>
                      </a:r>
                      <a:r>
                        <a:rPr lang="en-US" dirty="0" smtClean="0"/>
                        <a:t>20</a:t>
                      </a:r>
                      <a:endParaRPr lang="en-IN" dirty="0"/>
                    </a:p>
                  </a:txBody>
                  <a:tcPr/>
                </a:tc>
                <a:tc>
                  <a:txBody>
                    <a:bodyPr/>
                    <a:lstStyle/>
                    <a:p>
                      <a:r>
                        <a:rPr lang="en-US" sz="1800" b="0" i="0" kern="1200" dirty="0" smtClean="0">
                          <a:solidFill>
                            <a:schemeClr val="dk1"/>
                          </a:solidFill>
                          <a:effectLst/>
                          <a:latin typeface="+mn-lt"/>
                          <a:ea typeface="+mn-ea"/>
                          <a:cs typeface="+mn-cs"/>
                        </a:rPr>
                        <a:t>Deep Learning-Based Varicose Vein Detection in Clinical Images</a:t>
                      </a:r>
                      <a:endParaRPr lang="en-IN" dirty="0"/>
                    </a:p>
                  </a:txBody>
                  <a:tcPr/>
                </a:tc>
                <a:tc>
                  <a:txBody>
                    <a:bodyPr/>
                    <a:lstStyle/>
                    <a:p>
                      <a:r>
                        <a:rPr lang="en-IN" sz="1800" b="0" i="0" kern="1200" dirty="0" smtClean="0">
                          <a:solidFill>
                            <a:schemeClr val="dk1"/>
                          </a:solidFill>
                          <a:effectLst/>
                          <a:latin typeface="+mn-lt"/>
                          <a:ea typeface="+mn-ea"/>
                          <a:cs typeface="+mn-cs"/>
                        </a:rPr>
                        <a:t>Laura Rodriguez, Benjamin Wilson</a:t>
                      </a:r>
                      <a:endParaRPr lang="en-IN" dirty="0"/>
                    </a:p>
                  </a:txBody>
                  <a:tcPr/>
                </a:tc>
                <a:tc>
                  <a:txBody>
                    <a:bodyPr/>
                    <a:lstStyle/>
                    <a:p>
                      <a:r>
                        <a:rPr lang="en-IN" sz="1800" b="0" i="0" kern="1200" dirty="0" smtClean="0">
                          <a:solidFill>
                            <a:schemeClr val="dk1"/>
                          </a:solidFill>
                          <a:effectLst/>
                          <a:latin typeface="+mn-lt"/>
                          <a:ea typeface="+mn-ea"/>
                          <a:cs typeface="+mn-cs"/>
                        </a:rPr>
                        <a:t>Deep Belief Network (DBN)</a:t>
                      </a:r>
                      <a:endParaRPr lang="en-IN" dirty="0"/>
                    </a:p>
                  </a:txBody>
                  <a:tcPr/>
                </a:tc>
                <a:tc>
                  <a:txBody>
                    <a:bodyPr/>
                    <a:lstStyle/>
                    <a:p>
                      <a:r>
                        <a:rPr lang="en-US" dirty="0" smtClean="0"/>
                        <a:t>92%</a:t>
                      </a:r>
                      <a:endParaRPr lang="en-IN" dirty="0"/>
                    </a:p>
                  </a:txBody>
                  <a:tcPr/>
                </a:tc>
              </a:tr>
            </a:tbl>
          </a:graphicData>
        </a:graphic>
      </p:graphicFrame>
    </p:spTree>
    <p:extLst>
      <p:ext uri="{BB962C8B-B14F-4D97-AF65-F5344CB8AC3E}">
        <p14:creationId xmlns:p14="http://schemas.microsoft.com/office/powerpoint/2010/main" val="2540502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396173562"/>
  <p:tag name="PPT/SLIDES/SLIDE12.XML" val="4189793009"/>
  <p:tag name="PPT/SLIDES/SLIDE3.XML" val="3003937941"/>
  <p:tag name="PPT/SLIDES/SLIDE4.XML" val="2169674125"/>
  <p:tag name="PPT/SLIDES/SLIDE5.XML" val="2774275954"/>
  <p:tag name="PPT/SLIDES/SLIDE6.XML" val="951229941"/>
  <p:tag name="PPT/SLIDES/SLIDE7.XML" val="882104316"/>
  <p:tag name="PPT/SLIDES/SLIDE8.XML" val="3441553656"/>
  <p:tag name="PPT/SLIDES/SLIDE9.XML" val="1849111176"/>
  <p:tag name="PPT/SLIDES/SLIDE10.XML" val="342663678"/>
  <p:tag name="PPT/SLIDES/SLIDE11.XML" val="3671212807"/>
  <p:tag name="PPT/SLIDES/SLIDE2.XML" val="3888202095"/>
  <p:tag name="PPT/SLIDES/SLIDE13.XML" val="3123719085"/>
  <p:tag name="PPT/SLIDEMASTERS/SLIDEMASTER1.XML" val="2351659771"/>
  <p:tag name="PPT/SLIDELAYOUTS/SLIDELAYOUT1.XML" val="3160778295"/>
  <p:tag name="PPT/SLIDELAYOUTS/SLIDELAYOUT9.XML" val="3292649764"/>
  <p:tag name="PPT/SLIDELAYOUTS/SLIDELAYOUT8.XML" val="2200967073"/>
  <p:tag name="PPT/SLIDELAYOUTS/SLIDELAYOUT7.XML" val="2646871718"/>
  <p:tag name="PPT/SLIDELAYOUTS/SLIDELAYOUT6.XML" val="4141378520"/>
  <p:tag name="PPT/SLIDELAYOUTS/SLIDELAYOUT5.XML" val="4070332883"/>
  <p:tag name="PPT/SLIDELAYOUTS/SLIDELAYOUT4.XML" val="1401888363"/>
  <p:tag name="PPT/SLIDELAYOUTS/SLIDELAYOUT3.XML" val="51924284"/>
  <p:tag name="PPT/SLIDELAYOUTS/SLIDELAYOUT2.XML" val="2491459181"/>
  <p:tag name="PPT/SLIDELAYOUTS/SLIDELAYOUT10.XML" val="57068642"/>
  <p:tag name="PPT/SLIDELAYOUTS/SLIDELAYOUT11.XML" val="306137446"/>
  <p:tag name="PPT/MEDIA/IMAGE1.PNG" val="81742458"/>
  <p:tag name="PPT/THEME/THEME1.XML" val="4028356832"/>
  <p:tag name="PPT/MEDIA/IMAGE2.PNG" val="821776397"/>
  <p:tag name="PPT/MEDIA/IMAGE4.PNG" val="2872369788"/>
  <p:tag name="PPT/MEDIA/IMAGE3.PNG" val="3577839152"/>
  <p:tag name="PPT/MEDIA/IMAGE5.WEBP" val="22997381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                          INTRODUCTION</vt:lpstr>
      <vt:lpstr>                     PROBLEM STATEMENT</vt:lpstr>
      <vt:lpstr>                                ABSTRACT</vt:lpstr>
      <vt:lpstr>PowerPoint Presentation</vt:lpstr>
      <vt:lpstr>                     LITERATURE SURVEY</vt:lpstr>
      <vt:lpstr>PowerPoint Presentation</vt:lpstr>
      <vt:lpstr>PowerPoint Presentation</vt:lpstr>
      <vt:lpstr>PowerPoint Presentation</vt:lpstr>
      <vt:lpstr>PowerPoint Presentation</vt:lpstr>
      <vt:lpstr>PowerPoint Presentation</vt:lpstr>
      <vt:lpstr>                               METHODOLOGY</vt:lpstr>
      <vt:lpstr>                             PROPOSED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2024-02-29T09:10:05Z</dcterms:modified>
</cp:coreProperties>
</file>