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6" r:id="rId4"/>
    <p:sldId id="259" r:id="rId5"/>
    <p:sldId id="263" r:id="rId6"/>
    <p:sldId id="264" r:id="rId7"/>
    <p:sldId id="270" r:id="rId8"/>
    <p:sldId id="278" r:id="rId9"/>
    <p:sldId id="269" r:id="rId10"/>
    <p:sldId id="280" r:id="rId11"/>
    <p:sldId id="271" r:id="rId12"/>
    <p:sldId id="281" r:id="rId13"/>
    <p:sldId id="272" r:id="rId14"/>
    <p:sldId id="282" r:id="rId15"/>
    <p:sldId id="279"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94660"/>
  </p:normalViewPr>
  <p:slideViewPr>
    <p:cSldViewPr>
      <p:cViewPr varScale="1">
        <p:scale>
          <a:sx n="68" d="100"/>
          <a:sy n="68"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3AE120-A676-4B0F-AAF8-FE8771505AD2}"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E120-A676-4B0F-AAF8-FE8771505AD2}"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3AE120-A676-4B0F-AAF8-FE8771505AD2}"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3AE120-A676-4B0F-AAF8-FE8771505AD2}"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3AE120-A676-4B0F-AAF8-FE8771505AD2}"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E120-A676-4B0F-AAF8-FE8771505AD2}"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E120-A676-4B0F-AAF8-FE8771505AD2}" type="datetimeFigureOut">
              <a:rPr lang="en-US" smtClean="0"/>
              <a:pPr/>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1C3E6-D82A-4716-85A3-1EF80B265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etamaterials" TargetMode="External"/><Relationship Id="rId2" Type="http://schemas.openxmlformats.org/officeDocument/2006/relationships/hyperlink" Target="https://en.wikipedia.org/wiki/Antenna_(radio)" TargetMode="External"/><Relationship Id="rId1" Type="http://schemas.openxmlformats.org/officeDocument/2006/relationships/slideLayout" Target="../slideLayouts/slideLayout2.xml"/><Relationship Id="rId4" Type="http://schemas.openxmlformats.org/officeDocument/2006/relationships/hyperlink" Target="https://en.wikipedia.org/wiki/Ener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581400" y="0"/>
            <a:ext cx="16230600" cy="6172200"/>
          </a:xfrm>
        </p:spPr>
        <p:txBody>
          <a:bodyPr>
            <a:normAutofit/>
          </a:bodyPr>
          <a:lstStyle/>
          <a:p>
            <a:r>
              <a:rPr lang="en-US" sz="2400" b="1" dirty="0">
                <a:solidFill>
                  <a:schemeClr val="tx1">
                    <a:lumMod val="95000"/>
                    <a:lumOff val="5000"/>
                  </a:schemeClr>
                </a:solidFill>
              </a:rPr>
              <a:t>DEPARTMENT OF ELECTRONICS AND COMMUNICATION ENGINEERING</a:t>
            </a:r>
            <a:br>
              <a:rPr lang="en-US" sz="2400" b="1" dirty="0">
                <a:solidFill>
                  <a:schemeClr val="tx1">
                    <a:lumMod val="95000"/>
                    <a:lumOff val="5000"/>
                  </a:schemeClr>
                </a:solidFill>
              </a:rPr>
            </a:br>
            <a:r>
              <a:rPr lang="en-US" sz="2400" b="1" dirty="0">
                <a:solidFill>
                  <a:srgbClr val="FF0000"/>
                </a:solidFill>
              </a:rPr>
              <a:t>18ECP103L – MINOR PROJECT 2</a:t>
            </a:r>
            <a:br>
              <a:rPr lang="en-US" sz="2400" b="1" dirty="0">
                <a:solidFill>
                  <a:schemeClr val="tx1">
                    <a:lumMod val="95000"/>
                    <a:lumOff val="5000"/>
                  </a:schemeClr>
                </a:solidFill>
              </a:rPr>
            </a:br>
            <a:r>
              <a:rPr lang="en-US" sz="1800" b="1" dirty="0">
                <a:effectLst/>
                <a:latin typeface="Times New Roman" panose="02020603050405020304" pitchFamily="18" charset="0"/>
                <a:ea typeface="Times New Roman" panose="02020603050405020304" pitchFamily="18" charset="0"/>
              </a:rPr>
              <a:t>METAMATERIAL INSPIRED ANTENNA DESIGN FOR MASSIVE MIMO,</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5G COMMUNICATIONS SYSTEM</a:t>
            </a:r>
            <a:br>
              <a:rPr lang="en-US" sz="1800" dirty="0">
                <a:effectLst/>
                <a:latin typeface="Times New Roman" panose="02020603050405020304" pitchFamily="18" charset="0"/>
                <a:ea typeface="Times New Roman" panose="02020603050405020304" pitchFamily="18" charset="0"/>
              </a:rPr>
            </a:br>
            <a:r>
              <a:rPr lang="en-US" sz="2400" b="1" dirty="0">
                <a:solidFill>
                  <a:srgbClr val="FF0000"/>
                </a:solidFill>
              </a:rPr>
              <a:t>BATCH NO:37</a:t>
            </a:r>
            <a:br>
              <a:rPr lang="en-US" sz="2400" b="1" dirty="0">
                <a:solidFill>
                  <a:srgbClr val="FF0000"/>
                </a:solidFill>
              </a:rPr>
            </a:br>
            <a:endParaRPr lang="en-US" sz="2400" b="1" dirty="0">
              <a:solidFill>
                <a:schemeClr val="tx1">
                  <a:lumMod val="95000"/>
                  <a:lumOff val="5000"/>
                </a:schemeClr>
              </a:solidFill>
            </a:endParaRPr>
          </a:p>
        </p:txBody>
      </p:sp>
      <p:sp>
        <p:nvSpPr>
          <p:cNvPr id="7" name="Subtitle 6"/>
          <p:cNvSpPr>
            <a:spLocks noGrp="1"/>
          </p:cNvSpPr>
          <p:nvPr>
            <p:ph type="subTitle" idx="1"/>
          </p:nvPr>
        </p:nvSpPr>
        <p:spPr>
          <a:xfrm>
            <a:off x="304800" y="3886200"/>
            <a:ext cx="8077200" cy="1752600"/>
          </a:xfrm>
        </p:spPr>
        <p:txBody>
          <a:bodyPr>
            <a:normAutofit/>
          </a:bodyPr>
          <a:lstStyle/>
          <a:p>
            <a:pPr algn="just"/>
            <a:r>
              <a:rPr lang="en-US" sz="2000" b="1" dirty="0">
                <a:solidFill>
                  <a:srgbClr val="FF0000"/>
                </a:solidFill>
              </a:rPr>
              <a:t>          PRESENTED BY:</a:t>
            </a:r>
          </a:p>
          <a:p>
            <a:pPr algn="just"/>
            <a:r>
              <a:rPr lang="en-US" sz="2000" b="1" dirty="0">
                <a:solidFill>
                  <a:schemeClr val="tx1"/>
                </a:solidFill>
              </a:rPr>
              <a:t> S.RAGAVI [927621BEC159]                                                       </a:t>
            </a:r>
            <a:r>
              <a:rPr lang="en-US" sz="2000" b="1" dirty="0">
                <a:solidFill>
                  <a:srgbClr val="FF0000"/>
                </a:solidFill>
              </a:rPr>
              <a:t>GUIDE:</a:t>
            </a:r>
          </a:p>
          <a:p>
            <a:pPr algn="just"/>
            <a:r>
              <a:rPr lang="en-US" sz="2000" b="1" dirty="0">
                <a:solidFill>
                  <a:schemeClr val="tx1"/>
                </a:solidFill>
              </a:rPr>
              <a:t>S.REENA   [927621BEC164]                                             </a:t>
            </a:r>
            <a:r>
              <a:rPr lang="en-US" sz="2000" b="1" dirty="0" err="1">
                <a:solidFill>
                  <a:schemeClr val="tx1"/>
                </a:solidFill>
              </a:rPr>
              <a:t>Mr.T.SIVA</a:t>
            </a:r>
            <a:r>
              <a:rPr lang="en-US" sz="2000" b="1" dirty="0">
                <a:solidFill>
                  <a:schemeClr val="tx1"/>
                </a:solidFill>
              </a:rPr>
              <a:t> KUMAR</a:t>
            </a:r>
          </a:p>
          <a:p>
            <a:pPr algn="just"/>
            <a:r>
              <a:rPr lang="en-US" sz="2000" b="1" dirty="0">
                <a:solidFill>
                  <a:schemeClr val="tx1"/>
                </a:solidFill>
              </a:rPr>
              <a:t>S.SARANYA [927621BEC186]                                         Assistant Professor/ECE</a:t>
            </a:r>
          </a:p>
        </p:txBody>
      </p:sp>
      <p:sp>
        <p:nvSpPr>
          <p:cNvPr id="18434" name="AutoShape 2" descr="C:\Users\The Best\Pictures\Saved Pictures\backgroun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5" descr="kr.png"/>
          <p:cNvPicPr>
            <a:picLocks noChangeAspect="1"/>
          </p:cNvPicPr>
          <p:nvPr/>
        </p:nvPicPr>
        <p:blipFill>
          <a:blip r:embed="rId2"/>
          <a:srcRect/>
          <a:stretch>
            <a:fillRect/>
          </a:stretch>
        </p:blipFill>
        <p:spPr bwMode="auto">
          <a:xfrm>
            <a:off x="7315200" y="304800"/>
            <a:ext cx="1535113" cy="1371600"/>
          </a:xfrm>
          <a:prstGeom prst="rect">
            <a:avLst/>
          </a:prstGeom>
          <a:noFill/>
          <a:ln w="9525">
            <a:noFill/>
            <a:miter lim="800000"/>
            <a:headEnd/>
            <a:tailEnd/>
          </a:ln>
        </p:spPr>
      </p:pic>
      <p:pic>
        <p:nvPicPr>
          <p:cNvPr id="11" name="Picture 4" descr="m.k.png"/>
          <p:cNvPicPr>
            <a:picLocks noChangeAspect="1"/>
          </p:cNvPicPr>
          <p:nvPr/>
        </p:nvPicPr>
        <p:blipFill>
          <a:blip r:embed="rId3"/>
          <a:srcRect/>
          <a:stretch>
            <a:fillRect/>
          </a:stretch>
        </p:blipFill>
        <p:spPr bwMode="auto">
          <a:xfrm>
            <a:off x="304800" y="381000"/>
            <a:ext cx="3048000" cy="1447800"/>
          </a:xfrm>
          <a:prstGeom prst="rect">
            <a:avLst/>
          </a:prstGeom>
          <a:noFill/>
          <a:ln w="9525">
            <a:noFill/>
            <a:miter lim="800000"/>
            <a:headEnd/>
            <a:tailEnd/>
          </a:ln>
        </p:spPr>
      </p:pic>
      <p:pic>
        <p:nvPicPr>
          <p:cNvPr id="12" name="image2.jpeg" descr="MKCE ECE Dept"/>
          <p:cNvPicPr>
            <a:picLocks noChangeAspect="1" noChangeArrowheads="1"/>
          </p:cNvPicPr>
          <p:nvPr/>
        </p:nvPicPr>
        <p:blipFill>
          <a:blip r:embed="rId4"/>
          <a:srcRect/>
          <a:stretch>
            <a:fillRect/>
          </a:stretch>
        </p:blipFill>
        <p:spPr bwMode="auto">
          <a:xfrm>
            <a:off x="3962400" y="457200"/>
            <a:ext cx="1752600" cy="1447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5B2D-8CF2-C0C7-B461-E3A4322CCE31}"/>
              </a:ext>
            </a:extLst>
          </p:cNvPr>
          <p:cNvSpPr>
            <a:spLocks noGrp="1"/>
          </p:cNvSpPr>
          <p:nvPr>
            <p:ph type="title"/>
          </p:nvPr>
        </p:nvSpPr>
        <p:spPr/>
        <p:txBody>
          <a:bodyPr/>
          <a:lstStyle/>
          <a:p>
            <a:r>
              <a:rPr lang="en-US" dirty="0"/>
              <a:t>S PARAMETER</a:t>
            </a:r>
          </a:p>
        </p:txBody>
      </p:sp>
      <p:sp>
        <p:nvSpPr>
          <p:cNvPr id="3" name="Content Placeholder 2">
            <a:extLst>
              <a:ext uri="{FF2B5EF4-FFF2-40B4-BE49-F238E27FC236}">
                <a16:creationId xmlns:a16="http://schemas.microsoft.com/office/drawing/2014/main" id="{E7146194-CE3D-6FCF-1793-2131AEC766E8}"/>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rPr>
              <a:t>It is a parameter which indicates the amount of power that is “lost” to the load and does not return as a reflection.</a:t>
            </a:r>
          </a:p>
          <a:p>
            <a:r>
              <a:rPr lang="en-US" sz="2800" dirty="0">
                <a:effectLst/>
                <a:latin typeface="Times New Roman" panose="02020603050405020304" pitchFamily="18" charset="0"/>
                <a:ea typeface="Times New Roman" panose="02020603050405020304" pitchFamily="18" charset="0"/>
              </a:rPr>
              <a:t>A graph of s11 of an antenna vs frequency is called its return loss curve.</a:t>
            </a:r>
            <a:endParaRPr lang="en-US" sz="2800" dirty="0">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For optimum working such a graph must show a dip at the operating frequency and have a minimum dB value at this frequency.</a:t>
            </a:r>
            <a:endParaRPr lang="en-US" sz="2800" dirty="0"/>
          </a:p>
        </p:txBody>
      </p:sp>
    </p:spTree>
    <p:extLst>
      <p:ext uri="{BB962C8B-B14F-4D97-AF65-F5344CB8AC3E}">
        <p14:creationId xmlns:p14="http://schemas.microsoft.com/office/powerpoint/2010/main" val="39829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6CE-F845-AC90-12C1-B51B8573156B}"/>
              </a:ext>
            </a:extLst>
          </p:cNvPr>
          <p:cNvSpPr>
            <a:spLocks noGrp="1"/>
          </p:cNvSpPr>
          <p:nvPr>
            <p:ph type="title"/>
          </p:nvPr>
        </p:nvSpPr>
        <p:spPr/>
        <p:txBody>
          <a:bodyPr/>
          <a:lstStyle/>
          <a:p>
            <a:r>
              <a:rPr lang="en-US" dirty="0"/>
              <a:t>VSWR</a:t>
            </a:r>
          </a:p>
        </p:txBody>
      </p:sp>
      <p:pic>
        <p:nvPicPr>
          <p:cNvPr id="4" name="Content Placeholder 3">
            <a:extLst>
              <a:ext uri="{FF2B5EF4-FFF2-40B4-BE49-F238E27FC236}">
                <a16:creationId xmlns:a16="http://schemas.microsoft.com/office/drawing/2014/main" id="{2466D4D0-4489-C3EF-E4C9-04E10CCE9046}"/>
              </a:ext>
            </a:extLst>
          </p:cNvPr>
          <p:cNvPicPr>
            <a:picLocks noGrp="1" noChangeAspect="1"/>
          </p:cNvPicPr>
          <p:nvPr>
            <p:ph idx="1"/>
          </p:nvPr>
        </p:nvPicPr>
        <p:blipFill>
          <a:blip r:embed="rId2"/>
          <a:stretch>
            <a:fillRect/>
          </a:stretch>
        </p:blipFill>
        <p:spPr>
          <a:xfrm>
            <a:off x="457200" y="1673240"/>
            <a:ext cx="8229600" cy="4379882"/>
          </a:xfrm>
          <a:prstGeom prst="rect">
            <a:avLst/>
          </a:prstGeom>
        </p:spPr>
      </p:pic>
    </p:spTree>
    <p:extLst>
      <p:ext uri="{BB962C8B-B14F-4D97-AF65-F5344CB8AC3E}">
        <p14:creationId xmlns:p14="http://schemas.microsoft.com/office/powerpoint/2010/main" val="281591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DFBA-32FA-4D59-084E-18E3A270E3B1}"/>
              </a:ext>
            </a:extLst>
          </p:cNvPr>
          <p:cNvSpPr>
            <a:spLocks noGrp="1"/>
          </p:cNvSpPr>
          <p:nvPr>
            <p:ph type="title"/>
          </p:nvPr>
        </p:nvSpPr>
        <p:spPr/>
        <p:txBody>
          <a:bodyPr/>
          <a:lstStyle/>
          <a:p>
            <a:r>
              <a:rPr lang="en-US" dirty="0"/>
              <a:t>VSWR</a:t>
            </a:r>
          </a:p>
        </p:txBody>
      </p:sp>
      <p:sp>
        <p:nvSpPr>
          <p:cNvPr id="3" name="Content Placeholder 2">
            <a:extLst>
              <a:ext uri="{FF2B5EF4-FFF2-40B4-BE49-F238E27FC236}">
                <a16:creationId xmlns:a16="http://schemas.microsoft.com/office/drawing/2014/main" id="{40FF3901-5347-4302-4387-8F99ACFC077A}"/>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The VSWR is a parameter that describes how RF power is absorbed by a load in an antenna system.</a:t>
            </a:r>
          </a:p>
          <a:p>
            <a:r>
              <a:rPr lang="en-US" sz="2400" dirty="0">
                <a:effectLst/>
                <a:latin typeface="Times New Roman" panose="02020603050405020304" pitchFamily="18" charset="0"/>
                <a:ea typeface="Times New Roman" panose="02020603050405020304" pitchFamily="18" charset="0"/>
              </a:rPr>
              <a:t> The VSWR is used to check the working status of the antenna feeder systems. The antenna feeder subsystem includes antenna, feeder line, RF frequency connector, arrester and other accessory equipment. </a:t>
            </a:r>
          </a:p>
          <a:p>
            <a:r>
              <a:rPr lang="en-US" sz="2400" dirty="0">
                <a:effectLst/>
                <a:latin typeface="Times New Roman" panose="02020603050405020304" pitchFamily="18" charset="0"/>
                <a:ea typeface="Times New Roman" panose="02020603050405020304" pitchFamily="18" charset="0"/>
              </a:rPr>
              <a:t>The maximum transfer of power to the load occurs only when the load impedance perfectly matches the signal source impedance. If not, the signal will be to some degree reflected back to the signal source. </a:t>
            </a:r>
          </a:p>
          <a:p>
            <a:endParaRPr lang="en-US" dirty="0"/>
          </a:p>
        </p:txBody>
      </p:sp>
    </p:spTree>
    <p:extLst>
      <p:ext uri="{BB962C8B-B14F-4D97-AF65-F5344CB8AC3E}">
        <p14:creationId xmlns:p14="http://schemas.microsoft.com/office/powerpoint/2010/main" val="51553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C9C5-9A25-D98B-540B-C4F8275D2E5A}"/>
              </a:ext>
            </a:extLst>
          </p:cNvPr>
          <p:cNvSpPr>
            <a:spLocks noGrp="1"/>
          </p:cNvSpPr>
          <p:nvPr>
            <p:ph type="title"/>
          </p:nvPr>
        </p:nvSpPr>
        <p:spPr/>
        <p:txBody>
          <a:bodyPr/>
          <a:lstStyle/>
          <a:p>
            <a:r>
              <a:rPr lang="en-US" dirty="0"/>
              <a:t>GAIN</a:t>
            </a:r>
          </a:p>
        </p:txBody>
      </p:sp>
      <p:pic>
        <p:nvPicPr>
          <p:cNvPr id="4" name="Content Placeholder 3">
            <a:extLst>
              <a:ext uri="{FF2B5EF4-FFF2-40B4-BE49-F238E27FC236}">
                <a16:creationId xmlns:a16="http://schemas.microsoft.com/office/drawing/2014/main" id="{EA5FB98B-F1FB-8981-8CF1-CDBA61FA3E50}"/>
              </a:ext>
            </a:extLst>
          </p:cNvPr>
          <p:cNvPicPr>
            <a:picLocks noGrp="1" noChangeAspect="1"/>
          </p:cNvPicPr>
          <p:nvPr>
            <p:ph idx="1"/>
          </p:nvPr>
        </p:nvPicPr>
        <p:blipFill>
          <a:blip r:embed="rId2"/>
          <a:stretch>
            <a:fillRect/>
          </a:stretch>
        </p:blipFill>
        <p:spPr>
          <a:xfrm>
            <a:off x="457200" y="1676253"/>
            <a:ext cx="8229600" cy="4373857"/>
          </a:xfrm>
          <a:prstGeom prst="rect">
            <a:avLst/>
          </a:prstGeom>
        </p:spPr>
      </p:pic>
    </p:spTree>
    <p:extLst>
      <p:ext uri="{BB962C8B-B14F-4D97-AF65-F5344CB8AC3E}">
        <p14:creationId xmlns:p14="http://schemas.microsoft.com/office/powerpoint/2010/main" val="241008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3C36-2C6A-0CAF-C313-4A8E42075C52}"/>
              </a:ext>
            </a:extLst>
          </p:cNvPr>
          <p:cNvSpPr>
            <a:spLocks noGrp="1"/>
          </p:cNvSpPr>
          <p:nvPr>
            <p:ph type="title"/>
          </p:nvPr>
        </p:nvSpPr>
        <p:spPr/>
        <p:txBody>
          <a:bodyPr/>
          <a:lstStyle/>
          <a:p>
            <a:r>
              <a:rPr lang="en-US" dirty="0"/>
              <a:t>GAIN</a:t>
            </a:r>
          </a:p>
        </p:txBody>
      </p:sp>
      <p:sp>
        <p:nvSpPr>
          <p:cNvPr id="3" name="Content Placeholder 2">
            <a:extLst>
              <a:ext uri="{FF2B5EF4-FFF2-40B4-BE49-F238E27FC236}">
                <a16:creationId xmlns:a16="http://schemas.microsoft.com/office/drawing/2014/main" id="{88EF9460-543C-8EEC-C8CF-87B96C97F04A}"/>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rPr>
              <a:t>Gain is a measure of the ability of the antenna to direct the input power into radiation in a particular direction and is measured at the peak radiation intensity.</a:t>
            </a:r>
          </a:p>
          <a:p>
            <a:r>
              <a:rPr lang="en-US" sz="2800" dirty="0">
                <a:effectLst/>
                <a:latin typeface="Times New Roman" panose="02020603050405020304" pitchFamily="18" charset="0"/>
                <a:ea typeface="Times New Roman" panose="02020603050405020304" pitchFamily="18" charset="0"/>
              </a:rPr>
              <a:t>Gain is achieved by directing the radiation away from other parts of the radiation sphere. In general, gain is defined as the gain-biased pattern of the antenna.</a:t>
            </a:r>
          </a:p>
          <a:p>
            <a:r>
              <a:rPr lang="en-US" sz="2800" dirty="0">
                <a:effectLst/>
                <a:latin typeface="Times New Roman" panose="02020603050405020304" pitchFamily="18" charset="0"/>
                <a:ea typeface="Times New Roman" panose="02020603050405020304" pitchFamily="18" charset="0"/>
              </a:rPr>
              <a:t> </a:t>
            </a:r>
            <a:endParaRPr lang="en-US" sz="2800" dirty="0"/>
          </a:p>
        </p:txBody>
      </p:sp>
    </p:spTree>
    <p:extLst>
      <p:ext uri="{BB962C8B-B14F-4D97-AF65-F5344CB8AC3E}">
        <p14:creationId xmlns:p14="http://schemas.microsoft.com/office/powerpoint/2010/main" val="70036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4A74-9947-E9F6-419D-190E0DBCC613}"/>
              </a:ext>
            </a:extLst>
          </p:cNvPr>
          <p:cNvSpPr>
            <a:spLocks noGrp="1"/>
          </p:cNvSpPr>
          <p:nvPr>
            <p:ph type="title"/>
          </p:nvPr>
        </p:nvSpPr>
        <p:spPr>
          <a:xfrm>
            <a:off x="628650" y="1131094"/>
            <a:ext cx="7886700" cy="730111"/>
          </a:xfrm>
        </p:spPr>
        <p:txBody>
          <a:bodyPr>
            <a:normAutofit/>
          </a:bodyPr>
          <a:lstStyle/>
          <a:p>
            <a:r>
              <a:rPr lang="en-IN" sz="27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3A4E030-C9C3-C2B0-4E2D-AC85D2D64747}"/>
              </a:ext>
            </a:extLst>
          </p:cNvPr>
          <p:cNvSpPr>
            <a:spLocks noGrp="1"/>
          </p:cNvSpPr>
          <p:nvPr>
            <p:ph idx="1"/>
          </p:nvPr>
        </p:nvSpPr>
        <p:spPr>
          <a:xfrm>
            <a:off x="628650" y="1924835"/>
            <a:ext cx="7886700" cy="3565137"/>
          </a:xfrm>
        </p:spPr>
        <p:txBody>
          <a:bodyPr>
            <a:normAutofit/>
          </a:bodyPr>
          <a:lstStyle/>
          <a:p>
            <a:pPr algn="just"/>
            <a:r>
              <a:rPr lang="en-IN" altLang="en-US" dirty="0">
                <a:latin typeface="Times New Roman" panose="02020603050405020304" pitchFamily="18" charset="0"/>
                <a:cs typeface="Times New Roman" panose="02020603050405020304" pitchFamily="18" charset="0"/>
              </a:rPr>
              <a:t>We compared many metamaterial.</a:t>
            </a:r>
          </a:p>
          <a:p>
            <a:pPr algn="just"/>
            <a:r>
              <a:rPr lang="en-IN" altLang="en-US" dirty="0">
                <a:latin typeface="Times New Roman" panose="02020603050405020304" pitchFamily="18" charset="0"/>
                <a:cs typeface="Times New Roman" panose="02020603050405020304" pitchFamily="18" charset="0"/>
              </a:rPr>
              <a:t>Antenna with loaded metamaterial </a:t>
            </a:r>
            <a:r>
              <a:rPr lang="en-IN" altLang="en-US" sz="3000" dirty="0">
                <a:latin typeface="Times New Roman" panose="02020603050405020304" pitchFamily="18" charset="0"/>
                <a:cs typeface="Times New Roman" panose="02020603050405020304" pitchFamily="18" charset="0"/>
              </a:rPr>
              <a:t>has been successfully designed and simulated.</a:t>
            </a:r>
            <a:endParaRPr lang="en-IN" sz="30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From using the metamaterial we will increase the bandwidth and return of an antenna.</a:t>
            </a:r>
            <a:endParaRPr lang="en-IN" dirty="0"/>
          </a:p>
        </p:txBody>
      </p:sp>
    </p:spTree>
    <p:extLst>
      <p:ext uri="{BB962C8B-B14F-4D97-AF65-F5344CB8AC3E}">
        <p14:creationId xmlns:p14="http://schemas.microsoft.com/office/powerpoint/2010/main" val="392845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04800" y="1219200"/>
            <a:ext cx="8534400" cy="6858000"/>
          </a:xfrm>
        </p:spPr>
        <p:txBody>
          <a:bodyPr>
            <a:normAutofit/>
          </a:bodyPr>
          <a:lstStyle/>
          <a:p>
            <a:r>
              <a:rPr lang="en-US" sz="2400" dirty="0">
                <a:latin typeface="Times New Roman" panose="02020603050405020304" pitchFamily="18" charset="0"/>
                <a:cs typeface="Times New Roman" panose="02020603050405020304" pitchFamily="18" charset="0"/>
              </a:rPr>
              <a:t>[1] T. S. </a:t>
            </a:r>
            <a:r>
              <a:rPr lang="en-US" sz="2400" dirty="0" err="1">
                <a:latin typeface="Times New Roman" panose="02020603050405020304" pitchFamily="18" charset="0"/>
                <a:cs typeface="Times New Roman" panose="02020603050405020304" pitchFamily="18" charset="0"/>
              </a:rPr>
              <a:t>Rappaport</a:t>
            </a:r>
            <a:r>
              <a:rPr lang="en-US" sz="2400" dirty="0">
                <a:latin typeface="Times New Roman" panose="02020603050405020304" pitchFamily="18" charset="0"/>
                <a:cs typeface="Times New Roman" panose="02020603050405020304" pitchFamily="18" charset="0"/>
              </a:rPr>
              <a:t> et al., “Millimeter Wave Mobile Communications for 5G Cellular: It Will Work!,” IEEE Access, vol. 1, pp. 335-349, 2013.</a:t>
            </a:r>
          </a:p>
          <a:p>
            <a:r>
              <a:rPr lang="en-US" sz="2400" dirty="0">
                <a:latin typeface="Times New Roman" panose="02020603050405020304" pitchFamily="18" charset="0"/>
                <a:cs typeface="Times New Roman" panose="02020603050405020304" pitchFamily="18" charset="0"/>
              </a:rPr>
              <a:t> [2] Y. </a:t>
            </a:r>
            <a:r>
              <a:rPr lang="en-US" sz="2400" dirty="0" err="1">
                <a:latin typeface="Times New Roman" panose="02020603050405020304" pitchFamily="18" charset="0"/>
                <a:cs typeface="Times New Roman" panose="02020603050405020304" pitchFamily="18" charset="0"/>
              </a:rPr>
              <a:t>Huo</a:t>
            </a:r>
            <a:r>
              <a:rPr lang="en-US" sz="2400" dirty="0">
                <a:latin typeface="Times New Roman" panose="02020603050405020304" pitchFamily="18" charset="0"/>
                <a:cs typeface="Times New Roman" panose="02020603050405020304" pitchFamily="18" charset="0"/>
              </a:rPr>
              <a:t>, X. Dong and W. </a:t>
            </a:r>
            <a:r>
              <a:rPr lang="en-US" sz="2400" dirty="0" err="1">
                <a:latin typeface="Times New Roman" panose="02020603050405020304" pitchFamily="18" charset="0"/>
                <a:cs typeface="Times New Roman" panose="02020603050405020304" pitchFamily="18" charset="0"/>
              </a:rPr>
              <a:t>Xu</a:t>
            </a:r>
            <a:r>
              <a:rPr lang="en-US" sz="2400" dirty="0">
                <a:latin typeface="Times New Roman" panose="02020603050405020304" pitchFamily="18" charset="0"/>
                <a:cs typeface="Times New Roman" panose="02020603050405020304" pitchFamily="18" charset="0"/>
              </a:rPr>
              <a:t>, “5G Cellular User Equipment: From Theory to Practical Hardware Design,” IEEE Access, vol. 5, pp. 13992-14010, 2017.</a:t>
            </a:r>
          </a:p>
          <a:p>
            <a:r>
              <a:rPr lang="en-US" sz="2400" dirty="0">
                <a:latin typeface="Times New Roman" panose="02020603050405020304" pitchFamily="18" charset="0"/>
                <a:cs typeface="Times New Roman" panose="02020603050405020304" pitchFamily="18" charset="0"/>
              </a:rPr>
              <a:t>[3] M. </a:t>
            </a:r>
            <a:r>
              <a:rPr lang="en-US" sz="2400" dirty="0" err="1">
                <a:latin typeface="Times New Roman" panose="02020603050405020304" pitchFamily="18" charset="0"/>
                <a:cs typeface="Times New Roman" panose="02020603050405020304" pitchFamily="18" charset="0"/>
              </a:rPr>
              <a:t>Shafi</a:t>
            </a:r>
            <a:r>
              <a:rPr lang="en-US" sz="2400" dirty="0">
                <a:latin typeface="Times New Roman" panose="02020603050405020304" pitchFamily="18" charset="0"/>
                <a:cs typeface="Times New Roman" panose="02020603050405020304" pitchFamily="18" charset="0"/>
              </a:rPr>
              <a:t> et al., “5G: A Tutorial Overview of Standards, Trials, Challenges, Deployment, and Practice,” IEEE Journal on Selected Areas in Communications, vol. 35, no. 6, pp. 1201-1221, June 2017.</a:t>
            </a:r>
          </a:p>
          <a:p>
            <a:r>
              <a:rPr lang="en-US" sz="2400" dirty="0">
                <a:latin typeface="Times New Roman" panose="02020603050405020304" pitchFamily="18" charset="0"/>
                <a:cs typeface="Times New Roman" panose="02020603050405020304" pitchFamily="18" charset="0"/>
              </a:rPr>
              <a:t>[4] E. </a:t>
            </a:r>
            <a:r>
              <a:rPr lang="en-US" sz="2400" dirty="0" err="1">
                <a:latin typeface="Times New Roman" panose="02020603050405020304" pitchFamily="18" charset="0"/>
                <a:cs typeface="Times New Roman" panose="02020603050405020304" pitchFamily="18" charset="0"/>
              </a:rPr>
              <a:t>Dahlman</a:t>
            </a:r>
            <a:r>
              <a:rPr lang="en-US" sz="2400" dirty="0">
                <a:latin typeface="Times New Roman" panose="02020603050405020304" pitchFamily="18" charset="0"/>
                <a:cs typeface="Times New Roman" panose="02020603050405020304" pitchFamily="18" charset="0"/>
              </a:rPr>
              <a:t> et al., “5G Wireless Access: Requirements and Realization,” IEEE Communications Magazine, vol. 52, no. 12, pp. 42-47, December 2014.</a:t>
            </a:r>
          </a:p>
          <a:p>
            <a:endParaRPr lang="en-US" sz="2400" dirty="0"/>
          </a:p>
          <a:p>
            <a:pPr>
              <a:buNone/>
            </a:pPr>
            <a:r>
              <a:rPr lang="en-US" dirty="0"/>
              <a:t> </a:t>
            </a:r>
          </a:p>
          <a:p>
            <a:pPr>
              <a:buNone/>
            </a:pPr>
            <a:endParaRPr lang="en-US" dirty="0"/>
          </a:p>
        </p:txBody>
      </p:sp>
      <p:sp>
        <p:nvSpPr>
          <p:cNvPr id="21506" name="AutoShape 2"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4"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001219C-BF26-B3D1-113B-7E4B190CA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85800"/>
            <a:ext cx="7239000" cy="4648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Antenna</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Software used</a:t>
            </a:r>
          </a:p>
          <a:p>
            <a:r>
              <a:rPr lang="en-US" dirty="0">
                <a:latin typeface="Times New Roman" panose="02020603050405020304" pitchFamily="18" charset="0"/>
                <a:cs typeface="Times New Roman" panose="02020603050405020304" pitchFamily="18" charset="0"/>
              </a:rPr>
              <a:t>Result and Conclusion</a:t>
            </a:r>
          </a:p>
          <a:p>
            <a:r>
              <a:rPr lang="en-US" dirty="0">
                <a:latin typeface="Times New Roman" panose="02020603050405020304" pitchFamily="18" charset="0"/>
                <a:cs typeface="Times New Roman" panose="02020603050405020304" pitchFamily="18" charset="0"/>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DD0F-C0DD-3368-309C-C5BEC72D0046}"/>
              </a:ext>
            </a:extLst>
          </p:cNvPr>
          <p:cNvSpPr>
            <a:spLocks noGrp="1"/>
          </p:cNvSpPr>
          <p:nvPr>
            <p:ph type="title"/>
          </p:nvPr>
        </p:nvSpPr>
        <p:spPr/>
        <p:txBody>
          <a:bodyPr/>
          <a:lstStyle/>
          <a:p>
            <a:r>
              <a:rPr lang="en-US" dirty="0"/>
              <a:t>Metamaterial </a:t>
            </a:r>
          </a:p>
        </p:txBody>
      </p:sp>
      <p:sp>
        <p:nvSpPr>
          <p:cNvPr id="3" name="Content Placeholder 2">
            <a:extLst>
              <a:ext uri="{FF2B5EF4-FFF2-40B4-BE49-F238E27FC236}">
                <a16:creationId xmlns:a16="http://schemas.microsoft.com/office/drawing/2014/main" id="{8061C11B-2395-7231-6908-9C29819C876A}"/>
              </a:ext>
            </a:extLst>
          </p:cNvPr>
          <p:cNvSpPr>
            <a:spLocks noGrp="1"/>
          </p:cNvSpPr>
          <p:nvPr>
            <p:ph idx="1"/>
          </p:nvPr>
        </p:nvSpPr>
        <p:spPr/>
        <p:txBody>
          <a:bodyPr>
            <a:normAutofit/>
          </a:bodyPr>
          <a:lstStyle/>
          <a:p>
            <a:r>
              <a:rPr lang="en-US" b="1" i="0" dirty="0">
                <a:effectLst/>
                <a:latin typeface="Times New Roman" panose="02020603050405020304" pitchFamily="18" charset="0"/>
                <a:cs typeface="Times New Roman" panose="02020603050405020304" pitchFamily="18" charset="0"/>
              </a:rPr>
              <a:t>Metamaterial antennas </a:t>
            </a:r>
            <a:r>
              <a:rPr lang="en-US" i="0" dirty="0">
                <a:effectLst/>
                <a:latin typeface="Times New Roman" panose="02020603050405020304" pitchFamily="18" charset="0"/>
                <a:cs typeface="Times New Roman" panose="02020603050405020304" pitchFamily="18" charset="0"/>
              </a:rPr>
              <a:t>are a class of </a:t>
            </a:r>
            <a:r>
              <a:rPr lang="en-US" i="0" strike="noStrike" dirty="0">
                <a:effectLst/>
                <a:latin typeface="Times New Roman" panose="02020603050405020304" pitchFamily="18" charset="0"/>
                <a:cs typeface="Times New Roman" panose="02020603050405020304" pitchFamily="18" charset="0"/>
                <a:hlinkClick r:id="rId2" tooltip="Antenna (radio)">
                  <a:extLst>
                    <a:ext uri="{A12FA001-AC4F-418D-AE19-62706E023703}">
                      <ahyp:hlinkClr xmlns:ahyp="http://schemas.microsoft.com/office/drawing/2018/hyperlinkcolor" val="tx"/>
                    </a:ext>
                  </a:extLst>
                </a:hlinkClick>
              </a:rPr>
              <a:t>antennas</a:t>
            </a:r>
            <a:r>
              <a:rPr lang="en-US" i="0" dirty="0">
                <a:effectLst/>
                <a:latin typeface="Times New Roman" panose="02020603050405020304" pitchFamily="18" charset="0"/>
                <a:cs typeface="Times New Roman" panose="02020603050405020304" pitchFamily="18" charset="0"/>
              </a:rPr>
              <a:t> which use </a:t>
            </a:r>
            <a:r>
              <a:rPr lang="en-US" i="0" strike="noStrike" dirty="0">
                <a:effectLst/>
                <a:latin typeface="Times New Roman" panose="02020603050405020304" pitchFamily="18" charset="0"/>
                <a:cs typeface="Times New Roman" panose="02020603050405020304" pitchFamily="18" charset="0"/>
                <a:hlinkClick r:id="rId3" tooltip="Metamaterials">
                  <a:extLst>
                    <a:ext uri="{A12FA001-AC4F-418D-AE19-62706E023703}">
                      <ahyp:hlinkClr xmlns:ahyp="http://schemas.microsoft.com/office/drawing/2018/hyperlinkcolor" val="tx"/>
                    </a:ext>
                  </a:extLst>
                </a:hlinkClick>
              </a:rPr>
              <a:t>metamaterials</a:t>
            </a:r>
            <a:r>
              <a:rPr lang="en-US" i="0" dirty="0">
                <a:effectLst/>
                <a:latin typeface="Times New Roman" panose="02020603050405020304" pitchFamily="18" charset="0"/>
                <a:cs typeface="Times New Roman" panose="02020603050405020304" pitchFamily="18" charset="0"/>
              </a:rPr>
              <a:t> to increase performance of miniaturized </a:t>
            </a:r>
            <a:r>
              <a:rPr lang="en-US" i="0" strike="noStrike" dirty="0">
                <a:effectLst/>
                <a:latin typeface="Times New Roman" panose="02020603050405020304" pitchFamily="18" charset="0"/>
                <a:cs typeface="Times New Roman" panose="02020603050405020304" pitchFamily="18" charset="0"/>
                <a:hlinkClick r:id="rId2" tooltip="Antenna (radio)">
                  <a:extLst>
                    <a:ext uri="{A12FA001-AC4F-418D-AE19-62706E023703}">
                      <ahyp:hlinkClr xmlns:ahyp="http://schemas.microsoft.com/office/drawing/2018/hyperlinkcolor" val="tx"/>
                    </a:ext>
                  </a:extLst>
                </a:hlinkClick>
              </a:rPr>
              <a:t>antenna systems</a:t>
            </a:r>
            <a:r>
              <a:rPr lang="en-US" i="0" dirty="0">
                <a:effectLst/>
                <a:latin typeface="Times New Roman" panose="02020603050405020304" pitchFamily="18" charset="0"/>
                <a:cs typeface="Times New Roman" panose="02020603050405020304" pitchFamily="18" charset="0"/>
              </a:rPr>
              <a:t>.</a:t>
            </a:r>
            <a:endParaRPr lang="en-US" i="0" baseline="30000" dirty="0">
              <a:effectLst/>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 Their purpose, as with any electromagnetic antenna, is to launch </a:t>
            </a:r>
            <a:r>
              <a:rPr lang="en-US" i="0" strike="noStrike" dirty="0">
                <a:effectLst/>
                <a:latin typeface="Times New Roman" panose="02020603050405020304" pitchFamily="18" charset="0"/>
                <a:cs typeface="Times New Roman" panose="02020603050405020304" pitchFamily="18" charset="0"/>
                <a:hlinkClick r:id="rId4" tooltip="Energy">
                  <a:extLst>
                    <a:ext uri="{A12FA001-AC4F-418D-AE19-62706E023703}">
                      <ahyp:hlinkClr xmlns:ahyp="http://schemas.microsoft.com/office/drawing/2018/hyperlinkcolor" val="tx"/>
                    </a:ext>
                  </a:extLst>
                </a:hlinkClick>
              </a:rPr>
              <a:t>energy</a:t>
            </a:r>
            <a:r>
              <a:rPr lang="en-US" i="0" dirty="0">
                <a:effectLst/>
                <a:latin typeface="Times New Roman" panose="02020603050405020304" pitchFamily="18" charset="0"/>
                <a:cs typeface="Times New Roman" panose="02020603050405020304" pitchFamily="18" charset="0"/>
              </a:rPr>
              <a:t> into free space.</a:t>
            </a:r>
          </a:p>
        </p:txBody>
      </p:sp>
    </p:spTree>
    <p:extLst>
      <p:ext uri="{BB962C8B-B14F-4D97-AF65-F5344CB8AC3E}">
        <p14:creationId xmlns:p14="http://schemas.microsoft.com/office/powerpoint/2010/main" val="398664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F0F3-75EF-A142-471A-67753D7573C9}"/>
              </a:ext>
            </a:extLst>
          </p:cNvPr>
          <p:cNvSpPr>
            <a:spLocks noGrp="1"/>
          </p:cNvSpPr>
          <p:nvPr>
            <p:ph type="title"/>
          </p:nvPr>
        </p:nvSpPr>
        <p:spPr>
          <a:xfrm>
            <a:off x="628650" y="304800"/>
            <a:ext cx="7886700" cy="1447800"/>
          </a:xfrm>
        </p:spPr>
        <p:txBody>
          <a:bodyPr>
            <a:normAutofit/>
          </a:bodyPr>
          <a:lstStyle/>
          <a:p>
            <a:r>
              <a:rPr lang="en-US" sz="2800"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t>
            </a:r>
            <a:endParaRPr lang="en-IN"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699B91-6166-F41C-F2CB-D679B420890E}"/>
              </a:ext>
            </a:extLst>
          </p:cNvPr>
          <p:cNvSpPr>
            <a:spLocks noGrp="1"/>
          </p:cNvSpPr>
          <p:nvPr>
            <p:ph idx="1"/>
          </p:nvPr>
        </p:nvSpPr>
        <p:spPr>
          <a:xfrm>
            <a:off x="628650" y="1232874"/>
            <a:ext cx="8286750" cy="5015526"/>
          </a:xfrm>
        </p:spPr>
        <p:txBody>
          <a:bodyPr>
            <a:normAutofit fontScale="92500"/>
          </a:bodyPr>
          <a:lstStyle/>
          <a:p>
            <a:pPr marL="0" indent="0" algn="just">
              <a:buNone/>
            </a:pPr>
            <a:endParaRPr lang="en-IN" dirty="0">
              <a:latin typeface="Times New Roman" panose="02020603050405020304" pitchFamily="18" charset="0"/>
              <a:cs typeface="Times New Roman" panose="02020603050405020304" pitchFamily="18" charset="0"/>
            </a:endParaRPr>
          </a:p>
          <a:p>
            <a:pPr marL="274320" marR="788035" indent="452755" algn="just">
              <a:lnSpc>
                <a:spcPct val="115000"/>
              </a:lnSpc>
              <a:spcBef>
                <a:spcPts val="1985"/>
              </a:spcBef>
              <a:spcAft>
                <a:spcPts val="0"/>
              </a:spcAft>
            </a:pPr>
            <a:r>
              <a:rPr lang="en-US" sz="26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The main objective of this project is to understand the working and the design of the antenna. Specific Objective: </a:t>
            </a:r>
            <a:endParaRPr lang="en-US" sz="2600" dirty="0">
              <a:effectLst/>
              <a:latin typeface="Times New Roman" panose="02020603050405020304" pitchFamily="18" charset="0"/>
              <a:ea typeface="Times New Roman" panose="02020603050405020304" pitchFamily="18" charset="0"/>
            </a:endParaRPr>
          </a:p>
          <a:p>
            <a:pPr marL="688340" marR="0" algn="just">
              <a:lnSpc>
                <a:spcPct val="115000"/>
              </a:lnSpc>
              <a:spcBef>
                <a:spcPts val="360"/>
              </a:spcBef>
              <a:spcAft>
                <a:spcPts val="0"/>
              </a:spcAft>
            </a:pPr>
            <a:r>
              <a:rPr lang="en-US" sz="26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design the antenna according to designed specifications.  </a:t>
            </a:r>
            <a:endParaRPr lang="en-US" sz="2600" dirty="0">
              <a:effectLst/>
              <a:latin typeface="Times New Roman" panose="02020603050405020304" pitchFamily="18" charset="0"/>
              <a:ea typeface="Times New Roman" panose="02020603050405020304" pitchFamily="18" charset="0"/>
            </a:endParaRPr>
          </a:p>
          <a:p>
            <a:pPr marL="232410" marR="294640" indent="455295" algn="just">
              <a:lnSpc>
                <a:spcPct val="115000"/>
              </a:lnSpc>
              <a:spcBef>
                <a:spcPts val="2030"/>
              </a:spcBef>
              <a:spcAft>
                <a:spcPts val="0"/>
              </a:spcAft>
            </a:pPr>
            <a:r>
              <a:rPr lang="en-US" sz="26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be acquainted with some of the characteristics of parasitic antenna element modelling and  operations.  </a:t>
            </a:r>
            <a:endParaRPr lang="en-US" sz="2600" dirty="0">
              <a:effectLst/>
              <a:latin typeface="Times New Roman" panose="02020603050405020304" pitchFamily="18" charset="0"/>
              <a:ea typeface="Times New Roman" panose="02020603050405020304" pitchFamily="18" charset="0"/>
            </a:endParaRPr>
          </a:p>
          <a:p>
            <a:pPr marL="727710" marR="0" algn="just">
              <a:lnSpc>
                <a:spcPct val="115000"/>
              </a:lnSpc>
              <a:spcBef>
                <a:spcPts val="1515"/>
              </a:spcBef>
              <a:spcAft>
                <a:spcPts val="0"/>
              </a:spcAft>
            </a:pPr>
            <a:r>
              <a:rPr lang="en-US" sz="26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know the antenna radiation pattern.  </a:t>
            </a:r>
            <a:endParaRPr lang="en-US" sz="2600" dirty="0">
              <a:effectLst/>
              <a:latin typeface="Times New Roman" panose="02020603050405020304" pitchFamily="18" charset="0"/>
              <a:ea typeface="Times New Roman" panose="02020603050405020304" pitchFamily="18" charset="0"/>
            </a:endParaRPr>
          </a:p>
          <a:p>
            <a:pPr marL="727710" marR="0" algn="just">
              <a:lnSpc>
                <a:spcPct val="115000"/>
              </a:lnSpc>
              <a:spcBef>
                <a:spcPts val="1515"/>
              </a:spcBef>
              <a:spcAft>
                <a:spcPts val="0"/>
              </a:spcAft>
            </a:pPr>
            <a:r>
              <a:rPr lang="en-US" sz="26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Test antenna and verify it performs as expected.</a:t>
            </a:r>
            <a:endParaRPr lang="en-US" sz="26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2635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295400"/>
            <a:ext cx="8229600" cy="5287962"/>
          </a:xfrm>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This project describes</a:t>
            </a:r>
            <a:r>
              <a:rPr lang="en-US" sz="2400" dirty="0">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 metamaterial-based design of large scale antennas for massive multiple input and multiple output (MIMO) communication systems. </a:t>
            </a:r>
          </a:p>
          <a:p>
            <a:r>
              <a:rPr lang="en-US" sz="2400" dirty="0">
                <a:solidFill>
                  <a:srgbClr val="000000"/>
                </a:solidFill>
                <a:effectLst/>
                <a:latin typeface="Times New Roman" panose="02020603050405020304" pitchFamily="18" charset="0"/>
                <a:ea typeface="Times New Roman" panose="02020603050405020304" pitchFamily="18" charset="0"/>
              </a:rPr>
              <a:t>The data link and better performance over modern fifth generation (5G) wireless communication systems is possible with large numbers of such adaptive antennas.</a:t>
            </a:r>
            <a:r>
              <a:rPr lang="en-US" sz="2400" dirty="0">
                <a:effectLst/>
                <a:latin typeface="Times New Roman" panose="02020603050405020304" pitchFamily="18" charset="0"/>
                <a:ea typeface="Times New Roman" panose="02020603050405020304" pitchFamily="18" charset="0"/>
              </a:rPr>
              <a:t> </a:t>
            </a:r>
          </a:p>
          <a:p>
            <a:r>
              <a:rPr lang="en-US" sz="2400" dirty="0">
                <a:solidFill>
                  <a:srgbClr val="000000"/>
                </a:solidFill>
                <a:effectLst/>
                <a:latin typeface="Times New Roman" panose="02020603050405020304" pitchFamily="18" charset="0"/>
                <a:ea typeface="Times New Roman" panose="02020603050405020304" pitchFamily="18" charset="0"/>
              </a:rPr>
              <a:t>investigate the design of meta-material antennas and analyze the S-parameter, radiation pattern, and define mathematical relationship to find the correlation coefficient and diversity gain.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fss.png"/>
          <p:cNvPicPr>
            <a:picLocks noChangeAspect="1"/>
          </p:cNvPicPr>
          <p:nvPr/>
        </p:nvPicPr>
        <p:blipFill>
          <a:blip r:embed="rId2"/>
          <a:stretch>
            <a:fillRect/>
          </a:stretch>
        </p:blipFill>
        <p:spPr>
          <a:xfrm>
            <a:off x="5857875" y="2514600"/>
            <a:ext cx="3286125" cy="3124200"/>
          </a:xfrm>
          <a:prstGeom prst="rect">
            <a:avLst/>
          </a:prstGeom>
        </p:spPr>
      </p:pic>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USED</a:t>
            </a:r>
          </a:p>
        </p:txBody>
      </p:sp>
      <p:sp>
        <p:nvSpPr>
          <p:cNvPr id="3" name="Content Placeholder 2"/>
          <p:cNvSpPr>
            <a:spLocks noGrp="1"/>
          </p:cNvSpPr>
          <p:nvPr>
            <p:ph idx="1"/>
          </p:nvPr>
        </p:nvSpPr>
        <p:spPr/>
        <p:txBody>
          <a:bodyPr/>
          <a:lstStyle/>
          <a:p>
            <a:r>
              <a:rPr lang="en-US" sz="2800" dirty="0" err="1">
                <a:latin typeface="Times New Roman" panose="02020603050405020304" pitchFamily="18" charset="0"/>
                <a:cs typeface="Times New Roman" panose="02020603050405020304" pitchFamily="18" charset="0"/>
              </a:rPr>
              <a:t>Ansys</a:t>
            </a:r>
            <a:r>
              <a:rPr lang="en-US" sz="2800" dirty="0">
                <a:latin typeface="Times New Roman" panose="02020603050405020304" pitchFamily="18" charset="0"/>
                <a:cs typeface="Times New Roman" panose="02020603050405020304" pitchFamily="18" charset="0"/>
              </a:rPr>
              <a:t> HFSS.</a:t>
            </a:r>
          </a:p>
          <a:p>
            <a:r>
              <a:rPr lang="en-US" sz="2800" dirty="0">
                <a:latin typeface="Times New Roman" panose="02020603050405020304" pitchFamily="18" charset="0"/>
                <a:cs typeface="Times New Roman" panose="02020603050405020304" pitchFamily="18" charset="0"/>
              </a:rPr>
              <a:t>HFSS - High Frequency Structure Simulator.</a:t>
            </a:r>
          </a:p>
          <a:p>
            <a:r>
              <a:rPr lang="en-US" sz="2800" dirty="0">
                <a:latin typeface="Times New Roman" panose="02020603050405020304" pitchFamily="18" charset="0"/>
                <a:cs typeface="Times New Roman" panose="02020603050405020304" pitchFamily="18" charset="0"/>
              </a:rPr>
              <a:t>HFSS is the one of the several commercial </a:t>
            </a:r>
          </a:p>
          <a:p>
            <a:pPr>
              <a:buNone/>
            </a:pPr>
            <a:r>
              <a:rPr lang="en-US" sz="2800" dirty="0">
                <a:latin typeface="Times New Roman" panose="02020603050405020304" pitchFamily="18" charset="0"/>
                <a:cs typeface="Times New Roman" panose="02020603050405020304" pitchFamily="18" charset="0"/>
              </a:rPr>
              <a:t> tools used for antenna design, </a:t>
            </a:r>
          </a:p>
          <a:p>
            <a:pPr>
              <a:buNone/>
            </a:pPr>
            <a:r>
              <a:rPr lang="en-US" sz="2800" dirty="0">
                <a:latin typeface="Times New Roman" panose="02020603050405020304" pitchFamily="18" charset="0"/>
                <a:cs typeface="Times New Roman" panose="02020603050405020304" pitchFamily="18" charset="0"/>
              </a:rPr>
              <a:t>transmission lines and packaging</a:t>
            </a:r>
            <a:r>
              <a:rPr lang="en-US" dirty="0"/>
              <a:t>.</a:t>
            </a:r>
          </a:p>
        </p:txBody>
      </p:sp>
      <p:sp>
        <p:nvSpPr>
          <p:cNvPr id="1026" name="AutoShape 2" descr="Ansys HFSS Reviews 2023: Details, Pricing, &amp; Features | G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5390-34BF-7C9B-F2CF-EDCE1A5964A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ANTENNA DESIGNED</a:t>
            </a:r>
          </a:p>
        </p:txBody>
      </p:sp>
      <p:pic>
        <p:nvPicPr>
          <p:cNvPr id="4" name="Content Placeholder 3">
            <a:extLst>
              <a:ext uri="{FF2B5EF4-FFF2-40B4-BE49-F238E27FC236}">
                <a16:creationId xmlns:a16="http://schemas.microsoft.com/office/drawing/2014/main" id="{574D13E7-0EDF-0AF1-D927-900B85D430EE}"/>
              </a:ext>
            </a:extLst>
          </p:cNvPr>
          <p:cNvPicPr>
            <a:picLocks noGrp="1" noChangeAspect="1"/>
          </p:cNvPicPr>
          <p:nvPr>
            <p:ph idx="1"/>
          </p:nvPr>
        </p:nvPicPr>
        <p:blipFill>
          <a:blip r:embed="rId2"/>
          <a:stretch>
            <a:fillRect/>
          </a:stretch>
        </p:blipFill>
        <p:spPr>
          <a:xfrm>
            <a:off x="560533" y="1600200"/>
            <a:ext cx="8022933" cy="4525963"/>
          </a:xfrm>
          <a:prstGeom prst="rect">
            <a:avLst/>
          </a:prstGeom>
        </p:spPr>
      </p:pic>
    </p:spTree>
    <p:extLst>
      <p:ext uri="{BB962C8B-B14F-4D97-AF65-F5344CB8AC3E}">
        <p14:creationId xmlns:p14="http://schemas.microsoft.com/office/powerpoint/2010/main" val="219475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AE64-1B1C-AD50-8585-1434AEE53F6D}"/>
              </a:ext>
            </a:extLst>
          </p:cNvPr>
          <p:cNvSpPr>
            <a:spLocks noGrp="1"/>
          </p:cNvSpPr>
          <p:nvPr>
            <p:ph type="title"/>
          </p:nvPr>
        </p:nvSpPr>
        <p:spPr>
          <a:xfrm>
            <a:off x="628650" y="1131094"/>
            <a:ext cx="7886700" cy="808645"/>
          </a:xfrm>
        </p:spPr>
        <p:txBody>
          <a:bodyPr>
            <a:normAutofit/>
          </a:bodyPr>
          <a:lstStyle/>
          <a:p>
            <a:r>
              <a:rPr lang="en-US" sz="3200" dirty="0">
                <a:latin typeface="Times New Roman" panose="02020603050405020304" pitchFamily="18" charset="0"/>
                <a:cs typeface="Times New Roman" panose="02020603050405020304" pitchFamily="18" charset="0"/>
              </a:rPr>
              <a:t>DESIGN SPECIFICATION </a:t>
            </a:r>
            <a:r>
              <a:rPr lang="en-US" sz="2700" u="sng" dirty="0">
                <a:latin typeface="Times New Roman" panose="02020603050405020304" pitchFamily="18" charset="0"/>
                <a:cs typeface="Times New Roman" panose="02020603050405020304" pitchFamily="18" charset="0"/>
              </a:rPr>
              <a:t>:</a:t>
            </a:r>
            <a:endParaRPr lang="en-IN" sz="27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F7134-F5B3-2A17-F28D-60009E2A2D51}"/>
              </a:ext>
            </a:extLst>
          </p:cNvPr>
          <p:cNvSpPr>
            <a:spLocks noGrp="1"/>
          </p:cNvSpPr>
          <p:nvPr>
            <p:ph idx="1"/>
          </p:nvPr>
        </p:nvSpPr>
        <p:spPr>
          <a:xfrm>
            <a:off x="628650" y="2036345"/>
            <a:ext cx="7886700" cy="345362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Substrate material	     =  FR4 epoxy</a:t>
            </a:r>
          </a:p>
          <a:p>
            <a:pPr algn="just"/>
            <a:r>
              <a:rPr lang="en-US" dirty="0">
                <a:latin typeface="Times New Roman" panose="02020603050405020304" pitchFamily="18" charset="0"/>
                <a:cs typeface="Times New Roman" panose="02020603050405020304" pitchFamily="18" charset="0"/>
              </a:rPr>
              <a:t>Dielectric Constant	     = 4.4</a:t>
            </a:r>
          </a:p>
          <a:p>
            <a:pPr algn="just"/>
            <a:r>
              <a:rPr lang="en-US" dirty="0">
                <a:latin typeface="Times New Roman" panose="02020603050405020304" pitchFamily="18" charset="0"/>
                <a:cs typeface="Times New Roman" panose="02020603050405020304" pitchFamily="18" charset="0"/>
              </a:rPr>
              <a:t>Operating Frequency    = 2.8 THz</a:t>
            </a:r>
          </a:p>
          <a:p>
            <a:pPr algn="just"/>
            <a:r>
              <a:rPr lang="en-US" dirty="0">
                <a:latin typeface="Times New Roman" panose="02020603050405020304" pitchFamily="18" charset="0"/>
                <a:cs typeface="Times New Roman" panose="02020603050405020304" pitchFamily="18" charset="0"/>
              </a:rPr>
              <a:t>Impedance		     = 50 ohms</a:t>
            </a:r>
          </a:p>
          <a:p>
            <a:pPr algn="just"/>
            <a:r>
              <a:rPr lang="en-US" dirty="0">
                <a:latin typeface="Times New Roman" panose="02020603050405020304" pitchFamily="18" charset="0"/>
                <a:cs typeface="Times New Roman" panose="02020603050405020304" pitchFamily="18" charset="0"/>
              </a:rPr>
              <a:t>Length of patch	     =  </a:t>
            </a:r>
            <a:r>
              <a:rPr lang="en-IN" dirty="0">
                <a:effectLst/>
                <a:latin typeface="Times New Roman" panose="02020603050405020304" pitchFamily="18" charset="0"/>
                <a:ea typeface="Calibri" panose="020F0502020204030204" pitchFamily="34" charset="0"/>
                <a:cs typeface="Times New Roman" panose="02020603050405020304" pitchFamily="18" charset="0"/>
              </a:rPr>
              <a:t>30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μm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width of patch		      =  </a:t>
            </a:r>
            <a:r>
              <a:rPr lang="en-IN" dirty="0">
                <a:effectLst/>
                <a:latin typeface="Times New Roman" panose="02020603050405020304" pitchFamily="18" charset="0"/>
                <a:ea typeface="Calibri" panose="020F0502020204030204" pitchFamily="34" charset="0"/>
                <a:cs typeface="Times New Roman" panose="02020603050405020304" pitchFamily="18" charset="0"/>
              </a:rPr>
              <a:t>26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μm</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9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77F0-1AE1-A517-9312-F5BCAABBA4C2}"/>
              </a:ext>
            </a:extLst>
          </p:cNvPr>
          <p:cNvSpPr>
            <a:spLocks noGrp="1"/>
          </p:cNvSpPr>
          <p:nvPr>
            <p:ph type="title"/>
          </p:nvPr>
        </p:nvSpPr>
        <p:spPr>
          <a:xfrm>
            <a:off x="457200" y="-457200"/>
            <a:ext cx="8229600" cy="1874838"/>
          </a:xfrm>
        </p:spPr>
        <p:txBody>
          <a:bodyPr/>
          <a:lstStyle/>
          <a:p>
            <a:r>
              <a:rPr lang="en-US" dirty="0"/>
              <a:t>RESULT</a:t>
            </a:r>
          </a:p>
        </p:txBody>
      </p:sp>
      <p:sp>
        <p:nvSpPr>
          <p:cNvPr id="5" name="Content Placeholder 4">
            <a:extLst>
              <a:ext uri="{FF2B5EF4-FFF2-40B4-BE49-F238E27FC236}">
                <a16:creationId xmlns:a16="http://schemas.microsoft.com/office/drawing/2014/main" id="{50078607-7191-0578-4FE4-D2B61CFBFCB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1E3A1DC-4CCC-5E26-0284-FBE6B91398D0}"/>
              </a:ext>
            </a:extLst>
          </p:cNvPr>
          <p:cNvPicPr>
            <a:picLocks noChangeAspect="1"/>
          </p:cNvPicPr>
          <p:nvPr/>
        </p:nvPicPr>
        <p:blipFill>
          <a:blip r:embed="rId2"/>
          <a:stretch>
            <a:fillRect/>
          </a:stretch>
        </p:blipFill>
        <p:spPr>
          <a:xfrm>
            <a:off x="0" y="914400"/>
            <a:ext cx="9144000" cy="5715000"/>
          </a:xfrm>
          <a:prstGeom prst="rect">
            <a:avLst/>
          </a:prstGeom>
        </p:spPr>
      </p:pic>
    </p:spTree>
    <p:extLst>
      <p:ext uri="{BB962C8B-B14F-4D97-AF65-F5344CB8AC3E}">
        <p14:creationId xmlns:p14="http://schemas.microsoft.com/office/powerpoint/2010/main" val="3016349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421</TotalTime>
  <Words>762</Words>
  <Application>Microsoft Office PowerPoint</Application>
  <PresentationFormat>On-screen Show (4:3)</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DEPARTMENT OF ELECTRONICS AND COMMUNICATION ENGINEERING 18ECP103L – MINOR PROJECT 2 METAMATERIAL INSPIRED ANTENNA DESIGN FOR MASSIVE MIMO,  5G COMMUNICATIONS SYSTEM BATCH NO:37 </vt:lpstr>
      <vt:lpstr>CONTENTS</vt:lpstr>
      <vt:lpstr>Metamaterial </vt:lpstr>
      <vt:lpstr>Objective :</vt:lpstr>
      <vt:lpstr>ABSTRACT</vt:lpstr>
      <vt:lpstr>SOFTWARE USED</vt:lpstr>
      <vt:lpstr>ANTENNA DESIGNED</vt:lpstr>
      <vt:lpstr>DESIGN SPECIFICATION :</vt:lpstr>
      <vt:lpstr>RESULT</vt:lpstr>
      <vt:lpstr>S PARAMETER</vt:lpstr>
      <vt:lpstr>VSWR</vt:lpstr>
      <vt:lpstr>VSWR</vt:lpstr>
      <vt:lpstr>GAIN</vt:lpstr>
      <vt:lpstr>GAIN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 Best</dc:creator>
  <cp:lastModifiedBy>DELL</cp:lastModifiedBy>
  <cp:revision>40</cp:revision>
  <dcterms:created xsi:type="dcterms:W3CDTF">2023-01-27T15:38:01Z</dcterms:created>
  <dcterms:modified xsi:type="dcterms:W3CDTF">2023-04-25T20:44:52Z</dcterms:modified>
</cp:coreProperties>
</file>