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68" r:id="rId3"/>
    <p:sldId id="276" r:id="rId4"/>
    <p:sldId id="282" r:id="rId5"/>
    <p:sldId id="259" r:id="rId6"/>
    <p:sldId id="263" r:id="rId7"/>
    <p:sldId id="283" r:id="rId8"/>
    <p:sldId id="284" r:id="rId9"/>
    <p:sldId id="286" r:id="rId10"/>
    <p:sldId id="285" r:id="rId11"/>
    <p:sldId id="287" r:id="rId12"/>
    <p:sldId id="288" r:id="rId13"/>
    <p:sldId id="290" r:id="rId14"/>
    <p:sldId id="281" r:id="rId15"/>
    <p:sldId id="279"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89935" autoAdjust="0"/>
  </p:normalViewPr>
  <p:slideViewPr>
    <p:cSldViewPr>
      <p:cViewPr varScale="1">
        <p:scale>
          <a:sx n="65" d="100"/>
          <a:sy n="65" d="100"/>
        </p:scale>
        <p:origin x="-147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83AE120-A676-4B0F-AAF8-FE8771505AD2}" type="datetimeFigureOut">
              <a:rPr lang="en-US" smtClean="0"/>
              <a:pPr/>
              <a:t>10/13/2023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921C3E6-D82A-4716-85A3-1EF80B265541}"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83AE120-A676-4B0F-AAF8-FE8771505AD2}"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1C3E6-D82A-4716-85A3-1EF80B26554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83AE120-A676-4B0F-AAF8-FE8771505AD2}"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1C3E6-D82A-4716-85A3-1EF80B26554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83AE120-A676-4B0F-AAF8-FE8771505AD2}"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1C3E6-D82A-4716-85A3-1EF80B265541}"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83AE120-A676-4B0F-AAF8-FE8771505AD2}" type="datetimeFigureOut">
              <a:rPr lang="en-US" smtClean="0"/>
              <a:pPr/>
              <a:t>10/13/2023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921C3E6-D82A-4716-85A3-1EF80B26554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83AE120-A676-4B0F-AAF8-FE8771505AD2}" type="datetimeFigureOut">
              <a:rPr lang="en-US" smtClean="0"/>
              <a:pPr/>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21C3E6-D82A-4716-85A3-1EF80B265541}"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C83AE120-A676-4B0F-AAF8-FE8771505AD2}" type="datetimeFigureOut">
              <a:rPr lang="en-US" smtClean="0"/>
              <a:pPr/>
              <a:t>10/13/2023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21C3E6-D82A-4716-85A3-1EF80B265541}"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83AE120-A676-4B0F-AAF8-FE8771505AD2}" type="datetimeFigureOut">
              <a:rPr lang="en-US" smtClean="0"/>
              <a:pPr/>
              <a:t>10/13/2023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21C3E6-D82A-4716-85A3-1EF80B26554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3AE120-A676-4B0F-AAF8-FE8771505AD2}" type="datetimeFigureOut">
              <a:rPr lang="en-US" smtClean="0"/>
              <a:pPr/>
              <a:t>10/13/2023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21C3E6-D82A-4716-85A3-1EF80B26554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83AE120-A676-4B0F-AAF8-FE8771505AD2}" type="datetimeFigureOut">
              <a:rPr lang="en-US" smtClean="0"/>
              <a:pPr/>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21C3E6-D82A-4716-85A3-1EF80B265541}"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83AE120-A676-4B0F-AAF8-FE8771505AD2}" type="datetimeFigureOut">
              <a:rPr lang="en-US" smtClean="0"/>
              <a:pPr/>
              <a:t>10/13/2023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1921C3E6-D82A-4716-85A3-1EF80B265541}"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83AE120-A676-4B0F-AAF8-FE8771505AD2}" type="datetimeFigureOut">
              <a:rPr lang="en-US" smtClean="0"/>
              <a:pPr/>
              <a:t>10/13/2023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921C3E6-D82A-4716-85A3-1EF80B26554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how2electronics.com/wp-content/uploads/2020/09/Water-Turbidity.jp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304800" y="3886200"/>
            <a:ext cx="8077200" cy="1752600"/>
          </a:xfrm>
        </p:spPr>
        <p:txBody>
          <a:bodyPr>
            <a:normAutofit fontScale="92500" lnSpcReduction="10000"/>
          </a:bodyPr>
          <a:lstStyle/>
          <a:p>
            <a:pPr algn="just"/>
            <a:r>
              <a:rPr lang="en-US" sz="2000" b="1" dirty="0">
                <a:solidFill>
                  <a:srgbClr val="FF0000"/>
                </a:solidFill>
              </a:rPr>
              <a:t>          PRESENTED BY:</a:t>
            </a:r>
          </a:p>
          <a:p>
            <a:pPr algn="just"/>
            <a:r>
              <a:rPr lang="en-US" sz="2000" b="1" dirty="0">
                <a:solidFill>
                  <a:schemeClr val="tx1"/>
                </a:solidFill>
              </a:rPr>
              <a:t> S.RAGAVI [927621BEC159]                                                       </a:t>
            </a:r>
            <a:r>
              <a:rPr lang="en-US" sz="2000" b="1" dirty="0">
                <a:solidFill>
                  <a:srgbClr val="FF0000"/>
                </a:solidFill>
              </a:rPr>
              <a:t>GUIDE:</a:t>
            </a:r>
          </a:p>
          <a:p>
            <a:pPr algn="just"/>
            <a:r>
              <a:rPr lang="en-US" sz="2000" b="1" dirty="0">
                <a:solidFill>
                  <a:schemeClr val="tx1"/>
                </a:solidFill>
              </a:rPr>
              <a:t> S.REENA   [</a:t>
            </a:r>
            <a:r>
              <a:rPr lang="en-US" sz="2000" b="1" dirty="0" smtClean="0">
                <a:solidFill>
                  <a:schemeClr val="tx1"/>
                </a:solidFill>
              </a:rPr>
              <a:t>927621BEC164]                                                </a:t>
            </a:r>
            <a:r>
              <a:rPr lang="en-US" sz="2000" b="1" dirty="0" err="1">
                <a:solidFill>
                  <a:schemeClr val="tx1"/>
                </a:solidFill>
              </a:rPr>
              <a:t>Dr.S.VIMALNATH</a:t>
            </a:r>
            <a:endParaRPr lang="en-US" sz="2000" b="1" dirty="0">
              <a:solidFill>
                <a:schemeClr val="tx1"/>
              </a:solidFill>
            </a:endParaRPr>
          </a:p>
          <a:p>
            <a:pPr algn="just"/>
            <a:r>
              <a:rPr lang="en-US" sz="2000" b="1" dirty="0">
                <a:solidFill>
                  <a:schemeClr val="tx1"/>
                </a:solidFill>
              </a:rPr>
              <a:t> V.PRITHIGA [927621BEC153]                                      </a:t>
            </a:r>
            <a:r>
              <a:rPr lang="en-US" sz="2000" b="1" dirty="0" smtClean="0">
                <a:solidFill>
                  <a:schemeClr val="tx1"/>
                </a:solidFill>
              </a:rPr>
              <a:t>Associate </a:t>
            </a:r>
            <a:r>
              <a:rPr lang="en-US" sz="2000" b="1" dirty="0">
                <a:solidFill>
                  <a:schemeClr val="tx1"/>
                </a:solidFill>
              </a:rPr>
              <a:t>Professor/ECE</a:t>
            </a:r>
          </a:p>
          <a:p>
            <a:pPr algn="just"/>
            <a:r>
              <a:rPr lang="en-US" sz="2000" b="1" dirty="0">
                <a:solidFill>
                  <a:schemeClr val="tx1"/>
                </a:solidFill>
              </a:rPr>
              <a:t> S.SARANYA [927621BEC186]</a:t>
            </a:r>
          </a:p>
        </p:txBody>
      </p:sp>
      <p:sp>
        <p:nvSpPr>
          <p:cNvPr id="6" name="Title 5"/>
          <p:cNvSpPr>
            <a:spLocks noGrp="1"/>
          </p:cNvSpPr>
          <p:nvPr>
            <p:ph type="ctrTitle"/>
          </p:nvPr>
        </p:nvSpPr>
        <p:spPr>
          <a:xfrm>
            <a:off x="179512" y="1124744"/>
            <a:ext cx="8964488" cy="3168352"/>
          </a:xfrm>
        </p:spPr>
        <p:txBody>
          <a:bodyPr>
            <a:normAutofit/>
          </a:bodyPr>
          <a:lstStyle/>
          <a:p>
            <a:pPr algn="ctr"/>
            <a:r>
              <a:rPr lang="en-US" sz="2000" b="1" dirty="0">
                <a:solidFill>
                  <a:schemeClr val="tx1">
                    <a:lumMod val="95000"/>
                    <a:lumOff val="5000"/>
                  </a:schemeClr>
                </a:solidFill>
              </a:rPr>
              <a:t>DEPARTMENT OF ELECTRONICS AND COMMUNICATION ENGINEERING</a:t>
            </a:r>
            <a:br>
              <a:rPr lang="en-US" sz="2000" b="1" dirty="0">
                <a:solidFill>
                  <a:schemeClr val="tx1">
                    <a:lumMod val="95000"/>
                    <a:lumOff val="5000"/>
                  </a:schemeClr>
                </a:solidFill>
              </a:rPr>
            </a:br>
            <a:r>
              <a:rPr lang="en-US" sz="2000" b="1" dirty="0">
                <a:solidFill>
                  <a:schemeClr val="bg1"/>
                </a:solidFill>
              </a:rPr>
              <a:t> MINOR PROJECT -III</a:t>
            </a:r>
            <a:r>
              <a:rPr lang="en-US" sz="2000" b="1" dirty="0">
                <a:solidFill>
                  <a:schemeClr val="bg1">
                    <a:lumMod val="85000"/>
                  </a:schemeClr>
                </a:solidFill>
              </a:rPr>
              <a:t/>
            </a:r>
            <a:br>
              <a:rPr lang="en-US" sz="2000" b="1" dirty="0">
                <a:solidFill>
                  <a:schemeClr val="bg1">
                    <a:lumMod val="85000"/>
                  </a:schemeClr>
                </a:solidFill>
              </a:rPr>
            </a:br>
            <a:r>
              <a:rPr lang="en-US" sz="2000" b="1">
                <a:solidFill>
                  <a:schemeClr val="tx1"/>
                </a:solidFill>
              </a:rPr>
              <a:t> </a:t>
            </a:r>
            <a:r>
              <a:rPr lang="en-US" sz="2000" b="1" smtClean="0">
                <a:solidFill>
                  <a:schemeClr val="tx1"/>
                </a:solidFill>
              </a:rPr>
              <a:t>FINAL </a:t>
            </a:r>
            <a:r>
              <a:rPr lang="en-US" sz="2000" b="1" dirty="0">
                <a:solidFill>
                  <a:schemeClr val="tx1"/>
                </a:solidFill>
              </a:rPr>
              <a:t>REVIEW </a:t>
            </a:r>
            <a:r>
              <a:rPr lang="en-US" sz="2000" b="1" dirty="0">
                <a:solidFill>
                  <a:schemeClr val="tx1">
                    <a:lumMod val="95000"/>
                    <a:lumOff val="5000"/>
                  </a:schemeClr>
                </a:solidFill>
              </a:rPr>
              <a:t/>
            </a:r>
            <a:br>
              <a:rPr lang="en-US" sz="2000" b="1" dirty="0">
                <a:solidFill>
                  <a:schemeClr val="tx1">
                    <a:lumMod val="95000"/>
                    <a:lumOff val="5000"/>
                  </a:schemeClr>
                </a:solidFill>
              </a:rPr>
            </a:br>
            <a:r>
              <a:rPr lang="en-US" sz="2000" b="1" dirty="0"/>
              <a:t>Turbidity Meter Using </a:t>
            </a:r>
            <a:r>
              <a:rPr lang="en-US" sz="2000" b="1" dirty="0" err="1"/>
              <a:t>Arduino</a:t>
            </a:r>
            <a:r>
              <a:rPr lang="en-US" sz="2000" b="1" dirty="0"/>
              <a:t> UNO</a:t>
            </a:r>
            <a:r>
              <a:rPr lang="en-US" sz="2000" b="1" dirty="0">
                <a:solidFill>
                  <a:schemeClr val="tx1">
                    <a:lumMod val="95000"/>
                    <a:lumOff val="5000"/>
                  </a:schemeClr>
                </a:solidFill>
              </a:rPr>
              <a:t/>
            </a:r>
            <a:br>
              <a:rPr lang="en-US" sz="2000" b="1" dirty="0">
                <a:solidFill>
                  <a:schemeClr val="tx1">
                    <a:lumMod val="95000"/>
                    <a:lumOff val="5000"/>
                  </a:schemeClr>
                </a:solidFill>
              </a:rPr>
            </a:br>
            <a:r>
              <a:rPr lang="en-US" sz="2400" b="1" dirty="0">
                <a:solidFill>
                  <a:srgbClr val="FF0000"/>
                </a:solidFill>
              </a:rPr>
              <a:t/>
            </a:r>
            <a:br>
              <a:rPr lang="en-US" sz="2400" b="1" dirty="0">
                <a:solidFill>
                  <a:srgbClr val="FF0000"/>
                </a:solidFill>
              </a:rPr>
            </a:br>
            <a:endParaRPr lang="en-US" sz="2400" b="1" dirty="0">
              <a:solidFill>
                <a:schemeClr val="tx1">
                  <a:lumMod val="95000"/>
                  <a:lumOff val="5000"/>
                </a:schemeClr>
              </a:solidFill>
            </a:endParaRPr>
          </a:p>
        </p:txBody>
      </p:sp>
      <p:sp>
        <p:nvSpPr>
          <p:cNvPr id="18434" name="AutoShape 2" descr="C:\Users\The Best\Pictures\Saved Pictures\background.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5" descr="kr.png"/>
          <p:cNvPicPr>
            <a:picLocks noChangeAspect="1"/>
          </p:cNvPicPr>
          <p:nvPr/>
        </p:nvPicPr>
        <p:blipFill>
          <a:blip r:embed="rId2" cstate="print"/>
          <a:srcRect/>
          <a:stretch>
            <a:fillRect/>
          </a:stretch>
        </p:blipFill>
        <p:spPr bwMode="auto">
          <a:xfrm>
            <a:off x="6732240" y="116632"/>
            <a:ext cx="1463105" cy="1182960"/>
          </a:xfrm>
          <a:prstGeom prst="rect">
            <a:avLst/>
          </a:prstGeom>
          <a:noFill/>
          <a:ln w="9525">
            <a:noFill/>
            <a:miter lim="800000"/>
            <a:headEnd/>
            <a:tailEnd/>
          </a:ln>
        </p:spPr>
      </p:pic>
      <p:pic>
        <p:nvPicPr>
          <p:cNvPr id="11" name="Picture 4" descr="m.k.png"/>
          <p:cNvPicPr>
            <a:picLocks noChangeAspect="1"/>
          </p:cNvPicPr>
          <p:nvPr/>
        </p:nvPicPr>
        <p:blipFill>
          <a:blip r:embed="rId3" cstate="print"/>
          <a:srcRect/>
          <a:stretch>
            <a:fillRect/>
          </a:stretch>
        </p:blipFill>
        <p:spPr bwMode="auto">
          <a:xfrm>
            <a:off x="323528" y="404664"/>
            <a:ext cx="3048000" cy="887760"/>
          </a:xfrm>
          <a:prstGeom prst="rect">
            <a:avLst/>
          </a:prstGeom>
          <a:noFill/>
          <a:ln w="9525">
            <a:noFill/>
            <a:miter lim="800000"/>
            <a:headEnd/>
            <a:tailEnd/>
          </a:ln>
        </p:spPr>
      </p:pic>
      <p:pic>
        <p:nvPicPr>
          <p:cNvPr id="12" name="image2.jpeg" descr="MKCE ECE Dept"/>
          <p:cNvPicPr>
            <a:picLocks noChangeAspect="1" noChangeArrowheads="1"/>
          </p:cNvPicPr>
          <p:nvPr/>
        </p:nvPicPr>
        <p:blipFill>
          <a:blip r:embed="rId4" cstate="print"/>
          <a:srcRect/>
          <a:stretch>
            <a:fillRect/>
          </a:stretch>
        </p:blipFill>
        <p:spPr bwMode="auto">
          <a:xfrm>
            <a:off x="3995936" y="116632"/>
            <a:ext cx="1536576" cy="1152713"/>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COMPONENTS</a:t>
            </a:r>
          </a:p>
        </p:txBody>
      </p:sp>
      <p:sp>
        <p:nvSpPr>
          <p:cNvPr id="3" name="Content Placeholder 2"/>
          <p:cNvSpPr>
            <a:spLocks noGrp="1"/>
          </p:cNvSpPr>
          <p:nvPr>
            <p:ph sz="quarter" idx="1"/>
          </p:nvPr>
        </p:nvSpPr>
        <p:spPr/>
        <p:txBody>
          <a:bodyPr>
            <a:normAutofit/>
          </a:bodyPr>
          <a:lstStyle/>
          <a:p>
            <a:r>
              <a:rPr lang="en-US" sz="2800" dirty="0">
                <a:latin typeface="Times New Roman" pitchFamily="18" charset="0"/>
                <a:cs typeface="Times New Roman" pitchFamily="18" charset="0"/>
              </a:rPr>
              <a:t>Turbidity module</a:t>
            </a:r>
          </a:p>
          <a:p>
            <a:r>
              <a:rPr lang="en-US" sz="2800" dirty="0" err="1">
                <a:latin typeface="Times New Roman" pitchFamily="18" charset="0"/>
                <a:cs typeface="Times New Roman" pitchFamily="18" charset="0"/>
              </a:rPr>
              <a:t>Arduino</a:t>
            </a:r>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16*2 I2C LCD</a:t>
            </a:r>
          </a:p>
          <a:p>
            <a:r>
              <a:rPr lang="en-US" sz="2800" dirty="0">
                <a:latin typeface="Times New Roman" pitchFamily="18" charset="0"/>
                <a:cs typeface="Times New Roman" pitchFamily="18" charset="0"/>
              </a:rPr>
              <a:t>Common cathode  RGB LED</a:t>
            </a:r>
          </a:p>
          <a:p>
            <a:r>
              <a:rPr lang="en-US" sz="2800" dirty="0">
                <a:latin typeface="Times New Roman" pitchFamily="18" charset="0"/>
                <a:cs typeface="Times New Roman" pitchFamily="18" charset="0"/>
              </a:rPr>
              <a:t>Breadboard</a:t>
            </a:r>
          </a:p>
          <a:p>
            <a:r>
              <a:rPr lang="en-US" sz="2800" dirty="0">
                <a:latin typeface="Times New Roman" pitchFamily="18" charset="0"/>
                <a:cs typeface="Times New Roman" pitchFamily="18" charset="0"/>
              </a:rPr>
              <a:t>Jumper wires</a:t>
            </a:r>
          </a:p>
          <a:p>
            <a:endParaRPr lang="en-US" sz="2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EA014F-83C6-B026-14EB-BDCBDA3BD1A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BLOCK DAIGRAM</a:t>
            </a:r>
          </a:p>
        </p:txBody>
      </p:sp>
      <p:pic>
        <p:nvPicPr>
          <p:cNvPr id="8" name="Content Placeholder 7">
            <a:extLst>
              <a:ext uri="{FF2B5EF4-FFF2-40B4-BE49-F238E27FC236}">
                <a16:creationId xmlns:a16="http://schemas.microsoft.com/office/drawing/2014/main" xmlns="" id="{43B13A0F-A098-64BF-5909-AD75ADF04ED8}"/>
              </a:ext>
            </a:extLst>
          </p:cNvPr>
          <p:cNvPicPr>
            <a:picLocks noGrp="1" noChangeAspect="1"/>
          </p:cNvPicPr>
          <p:nvPr>
            <p:ph sz="quarter" idx="1"/>
          </p:nvPr>
        </p:nvPicPr>
        <p:blipFill>
          <a:blip r:embed="rId2" cstate="print"/>
          <a:stretch>
            <a:fillRect/>
          </a:stretch>
        </p:blipFill>
        <p:spPr>
          <a:xfrm>
            <a:off x="1040049" y="1556792"/>
            <a:ext cx="7521102" cy="4708014"/>
          </a:xfrm>
          <a:prstGeom prst="rect">
            <a:avLst/>
          </a:prstGeom>
        </p:spPr>
      </p:pic>
    </p:spTree>
    <p:extLst>
      <p:ext uri="{BB962C8B-B14F-4D97-AF65-F5344CB8AC3E}">
        <p14:creationId xmlns:p14="http://schemas.microsoft.com/office/powerpoint/2010/main" xmlns="" val="3413577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3FFEF-238B-BCBD-A316-73D44C56CCCE}"/>
              </a:ext>
            </a:extLst>
          </p:cNvPr>
          <p:cNvSpPr>
            <a:spLocks noGrp="1"/>
          </p:cNvSpPr>
          <p:nvPr>
            <p:ph type="title"/>
          </p:nvPr>
        </p:nvSpPr>
        <p:spPr>
          <a:xfrm>
            <a:off x="685800" y="449151"/>
            <a:ext cx="7772400" cy="778098"/>
          </a:xfrm>
        </p:spPr>
        <p:txBody>
          <a:bodyPr/>
          <a:lstStyle/>
          <a:p>
            <a:r>
              <a:rPr lang="en-IN" dirty="0">
                <a:latin typeface="Times New Roman" panose="02020603050405020304" pitchFamily="18" charset="0"/>
                <a:cs typeface="Times New Roman" panose="02020603050405020304" pitchFamily="18" charset="0"/>
              </a:rPr>
              <a:t>PROGRAM</a:t>
            </a:r>
          </a:p>
        </p:txBody>
      </p:sp>
      <p:sp>
        <p:nvSpPr>
          <p:cNvPr id="3" name="Content Placeholder 2">
            <a:extLst>
              <a:ext uri="{FF2B5EF4-FFF2-40B4-BE49-F238E27FC236}">
                <a16:creationId xmlns:a16="http://schemas.microsoft.com/office/drawing/2014/main" xmlns="" id="{25619CA2-14E9-5C8D-FECD-67A4627B7377}"/>
              </a:ext>
            </a:extLst>
          </p:cNvPr>
          <p:cNvSpPr>
            <a:spLocks noGrp="1"/>
          </p:cNvSpPr>
          <p:nvPr>
            <p:ph sz="quarter" idx="1"/>
          </p:nvPr>
        </p:nvSpPr>
        <p:spPr>
          <a:xfrm>
            <a:off x="685800" y="1227249"/>
            <a:ext cx="8001000" cy="5370103"/>
          </a:xfrm>
        </p:spPr>
        <p:txBody>
          <a:bodyPr>
            <a:noAutofit/>
          </a:bodyPr>
          <a:lstStyle/>
          <a:p>
            <a:pPr marL="0" indent="0">
              <a:buNone/>
            </a:pPr>
            <a:r>
              <a:rPr lang="en-IN" sz="2800" dirty="0" err="1">
                <a:latin typeface="Times New Roman" panose="02020603050405020304" pitchFamily="18" charset="0"/>
                <a:cs typeface="Times New Roman" panose="02020603050405020304" pitchFamily="18" charset="0"/>
              </a:rPr>
              <a:t>const</a:t>
            </a:r>
            <a:r>
              <a:rPr lang="en-IN" sz="2800" dirty="0">
                <a:latin typeface="Times New Roman" panose="02020603050405020304" pitchFamily="18" charset="0"/>
                <a:cs typeface="Times New Roman" panose="02020603050405020304" pitchFamily="18" charset="0"/>
              </a:rPr>
              <a:t> int </a:t>
            </a:r>
            <a:r>
              <a:rPr lang="en-IN" sz="2800" dirty="0" err="1">
                <a:latin typeface="Times New Roman" panose="02020603050405020304" pitchFamily="18" charset="0"/>
                <a:cs typeface="Times New Roman" panose="02020603050405020304" pitchFamily="18" charset="0"/>
              </a:rPr>
              <a:t>turbidityPin</a:t>
            </a:r>
            <a:r>
              <a:rPr lang="en-IN" sz="2800" dirty="0">
                <a:latin typeface="Times New Roman" panose="02020603050405020304" pitchFamily="18" charset="0"/>
                <a:cs typeface="Times New Roman" panose="02020603050405020304" pitchFamily="18" charset="0"/>
              </a:rPr>
              <a:t> = 2; // Connect</a:t>
            </a:r>
          </a:p>
          <a:p>
            <a:pPr marL="0" indent="0">
              <a:buNone/>
            </a:pPr>
            <a:r>
              <a:rPr lang="en-IN" sz="2800" dirty="0">
                <a:latin typeface="Times New Roman" panose="02020603050405020304" pitchFamily="18" charset="0"/>
                <a:cs typeface="Times New Roman" panose="02020603050405020304" pitchFamily="18" charset="0"/>
              </a:rPr>
              <a:t> the signal pin to digital pin 2</a:t>
            </a:r>
          </a:p>
          <a:p>
            <a:pPr marL="0" indent="0">
              <a:buNone/>
            </a:pPr>
            <a:r>
              <a:rPr lang="en-IN" sz="2800" dirty="0">
                <a:latin typeface="Times New Roman" panose="02020603050405020304" pitchFamily="18" charset="0"/>
                <a:cs typeface="Times New Roman" panose="02020603050405020304" pitchFamily="18" charset="0"/>
              </a:rPr>
              <a:t>void setup() {  </a:t>
            </a:r>
          </a:p>
          <a:p>
            <a:pPr marL="0" indent="0">
              <a:buNone/>
            </a:pPr>
            <a:r>
              <a:rPr lang="en-IN" sz="2800" dirty="0" err="1">
                <a:latin typeface="Times New Roman" panose="02020603050405020304" pitchFamily="18" charset="0"/>
                <a:cs typeface="Times New Roman" panose="02020603050405020304" pitchFamily="18" charset="0"/>
              </a:rPr>
              <a:t>Serial.begin</a:t>
            </a:r>
            <a:r>
              <a:rPr lang="en-IN" sz="2800" dirty="0">
                <a:latin typeface="Times New Roman" panose="02020603050405020304" pitchFamily="18" charset="0"/>
                <a:cs typeface="Times New Roman" panose="02020603050405020304" pitchFamily="18" charset="0"/>
              </a:rPr>
              <a:t>(9600); // Initialize serial communication</a:t>
            </a:r>
          </a:p>
          <a:p>
            <a:pPr marL="0" indent="0">
              <a:buNone/>
            </a:pPr>
            <a:r>
              <a:rPr lang="en-IN" sz="2800" dirty="0">
                <a:latin typeface="Times New Roman" panose="02020603050405020304" pitchFamily="18" charset="0"/>
                <a:cs typeface="Times New Roman" panose="02020603050405020304" pitchFamily="18" charset="0"/>
              </a:rPr>
              <a:t>}</a:t>
            </a:r>
          </a:p>
          <a:p>
            <a:pPr marL="0" indent="0">
              <a:buNone/>
            </a:pPr>
            <a:r>
              <a:rPr lang="en-IN" sz="2800" dirty="0">
                <a:latin typeface="Times New Roman" panose="02020603050405020304" pitchFamily="18" charset="0"/>
                <a:cs typeface="Times New Roman" panose="02020603050405020304" pitchFamily="18" charset="0"/>
              </a:rPr>
              <a:t>void loop() {  </a:t>
            </a:r>
          </a:p>
          <a:p>
            <a:pPr marL="0" indent="0">
              <a:buNone/>
            </a:pPr>
            <a:r>
              <a:rPr lang="en-IN" sz="2800" dirty="0">
                <a:latin typeface="Times New Roman" panose="02020603050405020304" pitchFamily="18" charset="0"/>
                <a:cs typeface="Times New Roman" panose="02020603050405020304" pitchFamily="18" charset="0"/>
              </a:rPr>
              <a:t>int </a:t>
            </a:r>
            <a:r>
              <a:rPr lang="en-IN" sz="2800" dirty="0" err="1">
                <a:latin typeface="Times New Roman" panose="02020603050405020304" pitchFamily="18" charset="0"/>
                <a:cs typeface="Times New Roman" panose="02020603050405020304" pitchFamily="18" charset="0"/>
              </a:rPr>
              <a:t>turbidityValue</a:t>
            </a:r>
            <a:r>
              <a:rPr lang="en-IN" sz="2800" dirty="0">
                <a:latin typeface="Times New Roman" panose="02020603050405020304" pitchFamily="18" charset="0"/>
                <a:cs typeface="Times New Roman" panose="02020603050405020304" pitchFamily="18" charset="0"/>
              </a:rPr>
              <a:t> = </a:t>
            </a:r>
            <a:r>
              <a:rPr lang="en-IN" sz="2800" dirty="0" err="1">
                <a:latin typeface="Times New Roman" panose="02020603050405020304" pitchFamily="18" charset="0"/>
                <a:cs typeface="Times New Roman" panose="02020603050405020304" pitchFamily="18" charset="0"/>
              </a:rPr>
              <a:t>analogRead</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turbidityPin</a:t>
            </a:r>
            <a:r>
              <a:rPr lang="en-I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Read the analog value from the turbidity sensor</a:t>
            </a:r>
          </a:p>
          <a:p>
            <a:pPr marL="0" indent="0">
              <a:buNone/>
            </a:pPr>
            <a:r>
              <a:rPr lang="en-US" sz="2800" dirty="0">
                <a:latin typeface="Times New Roman" panose="02020603050405020304" pitchFamily="18" charset="0"/>
                <a:cs typeface="Times New Roman" panose="02020603050405020304" pitchFamily="18" charset="0"/>
              </a:rPr>
              <a:t>// You may need to adjust the threshold value based on your sensor and water conditions</a:t>
            </a:r>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p>
        </p:txBody>
      </p:sp>
    </p:spTree>
    <p:extLst>
      <p:ext uri="{BB962C8B-B14F-4D97-AF65-F5344CB8AC3E}">
        <p14:creationId xmlns:p14="http://schemas.microsoft.com/office/powerpoint/2010/main" xmlns="" val="2256757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8280551-A3CF-C40C-82C4-7E4957EFCE95}"/>
              </a:ext>
            </a:extLst>
          </p:cNvPr>
          <p:cNvSpPr>
            <a:spLocks noGrp="1"/>
          </p:cNvSpPr>
          <p:nvPr>
            <p:ph sz="quarter" idx="4294967295"/>
          </p:nvPr>
        </p:nvSpPr>
        <p:spPr>
          <a:xfrm>
            <a:off x="683568" y="476673"/>
            <a:ext cx="8208912" cy="5904656"/>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int threshold = 500;</a:t>
            </a:r>
          </a:p>
          <a:p>
            <a:pPr marL="0" indent="0">
              <a:buNone/>
            </a:pPr>
            <a:r>
              <a:rPr lang="en-IN" sz="2800" dirty="0">
                <a:latin typeface="Times New Roman" panose="02020603050405020304" pitchFamily="18" charset="0"/>
                <a:cs typeface="Times New Roman" panose="02020603050405020304" pitchFamily="18" charset="0"/>
              </a:rPr>
              <a:t>// Print the turbidity value for debugging  </a:t>
            </a:r>
            <a:r>
              <a:rPr lang="en-IN" sz="2800" dirty="0" err="1">
                <a:latin typeface="Times New Roman" panose="02020603050405020304" pitchFamily="18" charset="0"/>
                <a:cs typeface="Times New Roman" panose="02020603050405020304" pitchFamily="18" charset="0"/>
              </a:rPr>
              <a:t>Serial.print</a:t>
            </a:r>
            <a:r>
              <a:rPr lang="en-IN" sz="2800" dirty="0">
                <a:latin typeface="Times New Roman" panose="02020603050405020304" pitchFamily="18" charset="0"/>
                <a:cs typeface="Times New Roman" panose="02020603050405020304" pitchFamily="18" charset="0"/>
              </a:rPr>
              <a:t>("Turbidity: ");  </a:t>
            </a:r>
          </a:p>
          <a:p>
            <a:pPr marL="0" indent="0">
              <a:buNone/>
            </a:pPr>
            <a:r>
              <a:rPr lang="en-IN" sz="2800" dirty="0" err="1">
                <a:latin typeface="Times New Roman" panose="02020603050405020304" pitchFamily="18" charset="0"/>
                <a:cs typeface="Times New Roman" panose="02020603050405020304" pitchFamily="18" charset="0"/>
              </a:rPr>
              <a:t>Serial.println</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turbidityValue</a:t>
            </a:r>
            <a:r>
              <a:rPr lang="en-IN" sz="2800" dirty="0">
                <a:latin typeface="Times New Roman" panose="02020603050405020304" pitchFamily="18" charset="0"/>
                <a:cs typeface="Times New Roman" panose="02020603050405020304" pitchFamily="18" charset="0"/>
              </a:rPr>
              <a:t>);</a:t>
            </a:r>
          </a:p>
          <a:p>
            <a:pPr marL="0" indent="0">
              <a:buNone/>
            </a:pPr>
            <a:r>
              <a:rPr lang="en-US" sz="2800" dirty="0">
                <a:latin typeface="Times New Roman" panose="02020603050405020304" pitchFamily="18" charset="0"/>
                <a:cs typeface="Times New Roman" panose="02020603050405020304" pitchFamily="18" charset="0"/>
              </a:rPr>
              <a:t>// Compare the turbidity value with the threshold </a:t>
            </a:r>
          </a:p>
          <a:p>
            <a:pPr marL="0" indent="0">
              <a:buNone/>
            </a:pPr>
            <a:r>
              <a:rPr lang="en-US" sz="2800" dirty="0">
                <a:latin typeface="Times New Roman" panose="02020603050405020304" pitchFamily="18" charset="0"/>
                <a:cs typeface="Times New Roman" panose="02020603050405020304" pitchFamily="18" charset="0"/>
              </a:rPr>
              <a:t> if (</a:t>
            </a:r>
            <a:r>
              <a:rPr lang="en-US" sz="2800" dirty="0" err="1">
                <a:latin typeface="Times New Roman" panose="02020603050405020304" pitchFamily="18" charset="0"/>
                <a:cs typeface="Times New Roman" panose="02020603050405020304" pitchFamily="18" charset="0"/>
              </a:rPr>
              <a:t>turbidityValue</a:t>
            </a:r>
            <a:r>
              <a:rPr lang="en-US" sz="2800" dirty="0">
                <a:latin typeface="Times New Roman" panose="02020603050405020304" pitchFamily="18" charset="0"/>
                <a:cs typeface="Times New Roman" panose="02020603050405020304" pitchFamily="18" charset="0"/>
              </a:rPr>
              <a:t> &gt; threshold) {    </a:t>
            </a:r>
          </a:p>
          <a:p>
            <a:pPr marL="0" indent="0">
              <a:buNone/>
            </a:pPr>
            <a:r>
              <a:rPr lang="en-US" sz="2800" dirty="0" err="1">
                <a:latin typeface="Times New Roman" panose="02020603050405020304" pitchFamily="18" charset="0"/>
                <a:cs typeface="Times New Roman" panose="02020603050405020304" pitchFamily="18" charset="0"/>
              </a:rPr>
              <a:t>Serial.println</a:t>
            </a:r>
            <a:r>
              <a:rPr lang="en-US" sz="2800" dirty="0">
                <a:latin typeface="Times New Roman" panose="02020603050405020304" pitchFamily="18" charset="0"/>
                <a:cs typeface="Times New Roman" panose="02020603050405020304" pitchFamily="18" charset="0"/>
              </a:rPr>
              <a:t>("Water is dirty!");  </a:t>
            </a:r>
          </a:p>
          <a:p>
            <a:pPr marL="0" indent="0">
              <a:buNone/>
            </a:pPr>
            <a:r>
              <a:rPr lang="en-US" sz="2800" dirty="0">
                <a:latin typeface="Times New Roman" panose="02020603050405020304" pitchFamily="18" charset="0"/>
                <a:cs typeface="Times New Roman" panose="02020603050405020304" pitchFamily="18" charset="0"/>
              </a:rPr>
              <a:t>} else {    </a:t>
            </a:r>
          </a:p>
          <a:p>
            <a:pPr marL="0" indent="0">
              <a:buNone/>
            </a:pPr>
            <a:r>
              <a:rPr lang="en-US" sz="2800" dirty="0" err="1">
                <a:latin typeface="Times New Roman" panose="02020603050405020304" pitchFamily="18" charset="0"/>
                <a:cs typeface="Times New Roman" panose="02020603050405020304" pitchFamily="18" charset="0"/>
              </a:rPr>
              <a:t>Serial.println</a:t>
            </a:r>
            <a:r>
              <a:rPr lang="en-US" sz="2800" dirty="0">
                <a:latin typeface="Times New Roman" panose="02020603050405020304" pitchFamily="18" charset="0"/>
                <a:cs typeface="Times New Roman" panose="02020603050405020304" pitchFamily="18" charset="0"/>
              </a:rPr>
              <a:t>("Water is clean!"); </a:t>
            </a:r>
          </a:p>
          <a:p>
            <a:pPr marL="0" indent="0">
              <a:buNone/>
            </a:pPr>
            <a:r>
              <a:rPr lang="en-US" sz="2800" dirty="0">
                <a:latin typeface="Times New Roman" panose="02020603050405020304" pitchFamily="18" charset="0"/>
                <a:cs typeface="Times New Roman" panose="02020603050405020304" pitchFamily="18" charset="0"/>
              </a:rPr>
              <a:t> } </a:t>
            </a:r>
          </a:p>
          <a:p>
            <a:pPr marL="0" indent="0">
              <a:buNone/>
            </a:pPr>
            <a:r>
              <a:rPr lang="en-US" sz="2800" dirty="0">
                <a:latin typeface="Times New Roman" panose="02020603050405020304" pitchFamily="18" charset="0"/>
                <a:cs typeface="Times New Roman" panose="02020603050405020304" pitchFamily="18" charset="0"/>
              </a:rPr>
              <a:t> delay(1000); // Add a delay to prevent rapid readings}</a:t>
            </a:r>
            <a:endParaRPr lang="en-IN" sz="28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xmlns="" val="688703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CIRCUIT DESIGN</a:t>
            </a:r>
          </a:p>
        </p:txBody>
      </p:sp>
      <p:pic>
        <p:nvPicPr>
          <p:cNvPr id="6" name="Content Placeholder 5">
            <a:extLst>
              <a:ext uri="{FF2B5EF4-FFF2-40B4-BE49-F238E27FC236}">
                <a16:creationId xmlns:a16="http://schemas.microsoft.com/office/drawing/2014/main" xmlns="" id="{78C6EB1D-C981-A504-B384-16F40021DA5E}"/>
              </a:ext>
            </a:extLst>
          </p:cNvPr>
          <p:cNvPicPr>
            <a:picLocks noGrp="1" noChangeAspect="1"/>
          </p:cNvPicPr>
          <p:nvPr>
            <p:ph sz="quarter" idx="1"/>
          </p:nvPr>
        </p:nvPicPr>
        <p:blipFill>
          <a:blip r:embed="rId2" cstate="print"/>
          <a:stretch>
            <a:fillRect/>
          </a:stretch>
        </p:blipFill>
        <p:spPr>
          <a:xfrm>
            <a:off x="651164" y="1417638"/>
            <a:ext cx="7841672" cy="475252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B94A74-9947-E9F6-419D-190E0DBCC613}"/>
              </a:ext>
            </a:extLst>
          </p:cNvPr>
          <p:cNvSpPr>
            <a:spLocks noGrp="1"/>
          </p:cNvSpPr>
          <p:nvPr>
            <p:ph type="title"/>
          </p:nvPr>
        </p:nvSpPr>
        <p:spPr>
          <a:xfrm>
            <a:off x="628650" y="357167"/>
            <a:ext cx="7886700" cy="1285884"/>
          </a:xfrm>
        </p:spPr>
        <p:txBody>
          <a:bodyPr>
            <a:normAutofit/>
          </a:bodyPr>
          <a:lstStyle/>
          <a:p>
            <a:r>
              <a:rPr lang="en-IN" sz="27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xmlns="" id="{A3A4E030-C9C3-C2B0-4E2D-AC85D2D64747}"/>
              </a:ext>
            </a:extLst>
          </p:cNvPr>
          <p:cNvSpPr>
            <a:spLocks noGrp="1"/>
          </p:cNvSpPr>
          <p:nvPr>
            <p:ph sz="quarter" idx="1"/>
          </p:nvPr>
        </p:nvSpPr>
        <p:spPr>
          <a:xfrm>
            <a:off x="628650" y="1924835"/>
            <a:ext cx="7886700" cy="3565137"/>
          </a:xfrm>
        </p:spPr>
        <p:txBody>
          <a:bodyPr>
            <a:normAutofit/>
          </a:bodyPr>
          <a:lstStyle/>
          <a:p>
            <a:r>
              <a:rPr lang="en-US" sz="2800" dirty="0">
                <a:latin typeface="Times New Roman" pitchFamily="18" charset="0"/>
                <a:cs typeface="Times New Roman" pitchFamily="18" charset="0"/>
              </a:rPr>
              <a:t>In conclusion, the Turbidity meter using </a:t>
            </a:r>
            <a:r>
              <a:rPr lang="en-US" sz="2800" dirty="0" err="1">
                <a:latin typeface="Times New Roman" pitchFamily="18" charset="0"/>
                <a:cs typeface="Times New Roman" pitchFamily="18" charset="0"/>
              </a:rPr>
              <a:t>Arduino</a:t>
            </a:r>
            <a:r>
              <a:rPr lang="en-US" sz="2800" dirty="0">
                <a:latin typeface="Times New Roman" pitchFamily="18" charset="0"/>
                <a:cs typeface="Times New Roman" pitchFamily="18" charset="0"/>
              </a:rPr>
              <a:t> Uno is a cost-effective and efficient solution for measuring water turbidity. By utilizing the </a:t>
            </a:r>
            <a:r>
              <a:rPr lang="en-US" sz="2800" dirty="0" err="1">
                <a:latin typeface="Times New Roman" pitchFamily="18" charset="0"/>
                <a:cs typeface="Times New Roman" pitchFamily="18" charset="0"/>
              </a:rPr>
              <a:t>Arduino</a:t>
            </a:r>
            <a:r>
              <a:rPr lang="en-US" sz="2800" dirty="0">
                <a:latin typeface="Times New Roman" pitchFamily="18" charset="0"/>
                <a:cs typeface="Times New Roman" pitchFamily="18" charset="0"/>
              </a:rPr>
              <a:t> Uno's capabilities, we were able to create a reliable turbidity measurement device. This project demonstrates the versatility of </a:t>
            </a:r>
            <a:r>
              <a:rPr lang="en-US" sz="2800" dirty="0" err="1">
                <a:latin typeface="Times New Roman" pitchFamily="18" charset="0"/>
                <a:cs typeface="Times New Roman" pitchFamily="18" charset="0"/>
              </a:rPr>
              <a:t>Arduino</a:t>
            </a:r>
            <a:r>
              <a:rPr lang="en-US" sz="2800" dirty="0">
                <a:latin typeface="Times New Roman" pitchFamily="18" charset="0"/>
                <a:cs typeface="Times New Roman" pitchFamily="18" charset="0"/>
              </a:rPr>
              <a:t> for various scientific applications.</a:t>
            </a:r>
          </a:p>
        </p:txBody>
      </p:sp>
    </p:spTree>
    <p:extLst>
      <p:ext uri="{BB962C8B-B14F-4D97-AF65-F5344CB8AC3E}">
        <p14:creationId xmlns:p14="http://schemas.microsoft.com/office/powerpoint/2010/main" xmlns="" val="3928453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928694"/>
          </a:xfrm>
        </p:spPr>
        <p:txBody>
          <a:bodyPr>
            <a:normAutofit/>
          </a:bodyPr>
          <a:lstStyle/>
          <a:p>
            <a:r>
              <a:rPr lang="en-US" sz="2800" b="1" dirty="0">
                <a:latin typeface="Times New Roman" pitchFamily="18" charset="0"/>
                <a:cs typeface="Times New Roman" pitchFamily="18" charset="0"/>
              </a:rPr>
              <a:t>REFERENCES</a:t>
            </a:r>
          </a:p>
        </p:txBody>
      </p:sp>
      <p:sp>
        <p:nvSpPr>
          <p:cNvPr id="3" name="Content Placeholder 2"/>
          <p:cNvSpPr>
            <a:spLocks noGrp="1"/>
          </p:cNvSpPr>
          <p:nvPr>
            <p:ph sz="quarter" idx="1"/>
          </p:nvPr>
        </p:nvSpPr>
        <p:spPr>
          <a:xfrm>
            <a:off x="304800" y="1219200"/>
            <a:ext cx="8534400" cy="6858000"/>
          </a:xfrm>
        </p:spPr>
        <p:txBody>
          <a:bodyPr>
            <a:normAutofit/>
          </a:bodyPr>
          <a:lstStyle/>
          <a:p>
            <a:r>
              <a:rPr lang="en-US" sz="2400" dirty="0">
                <a:latin typeface="Times New Roman" panose="02020603050405020304" pitchFamily="18" charset="0"/>
                <a:cs typeface="Times New Roman" panose="02020603050405020304" pitchFamily="18" charset="0"/>
              </a:rPr>
              <a:t>J. G. Andrews, IEEE Journal on Selected Areas in Communications, vol. 32, no. 6, pp. 1065-1082, June 2014.</a:t>
            </a:r>
          </a:p>
          <a:p>
            <a:r>
              <a:rPr lang="en-US" sz="2400" dirty="0">
                <a:latin typeface="Times New Roman" panose="02020603050405020304" pitchFamily="18" charset="0"/>
                <a:cs typeface="Times New Roman" panose="02020603050405020304" pitchFamily="18" charset="0"/>
              </a:rPr>
              <a:t> Z. </a:t>
            </a:r>
            <a:r>
              <a:rPr lang="en-US" sz="2400" dirty="0" err="1">
                <a:latin typeface="Times New Roman" panose="02020603050405020304" pitchFamily="18" charset="0"/>
                <a:cs typeface="Times New Roman" panose="02020603050405020304" pitchFamily="18" charset="0"/>
              </a:rPr>
              <a:t>Ren</a:t>
            </a:r>
            <a:r>
              <a:rPr lang="en-US" sz="2400" dirty="0">
                <a:latin typeface="Times New Roman" panose="02020603050405020304" pitchFamily="18" charset="0"/>
                <a:cs typeface="Times New Roman" panose="02020603050405020304" pitchFamily="18" charset="0"/>
              </a:rPr>
              <a:t>, A. Zhao and S. Wu, "Dual-Band MIMO Antenna System for 5G Mobile Terminals," 2019 13th European Conference on Antennas and Propagation (</a:t>
            </a:r>
            <a:r>
              <a:rPr lang="en-US" sz="2400" dirty="0" err="1">
                <a:latin typeface="Times New Roman" panose="02020603050405020304" pitchFamily="18" charset="0"/>
                <a:cs typeface="Times New Roman" panose="02020603050405020304" pitchFamily="18" charset="0"/>
              </a:rPr>
              <a:t>EuCAP</a:t>
            </a:r>
            <a:r>
              <a:rPr lang="en-US" sz="2400" dirty="0">
                <a:latin typeface="Times New Roman" panose="02020603050405020304" pitchFamily="18" charset="0"/>
                <a:cs typeface="Times New Roman" panose="02020603050405020304" pitchFamily="18" charset="0"/>
              </a:rPr>
              <a:t>), Krakow, Poland, 2019, pp. 1-4. </a:t>
            </a:r>
          </a:p>
          <a:p>
            <a:r>
              <a:rPr lang="en-US" sz="2400" dirty="0">
                <a:latin typeface="Times New Roman" panose="02020603050405020304" pitchFamily="18" charset="0"/>
                <a:cs typeface="Times New Roman" panose="02020603050405020304" pitchFamily="18" charset="0"/>
              </a:rPr>
              <a:t>S. </a:t>
            </a:r>
            <a:r>
              <a:rPr lang="en-US" sz="2400" dirty="0" err="1">
                <a:latin typeface="Times New Roman" panose="02020603050405020304" pitchFamily="18" charset="0"/>
                <a:cs typeface="Times New Roman" panose="02020603050405020304" pitchFamily="18" charset="0"/>
              </a:rPr>
              <a:t>Nej</a:t>
            </a:r>
            <a:r>
              <a:rPr lang="en-US" sz="2400" dirty="0">
                <a:latin typeface="Times New Roman" panose="02020603050405020304" pitchFamily="18" charset="0"/>
                <a:cs typeface="Times New Roman" panose="02020603050405020304" pitchFamily="18" charset="0"/>
              </a:rPr>
              <a:t> and A. </a:t>
            </a:r>
            <a:r>
              <a:rPr lang="en-US" sz="2400" dirty="0" err="1">
                <a:latin typeface="Times New Roman" panose="02020603050405020304" pitchFamily="18" charset="0"/>
                <a:cs typeface="Times New Roman" panose="02020603050405020304" pitchFamily="18" charset="0"/>
              </a:rPr>
              <a:t>Ghosh</a:t>
            </a:r>
            <a:r>
              <a:rPr lang="en-US" sz="2400" dirty="0">
                <a:latin typeface="Times New Roman" panose="02020603050405020304" pitchFamily="18" charset="0"/>
                <a:cs typeface="Times New Roman" panose="02020603050405020304" pitchFamily="18" charset="0"/>
              </a:rPr>
              <a:t>, "Design of Meander Line Triple Band Antenna for Wireless Applications," 2020 </a:t>
            </a:r>
          </a:p>
          <a:p>
            <a:endParaRPr lang="en-US" sz="2400" dirty="0"/>
          </a:p>
          <a:p>
            <a:endParaRPr lang="en-US" sz="2400" dirty="0">
              <a:latin typeface="Times New Roman" panose="02020603050405020304" pitchFamily="18" charset="0"/>
              <a:cs typeface="Times New Roman" panose="02020603050405020304" pitchFamily="18" charset="0"/>
            </a:endParaRPr>
          </a:p>
          <a:p>
            <a:endParaRPr lang="en-US" sz="2400" dirty="0"/>
          </a:p>
          <a:p>
            <a:pPr>
              <a:buNone/>
            </a:pPr>
            <a:r>
              <a:rPr lang="en-US" dirty="0"/>
              <a:t> </a:t>
            </a:r>
          </a:p>
          <a:p>
            <a:pPr>
              <a:buNone/>
            </a:pPr>
            <a:endParaRPr lang="en-US" dirty="0"/>
          </a:p>
        </p:txBody>
      </p:sp>
      <p:sp>
        <p:nvSpPr>
          <p:cNvPr id="21506" name="AutoShape 2" descr="background.webp (2000×13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08" name="AutoShape 4" descr="background.webp (2000×13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background.webp (2000×13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2" name="AutoShape 8" descr="background.webp (2000×13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sz="quarter"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Problem Statement</a:t>
            </a:r>
          </a:p>
          <a:p>
            <a:r>
              <a:rPr lang="en-US" dirty="0">
                <a:latin typeface="Times New Roman" panose="02020603050405020304" pitchFamily="18" charset="0"/>
                <a:cs typeface="Times New Roman" panose="02020603050405020304" pitchFamily="18" charset="0"/>
              </a:rPr>
              <a:t>Objective</a:t>
            </a:r>
          </a:p>
          <a:p>
            <a:r>
              <a:rPr lang="en-US" dirty="0">
                <a:latin typeface="Times New Roman" panose="02020603050405020304" pitchFamily="18" charset="0"/>
                <a:cs typeface="Times New Roman" panose="02020603050405020304" pitchFamily="18" charset="0"/>
              </a:rPr>
              <a:t>Abstract </a:t>
            </a:r>
          </a:p>
          <a:p>
            <a:r>
              <a:rPr lang="en-US" dirty="0">
                <a:latin typeface="Times New Roman" panose="02020603050405020304" pitchFamily="18" charset="0"/>
                <a:cs typeface="Times New Roman" panose="02020603050405020304" pitchFamily="18" charset="0"/>
              </a:rPr>
              <a:t>Existing System</a:t>
            </a:r>
          </a:p>
          <a:p>
            <a:r>
              <a:rPr lang="en-US" dirty="0">
                <a:latin typeface="Times New Roman" panose="02020603050405020304" pitchFamily="18" charset="0"/>
                <a:cs typeface="Times New Roman" panose="02020603050405020304" pitchFamily="18" charset="0"/>
              </a:rPr>
              <a:t>Proposed System</a:t>
            </a:r>
          </a:p>
          <a:p>
            <a:r>
              <a:rPr lang="en-US" dirty="0">
                <a:latin typeface="Times New Roman" panose="02020603050405020304" pitchFamily="18" charset="0"/>
                <a:cs typeface="Times New Roman" panose="02020603050405020304" pitchFamily="18" charset="0"/>
              </a:rPr>
              <a:t>Comparison (With Existing)</a:t>
            </a:r>
          </a:p>
          <a:p>
            <a:r>
              <a:rPr lang="en-US" dirty="0">
                <a:latin typeface="Times New Roman" panose="02020603050405020304" pitchFamily="18" charset="0"/>
                <a:cs typeface="Times New Roman" panose="02020603050405020304" pitchFamily="18" charset="0"/>
              </a:rPr>
              <a:t>Components</a:t>
            </a:r>
          </a:p>
          <a:p>
            <a:r>
              <a:rPr lang="en-US" dirty="0">
                <a:latin typeface="Times New Roman" panose="02020603050405020304" pitchFamily="18" charset="0"/>
                <a:cs typeface="Times New Roman" panose="02020603050405020304" pitchFamily="18" charset="0"/>
              </a:rPr>
              <a:t> Conclusion</a:t>
            </a:r>
          </a:p>
          <a:p>
            <a:r>
              <a:rPr lang="en-US" dirty="0">
                <a:latin typeface="Times New Roman" panose="02020603050405020304" pitchFamily="18" charset="0"/>
                <a:cs typeface="Times New Roman" panose="02020603050405020304" pitchFamily="18" charset="0"/>
              </a:rPr>
              <a:t>References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29DD0F-C0DD-3368-309C-C5BEC72D0046}"/>
              </a:ext>
            </a:extLst>
          </p:cNvPr>
          <p:cNvSpPr>
            <a:spLocks noGrp="1"/>
          </p:cNvSpPr>
          <p:nvPr>
            <p:ph type="title"/>
          </p:nvPr>
        </p:nvSpPr>
        <p:spPr/>
        <p:txBody>
          <a:bodyPr>
            <a:normAutofit/>
          </a:bodyPr>
          <a:lstStyle/>
          <a:p>
            <a:r>
              <a:rPr lang="en-US" sz="3200" b="1" dirty="0">
                <a:latin typeface="Times New Roman" pitchFamily="18" charset="0"/>
                <a:cs typeface="Times New Roman" pitchFamily="18" charset="0"/>
              </a:rPr>
              <a:t>TURBIDITY</a:t>
            </a:r>
          </a:p>
        </p:txBody>
      </p:sp>
      <p:sp>
        <p:nvSpPr>
          <p:cNvPr id="3" name="Content Placeholder 2">
            <a:extLst>
              <a:ext uri="{FF2B5EF4-FFF2-40B4-BE49-F238E27FC236}">
                <a16:creationId xmlns:a16="http://schemas.microsoft.com/office/drawing/2014/main" xmlns="" id="{8061C11B-2395-7231-6908-9C29819C876A}"/>
              </a:ext>
            </a:extLst>
          </p:cNvPr>
          <p:cNvSpPr>
            <a:spLocks noGrp="1"/>
          </p:cNvSpPr>
          <p:nvPr>
            <p:ph sz="quarter" idx="1"/>
          </p:nvPr>
        </p:nvSpPr>
        <p:spPr>
          <a:xfrm>
            <a:off x="457200" y="1643050"/>
            <a:ext cx="8229600" cy="4483113"/>
          </a:xfrm>
        </p:spPr>
        <p:txBody>
          <a:bodyPr>
            <a:normAutofit/>
          </a:bodyPr>
          <a:lstStyle/>
          <a:p>
            <a:pPr algn="just" fontAlgn="base"/>
            <a:r>
              <a:rPr lang="en-US" sz="2800" dirty="0">
                <a:latin typeface="Times New Roman" pitchFamily="18" charset="0"/>
                <a:cs typeface="Times New Roman" pitchFamily="18" charset="0"/>
              </a:rPr>
              <a:t>Turbidity is the </a:t>
            </a:r>
            <a:r>
              <a:rPr lang="en-US" sz="2800" b="1" dirty="0">
                <a:latin typeface="Times New Roman" pitchFamily="18" charset="0"/>
                <a:cs typeface="Times New Roman" pitchFamily="18" charset="0"/>
              </a:rPr>
              <a:t>cloudiness</a:t>
            </a:r>
            <a:r>
              <a:rPr lang="en-US" sz="2800" dirty="0">
                <a:latin typeface="Times New Roman" pitchFamily="18" charset="0"/>
                <a:cs typeface="Times New Roman" pitchFamily="18" charset="0"/>
              </a:rPr>
              <a:t> or </a:t>
            </a:r>
            <a:r>
              <a:rPr lang="en-US" sz="2800" b="1" dirty="0">
                <a:latin typeface="Times New Roman" pitchFamily="18" charset="0"/>
                <a:cs typeface="Times New Roman" pitchFamily="18" charset="0"/>
              </a:rPr>
              <a:t>haziness</a:t>
            </a:r>
            <a:r>
              <a:rPr lang="en-US" sz="2800" dirty="0">
                <a:latin typeface="Times New Roman" pitchFamily="18" charset="0"/>
                <a:cs typeface="Times New Roman" pitchFamily="18" charset="0"/>
              </a:rPr>
              <a:t> of a fluid caused by large numbers of individual particles that are generally invisible to the naked eye, similar to smoke in the air. The </a:t>
            </a:r>
            <a:r>
              <a:rPr lang="en-US" sz="2800" b="1" dirty="0">
                <a:latin typeface="Times New Roman" pitchFamily="18" charset="0"/>
                <a:cs typeface="Times New Roman" pitchFamily="18" charset="0"/>
              </a:rPr>
              <a:t>measurement of turbidity</a:t>
            </a:r>
            <a:r>
              <a:rPr lang="en-US" sz="2800" dirty="0">
                <a:latin typeface="Times New Roman" pitchFamily="18" charset="0"/>
                <a:cs typeface="Times New Roman" pitchFamily="18" charset="0"/>
              </a:rPr>
              <a:t> is a key test of </a:t>
            </a:r>
            <a:r>
              <a:rPr lang="en-US" sz="2800" b="1" dirty="0">
                <a:latin typeface="Times New Roman" pitchFamily="18" charset="0"/>
                <a:cs typeface="Times New Roman" pitchFamily="18" charset="0"/>
              </a:rPr>
              <a:t>water quality</a:t>
            </a:r>
            <a:r>
              <a:rPr lang="en-US" sz="2800" dirty="0">
                <a:latin typeface="Times New Roman" pitchFamily="18" charset="0"/>
                <a:cs typeface="Times New Roman" pitchFamily="18" charset="0"/>
              </a:rPr>
              <a:t>.</a:t>
            </a:r>
          </a:p>
          <a:p>
            <a:pPr>
              <a:buNone/>
            </a:pPr>
            <a:r>
              <a:rPr lang="en-US" dirty="0">
                <a:hlinkClick r:id="rId2"/>
              </a:rPr>
              <a:t/>
            </a:r>
            <a:br>
              <a:rPr lang="en-US" dirty="0">
                <a:hlinkClick r:id="rId2"/>
              </a:rPr>
            </a:br>
            <a:endParaRPr lang="en-US"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86645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PROBLEM STATEMENT </a:t>
            </a:r>
          </a:p>
        </p:txBody>
      </p:sp>
      <p:sp>
        <p:nvSpPr>
          <p:cNvPr id="3" name="Content Placeholder 2"/>
          <p:cNvSpPr>
            <a:spLocks noGrp="1"/>
          </p:cNvSpPr>
          <p:nvPr>
            <p:ph sz="quarter" idx="1"/>
          </p:nvPr>
        </p:nvSpPr>
        <p:spPr/>
        <p:txBody>
          <a:bodyPr>
            <a:normAutofit/>
          </a:bodyPr>
          <a:lstStyle/>
          <a:p>
            <a:pPr algn="just"/>
            <a:r>
              <a:rPr lang="en-US" sz="2800" dirty="0">
                <a:latin typeface="Times New Roman" pitchFamily="18" charset="0"/>
                <a:cs typeface="Times New Roman" pitchFamily="18" charset="0"/>
              </a:rPr>
              <a:t>Water quality is a critical aspect of environmental health, and turbidity serves as a key indicator of water quality. Turbidity is caused by suspended particles in water, such as silt, clay, and microorganisms, which can affect the clarity of the water and its suitability for various applications. Monitoring turbidity is essential for ensuring the safety of drinking water, assessing the health of aquatic ecosystems, and facilitating industrial processes.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B7F0F3-75EF-A142-471A-67753D7573C9}"/>
              </a:ext>
            </a:extLst>
          </p:cNvPr>
          <p:cNvSpPr>
            <a:spLocks noGrp="1"/>
          </p:cNvSpPr>
          <p:nvPr>
            <p:ph type="title"/>
          </p:nvPr>
        </p:nvSpPr>
        <p:spPr>
          <a:xfrm>
            <a:off x="628650" y="304800"/>
            <a:ext cx="7886700" cy="1035968"/>
          </a:xfrm>
        </p:spPr>
        <p:txBody>
          <a:bodyPr>
            <a:normAutofit/>
          </a:bodyPr>
          <a:lstStyle/>
          <a:p>
            <a:r>
              <a:rPr lang="en-IN" sz="3200"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xmlns="" id="{69699B91-6166-F41C-F2CB-D679B420890E}"/>
              </a:ext>
            </a:extLst>
          </p:cNvPr>
          <p:cNvSpPr>
            <a:spLocks noGrp="1"/>
          </p:cNvSpPr>
          <p:nvPr>
            <p:ph sz="quarter" idx="1"/>
          </p:nvPr>
        </p:nvSpPr>
        <p:spPr>
          <a:xfrm>
            <a:off x="214282" y="1412776"/>
            <a:ext cx="8701118" cy="4835624"/>
          </a:xfrm>
        </p:spPr>
        <p:txBody>
          <a:bodyPr>
            <a:normAutofit/>
          </a:bodyPr>
          <a:lstStyle/>
          <a:p>
            <a:pPr marR="788035" indent="452755" algn="just">
              <a:lnSpc>
                <a:spcPct val="115000"/>
              </a:lnSpc>
              <a:spcBef>
                <a:spcPts val="1985"/>
              </a:spcBef>
            </a:pPr>
            <a:r>
              <a:rPr lang="en-US" sz="2800" dirty="0">
                <a:solidFill>
                  <a:schemeClr val="tx1">
                    <a:lumMod val="75000"/>
                    <a:lumOff val="25000"/>
                  </a:schemeClr>
                </a:solidFill>
                <a:latin typeface="Times New Roman" panose="02020603050405020304" pitchFamily="18" charset="0"/>
                <a:ea typeface="Times" panose="02020603050405020304" pitchFamily="18" charset="0"/>
                <a:cs typeface="Times New Roman" panose="02020603050405020304" pitchFamily="18" charset="0"/>
              </a:rPr>
              <a:t>The main objective of this project is to understand the working and the design of the turbidity.                  </a:t>
            </a:r>
          </a:p>
          <a:p>
            <a:pPr marR="788035" indent="452755" algn="just">
              <a:lnSpc>
                <a:spcPct val="115000"/>
              </a:lnSpc>
              <a:spcBef>
                <a:spcPts val="1985"/>
              </a:spcBef>
            </a:pPr>
            <a:r>
              <a:rPr lang="en-US" sz="2800" dirty="0">
                <a:solidFill>
                  <a:schemeClr val="tx1">
                    <a:lumMod val="75000"/>
                    <a:lumOff val="25000"/>
                  </a:schemeClr>
                </a:solidFill>
                <a:latin typeface="Times New Roman" pitchFamily="18" charset="0"/>
                <a:cs typeface="Times New Roman" pitchFamily="18" charset="0"/>
              </a:rPr>
              <a:t>The gravity Arduino Turbidity sensor detects water quality by measuring the levels of turbidity.  It uses light to detect suspended particles in water by measuring the light transmittance and scattering rate, which changes with the amount of total suspended solids (TSS) in water.</a:t>
            </a:r>
            <a:endParaRPr lang="en-IN" sz="28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726356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a:bodyPr>
          <a:lstStyle/>
          <a:p>
            <a:r>
              <a:rPr lang="en-US" sz="3200" b="1" dirty="0">
                <a:latin typeface="Times New Roman" pitchFamily="18" charset="0"/>
                <a:cs typeface="Times New Roman" pitchFamily="18" charset="0"/>
              </a:rPr>
              <a:t>ABSTRACT</a:t>
            </a:r>
          </a:p>
        </p:txBody>
      </p:sp>
      <p:sp>
        <p:nvSpPr>
          <p:cNvPr id="3" name="Content Placeholder 2"/>
          <p:cNvSpPr>
            <a:spLocks noGrp="1"/>
          </p:cNvSpPr>
          <p:nvPr>
            <p:ph sz="quarter" idx="1"/>
          </p:nvPr>
        </p:nvSpPr>
        <p:spPr>
          <a:xfrm>
            <a:off x="457200" y="1295400"/>
            <a:ext cx="8229600" cy="4919682"/>
          </a:xfrm>
        </p:spPr>
        <p:txBody>
          <a:bodyPr>
            <a:normAutofit lnSpcReduction="10000"/>
          </a:bodyPr>
          <a:lstStyle/>
          <a:p>
            <a:r>
              <a:rPr lang="en-US" sz="3200" dirty="0">
                <a:latin typeface="Times New Roman" pitchFamily="18" charset="0"/>
                <a:cs typeface="Times New Roman" pitchFamily="18" charset="0"/>
              </a:rPr>
              <a:t>Turbidity is a concept that is significant when discussing liquids since it is crucial to understanding liquid dynamics and is used to assess the cleanliness of the water.</a:t>
            </a:r>
          </a:p>
          <a:p>
            <a:r>
              <a:rPr lang="en-US" sz="3200" dirty="0">
                <a:latin typeface="Times New Roman" pitchFamily="18" charset="0"/>
                <a:cs typeface="Times New Roman" pitchFamily="18" charset="0"/>
              </a:rPr>
              <a:t>To determine the condition of the water, the </a:t>
            </a:r>
            <a:r>
              <a:rPr lang="en-US" sz="3200" dirty="0" err="1">
                <a:latin typeface="Times New Roman" pitchFamily="18" charset="0"/>
                <a:cs typeface="Times New Roman" pitchFamily="18" charset="0"/>
              </a:rPr>
              <a:t>Arduino</a:t>
            </a:r>
            <a:r>
              <a:rPr lang="en-US" sz="3200" dirty="0">
                <a:latin typeface="Times New Roman" pitchFamily="18" charset="0"/>
                <a:cs typeface="Times New Roman" pitchFamily="18" charset="0"/>
              </a:rPr>
              <a:t> turbidity sensor monitors turbidity. TSS concentration has an impact on light transmittance and scattering rates, which can be employed to find out whether there are any suspended particles in water</a:t>
            </a:r>
            <a:r>
              <a:rPr lang="en-US" sz="2400" dirty="0">
                <a:latin typeface="Times New Roman" pitchFamily="18" charset="0"/>
                <a:cs typeface="Times New Roman" pitchFamily="18"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EXISTING SYSTEM</a:t>
            </a:r>
          </a:p>
        </p:txBody>
      </p:sp>
      <p:sp>
        <p:nvSpPr>
          <p:cNvPr id="3" name="Content Placeholder 2"/>
          <p:cNvSpPr>
            <a:spLocks noGrp="1"/>
          </p:cNvSpPr>
          <p:nvPr>
            <p:ph sz="quarter" idx="1"/>
          </p:nvPr>
        </p:nvSpPr>
        <p:spPr/>
        <p:txBody>
          <a:bodyPr>
            <a:normAutofit/>
          </a:bodyPr>
          <a:lstStyle/>
          <a:p>
            <a:r>
              <a:rPr lang="en-US" sz="2800" dirty="0">
                <a:latin typeface="Times New Roman" pitchFamily="18" charset="0"/>
                <a:cs typeface="Times New Roman" pitchFamily="18" charset="0"/>
              </a:rPr>
              <a:t>Turbidity meters are devices used to measure the cloudiness or haziness of a fluid caused by large numbers of particles that are generally invisible to the naked eye. They are commonly employed in water quality monitoring and environmental studies. Creating a turbidity meter using </a:t>
            </a:r>
            <a:r>
              <a:rPr lang="en-US" sz="2800" dirty="0" err="1">
                <a:latin typeface="Times New Roman" pitchFamily="18" charset="0"/>
                <a:cs typeface="Times New Roman" pitchFamily="18" charset="0"/>
              </a:rPr>
              <a:t>Arduino</a:t>
            </a:r>
            <a:r>
              <a:rPr lang="en-US" sz="2800" dirty="0">
                <a:latin typeface="Times New Roman" pitchFamily="18" charset="0"/>
                <a:cs typeface="Times New Roman" pitchFamily="18" charset="0"/>
              </a:rPr>
              <a:t> involves measuring the amount of light scattered or absorbed by particles in a liquid.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858" y="404664"/>
            <a:ext cx="7772400" cy="908720"/>
          </a:xfrm>
        </p:spPr>
        <p:txBody>
          <a:bodyPr>
            <a:normAutofit/>
          </a:bodyPr>
          <a:lstStyle/>
          <a:p>
            <a:r>
              <a:rPr lang="en-US" sz="3200" dirty="0">
                <a:latin typeface="Times New Roman" pitchFamily="18" charset="0"/>
                <a:cs typeface="Times New Roman" pitchFamily="18" charset="0"/>
              </a:rPr>
              <a:t>PROPOSED SYSTEM</a:t>
            </a:r>
          </a:p>
        </p:txBody>
      </p:sp>
      <p:sp>
        <p:nvSpPr>
          <p:cNvPr id="3" name="Content Placeholder 2"/>
          <p:cNvSpPr>
            <a:spLocks noGrp="1"/>
          </p:cNvSpPr>
          <p:nvPr>
            <p:ph sz="quarter" idx="1"/>
          </p:nvPr>
        </p:nvSpPr>
        <p:spPr>
          <a:xfrm>
            <a:off x="611560" y="1313384"/>
            <a:ext cx="8075240" cy="5139952"/>
          </a:xfrm>
        </p:spPr>
        <p:txBody>
          <a:bodyPr>
            <a:noAutofit/>
          </a:bodyPr>
          <a:lstStyle/>
          <a:p>
            <a:r>
              <a:rPr lang="en-US" sz="2800" dirty="0">
                <a:latin typeface="Times New Roman" pitchFamily="18" charset="0"/>
                <a:cs typeface="Times New Roman" pitchFamily="18" charset="0"/>
              </a:rPr>
              <a:t>Arduino microcontroller - Core controller of the system. </a:t>
            </a:r>
          </a:p>
          <a:p>
            <a:r>
              <a:rPr lang="en-US" sz="2800" dirty="0">
                <a:latin typeface="Times New Roman" pitchFamily="18" charset="0"/>
                <a:cs typeface="Times New Roman" pitchFamily="18" charset="0"/>
              </a:rPr>
              <a:t>PC system, keyboard command, monitor is not required to operate the system. </a:t>
            </a:r>
          </a:p>
          <a:p>
            <a:r>
              <a:rPr lang="en-US" sz="2800" dirty="0">
                <a:latin typeface="Times New Roman" pitchFamily="18" charset="0"/>
                <a:cs typeface="Times New Roman" pitchFamily="18" charset="0"/>
              </a:rPr>
              <a:t>The system functions automatically and independently according to the code uploaded to the microcontroller.  </a:t>
            </a:r>
          </a:p>
          <a:p>
            <a:r>
              <a:rPr lang="en-US" sz="2800" dirty="0">
                <a:latin typeface="Times New Roman" pitchFamily="18" charset="0"/>
                <a:cs typeface="Times New Roman" pitchFamily="18" charset="0"/>
              </a:rPr>
              <a:t>The most essential water parameters needed to be monitored by the average users are water  pH level, water turbidity.</a:t>
            </a:r>
          </a:p>
          <a:p>
            <a:pPr marL="0" indent="0">
              <a:buNone/>
            </a:pPr>
            <a:endParaRPr lang="en-US"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45141"/>
            <a:ext cx="7772400" cy="1143000"/>
          </a:xfrm>
        </p:spPr>
        <p:txBody>
          <a:bodyPr>
            <a:normAutofit/>
          </a:bodyPr>
          <a:lstStyle/>
          <a:p>
            <a:r>
              <a:rPr lang="en-US" sz="3200" b="1" dirty="0">
                <a:latin typeface="Times New Roman" pitchFamily="18" charset="0"/>
                <a:cs typeface="Times New Roman" pitchFamily="18" charset="0"/>
              </a:rPr>
              <a:t>COMPARISON WITH EXISTING</a:t>
            </a:r>
          </a:p>
        </p:txBody>
      </p:sp>
      <p:sp>
        <p:nvSpPr>
          <p:cNvPr id="3" name="Content Placeholder 2"/>
          <p:cNvSpPr>
            <a:spLocks noGrp="1"/>
          </p:cNvSpPr>
          <p:nvPr>
            <p:ph sz="quarter" idx="1"/>
          </p:nvPr>
        </p:nvSpPr>
        <p:spPr>
          <a:xfrm>
            <a:off x="914400" y="1477296"/>
            <a:ext cx="7772400" cy="4572000"/>
          </a:xfrm>
        </p:spPr>
        <p:txBody>
          <a:bodyPr>
            <a:normAutofit/>
          </a:bodyPr>
          <a:lstStyle/>
          <a:p>
            <a:r>
              <a:rPr lang="en-US" sz="2800" dirty="0">
                <a:latin typeface="Times New Roman" pitchFamily="18" charset="0"/>
                <a:cs typeface="Times New Roman" pitchFamily="18" charset="0"/>
              </a:rPr>
              <a:t>Turbidity sensors are used in river and stream gaging, waste water and effluent measurements, control instrumentation for settling ponds, sediment transport research, and laboratory measurements. </a:t>
            </a:r>
          </a:p>
          <a:p>
            <a:r>
              <a:rPr lang="en-US" sz="2800" dirty="0">
                <a:latin typeface="Times New Roman" pitchFamily="18" charset="0"/>
                <a:cs typeface="Times New Roman" pitchFamily="18" charset="0"/>
              </a:rPr>
              <a:t>These are highly useful and effective instruments to identify the clarity and particle content in a solution, like water.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752</TotalTime>
  <Words>742</Words>
  <Application>Microsoft Office PowerPoint</Application>
  <PresentationFormat>On-screen Show (4:3)</PresentationFormat>
  <Paragraphs>76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Equity</vt:lpstr>
      <vt:lpstr>DEPARTMENT OF ELECTRONICS AND COMMUNICATION ENGINEERING  MINOR PROJECT -III  FINAL REVIEW  Turbidity Meter Using Arduino UNO  </vt:lpstr>
      <vt:lpstr>CONTENTS</vt:lpstr>
      <vt:lpstr>TURBIDITY</vt:lpstr>
      <vt:lpstr>PROBLEM STATEMENT </vt:lpstr>
      <vt:lpstr>OBJECTIVES</vt:lpstr>
      <vt:lpstr>ABSTRACT</vt:lpstr>
      <vt:lpstr>EXISTING SYSTEM</vt:lpstr>
      <vt:lpstr>PROPOSED SYSTEM</vt:lpstr>
      <vt:lpstr>COMPARISON WITH EXISTING</vt:lpstr>
      <vt:lpstr>COMPONENTS</vt:lpstr>
      <vt:lpstr>BLOCK DAIGRAM</vt:lpstr>
      <vt:lpstr>PROGRAM</vt:lpstr>
      <vt:lpstr>Slide 13</vt:lpstr>
      <vt:lpstr>CIRCUIT DESIGN</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The Best</dc:creator>
  <cp:lastModifiedBy>admin</cp:lastModifiedBy>
  <cp:revision>63</cp:revision>
  <dcterms:created xsi:type="dcterms:W3CDTF">2023-01-27T15:38:01Z</dcterms:created>
  <dcterms:modified xsi:type="dcterms:W3CDTF">2023-10-13T03:19:35Z</dcterms:modified>
</cp:coreProperties>
</file>