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8"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576072" y="1124712"/>
            <a:ext cx="11036808" cy="31729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576072" y="4727448"/>
            <a:ext cx="11036808" cy="1481328"/>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576072"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86968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rot="5400000">
            <a:off x="857544" y="346791"/>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10800000" flipH="1">
            <a:off x="578652" y="4501201"/>
            <a:ext cx="11034696" cy="18288"/>
          </a:xfrm>
          <a:prstGeom prst="rect">
            <a:avLst/>
          </a:prstGeom>
          <a:solidFill>
            <a:srgbClr val="C8C8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p:nvPr/>
        </p:nvSpPr>
        <p:spPr>
          <a:xfrm>
            <a:off x="558209" y="0"/>
            <a:ext cx="11167447" cy="2018806"/>
          </a:xfrm>
          <a:prstGeom prst="rect">
            <a:avLst/>
          </a:prstGeom>
          <a:solidFill>
            <a:schemeClr val="lt1"/>
          </a:solidFill>
          <a:ln w="9525" cap="flat" cmpd="sng">
            <a:solidFill>
              <a:srgbClr val="E8E8E8"/>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1" name="Google Shape;21;p3"/>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 name="Google Shape;22;p3"/>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 name="Google Shape;23;p3"/>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p:nvPr/>
        </p:nvSpPr>
        <p:spPr>
          <a:xfrm>
            <a:off x="558210" y="4981421"/>
            <a:ext cx="11134956" cy="822960"/>
          </a:xfrm>
          <a:prstGeom prst="rect">
            <a:avLst/>
          </a:prstGeom>
          <a:solidFill>
            <a:schemeClr val="lt1"/>
          </a:solidFill>
          <a:ln w="12700" cap="flat" cmpd="sng">
            <a:solidFill>
              <a:srgbClr val="E8E8E8"/>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0" name="Google Shape;30;p4"/>
          <p:cNvSpPr/>
          <p:nvPr/>
        </p:nvSpPr>
        <p:spPr>
          <a:xfrm>
            <a:off x="498834" y="5118581"/>
            <a:ext cx="146304" cy="5486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 name="Google Shape;31;p4"/>
          <p:cNvSpPr txBox="1">
            <a:spLocks noGrp="1"/>
          </p:cNvSpPr>
          <p:nvPr>
            <p:ph type="title"/>
          </p:nvPr>
        </p:nvSpPr>
        <p:spPr>
          <a:xfrm>
            <a:off x="557784" y="640080"/>
            <a:ext cx="10890504" cy="411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841248" y="5102352"/>
            <a:ext cx="10607040" cy="585216"/>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000"/>
              </a:spcBef>
              <a:spcAft>
                <a:spcPts val="0"/>
              </a:spcAft>
              <a:buClr>
                <a:schemeClr val="dk1"/>
              </a:buClr>
              <a:buSzPts val="2000"/>
              <a:buNone/>
              <a:defRPr sz="2000">
                <a:solidFill>
                  <a:schemeClr val="dk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p:cNvSpPr/>
          <p:nvPr/>
        </p:nvSpPr>
        <p:spPr>
          <a:xfrm>
            <a:off x="558209" y="0"/>
            <a:ext cx="11167447" cy="2018806"/>
          </a:xfrm>
          <a:prstGeom prst="rect">
            <a:avLst/>
          </a:prstGeom>
          <a:solidFill>
            <a:schemeClr val="lt1"/>
          </a:solidFill>
          <a:ln w="9525" cap="flat" cmpd="sng">
            <a:solidFill>
              <a:srgbClr val="E8E8E8"/>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 name="Google Shape;38;p5"/>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 name="Google Shape;39;p5"/>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 name="Google Shape;40;p5"/>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1115568"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5"/>
          <p:cNvSpPr txBox="1">
            <a:spLocks noGrp="1"/>
          </p:cNvSpPr>
          <p:nvPr>
            <p:ph type="body" idx="2"/>
          </p:nvPr>
        </p:nvSpPr>
        <p:spPr>
          <a:xfrm>
            <a:off x="6345936"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5"/>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6"/>
          <p:cNvSpPr/>
          <p:nvPr/>
        </p:nvSpPr>
        <p:spPr>
          <a:xfrm>
            <a:off x="558209" y="0"/>
            <a:ext cx="11167447" cy="2018806"/>
          </a:xfrm>
          <a:prstGeom prst="rect">
            <a:avLst/>
          </a:prstGeom>
          <a:solidFill>
            <a:schemeClr val="lt1"/>
          </a:solidFill>
          <a:ln w="9525" cap="flat" cmpd="sng">
            <a:solidFill>
              <a:srgbClr val="E8E8E8"/>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8" name="Google Shape;48;p6"/>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9" name="Google Shape;49;p6"/>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 name="Google Shape;50;p6"/>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body" idx="1"/>
          </p:nvPr>
        </p:nvSpPr>
        <p:spPr>
          <a:xfrm>
            <a:off x="1115568"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
          <p:cNvSpPr txBox="1">
            <a:spLocks noGrp="1"/>
          </p:cNvSpPr>
          <p:nvPr>
            <p:ph type="body" idx="2"/>
          </p:nvPr>
        </p:nvSpPr>
        <p:spPr>
          <a:xfrm>
            <a:off x="1115568" y="3203688"/>
            <a:ext cx="4937760" cy="2968512"/>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
          <p:cNvSpPr txBox="1">
            <a:spLocks noGrp="1"/>
          </p:cNvSpPr>
          <p:nvPr>
            <p:ph type="body" idx="3"/>
          </p:nvPr>
        </p:nvSpPr>
        <p:spPr>
          <a:xfrm>
            <a:off x="6345936"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
          <p:cNvSpPr txBox="1">
            <a:spLocks noGrp="1"/>
          </p:cNvSpPr>
          <p:nvPr>
            <p:ph type="body" idx="4"/>
          </p:nvPr>
        </p:nvSpPr>
        <p:spPr>
          <a:xfrm>
            <a:off x="6345936" y="3203687"/>
            <a:ext cx="4937760" cy="2968511"/>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7"/>
          <p:cNvSpPr/>
          <p:nvPr/>
        </p:nvSpPr>
        <p:spPr>
          <a:xfrm>
            <a:off x="665853" y="1533525"/>
            <a:ext cx="10917063" cy="3790950"/>
          </a:xfrm>
          <a:prstGeom prst="rect">
            <a:avLst/>
          </a:prstGeom>
          <a:solidFill>
            <a:schemeClr val="lt1"/>
          </a:solidFill>
          <a:ln w="12700" cap="flat" cmpd="sng">
            <a:solidFill>
              <a:srgbClr val="E8E8E8"/>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0" name="Google Shape;60;p7"/>
          <p:cNvSpPr/>
          <p:nvPr/>
        </p:nvSpPr>
        <p:spPr>
          <a:xfrm>
            <a:off x="609084" y="2971798"/>
            <a:ext cx="128016"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1" name="Google Shape;61;p7"/>
          <p:cNvSpPr txBox="1">
            <a:spLocks noGrp="1"/>
          </p:cNvSpPr>
          <p:nvPr>
            <p:ph type="title"/>
          </p:nvPr>
        </p:nvSpPr>
        <p:spPr>
          <a:xfrm>
            <a:off x="1078992" y="1938528"/>
            <a:ext cx="10177272" cy="29900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558210" y="1162033"/>
            <a:ext cx="3740740" cy="4643344"/>
          </a:xfrm>
          <a:prstGeom prst="rect">
            <a:avLst/>
          </a:prstGeom>
          <a:solidFill>
            <a:schemeClr val="lt1"/>
          </a:solidFill>
          <a:ln w="12700" cap="flat" cmpd="sng">
            <a:solidFill>
              <a:srgbClr val="E8E8E8"/>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1" name="Google Shape;71;p9"/>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2" name="Google Shape;72;p9"/>
          <p:cNvSpPr txBox="1">
            <a:spLocks noGrp="1"/>
          </p:cNvSpPr>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965192" y="1709928"/>
            <a:ext cx="6729984" cy="4096512"/>
          </a:xfrm>
          <a:prstGeom prst="rect">
            <a:avLst/>
          </a:prstGeom>
          <a:noFill/>
          <a:ln>
            <a:noFill/>
          </a:ln>
        </p:spPr>
        <p:txBody>
          <a:bodyPr spcFirstLastPara="1" wrap="square" lIns="91425" tIns="45700" rIns="91425" bIns="45700" anchor="t" anchorCtr="0">
            <a:normAutofit/>
          </a:bodyPr>
          <a:lstStyle>
            <a:lvl1pPr marL="457200" lvl="0" indent="-406400" algn="l">
              <a:lnSpc>
                <a:spcPct val="110000"/>
              </a:lnSpc>
              <a:spcBef>
                <a:spcPts val="1000"/>
              </a:spcBef>
              <a:spcAft>
                <a:spcPts val="0"/>
              </a:spcAft>
              <a:buClr>
                <a:schemeClr val="dk1"/>
              </a:buClr>
              <a:buSzPts val="2800"/>
              <a:buChar char="•"/>
              <a:defRPr sz="2800"/>
            </a:lvl1pPr>
            <a:lvl2pPr marL="914400" lvl="1" indent="-381000" algn="l">
              <a:lnSpc>
                <a:spcPct val="110000"/>
              </a:lnSpc>
              <a:spcBef>
                <a:spcPts val="500"/>
              </a:spcBef>
              <a:spcAft>
                <a:spcPts val="0"/>
              </a:spcAft>
              <a:buClr>
                <a:schemeClr val="dk1"/>
              </a:buClr>
              <a:buSzPts val="2400"/>
              <a:buChar char="•"/>
              <a:defRPr sz="2400"/>
            </a:lvl2pPr>
            <a:lvl3pPr marL="1371600" lvl="2" indent="-355600" algn="l">
              <a:lnSpc>
                <a:spcPct val="110000"/>
              </a:lnSpc>
              <a:spcBef>
                <a:spcPts val="500"/>
              </a:spcBef>
              <a:spcAft>
                <a:spcPts val="0"/>
              </a:spcAft>
              <a:buClr>
                <a:schemeClr val="dk1"/>
              </a:buClr>
              <a:buSzPts val="2000"/>
              <a:buChar char="•"/>
              <a:defRPr sz="2000"/>
            </a:lvl3pPr>
            <a:lvl4pPr marL="1828800" lvl="3" indent="-355600" algn="l">
              <a:lnSpc>
                <a:spcPct val="110000"/>
              </a:lnSpc>
              <a:spcBef>
                <a:spcPts val="500"/>
              </a:spcBef>
              <a:spcAft>
                <a:spcPts val="0"/>
              </a:spcAft>
              <a:buClr>
                <a:schemeClr val="dk1"/>
              </a:buClr>
              <a:buSzPts val="2000"/>
              <a:buChar char="•"/>
              <a:defRPr sz="2000"/>
            </a:lvl4pPr>
            <a:lvl5pPr marL="2286000" lvl="4" indent="-355600" algn="l">
              <a:lnSpc>
                <a:spcPct val="11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9"/>
          <p:cNvSpPr txBox="1">
            <a:spLocks noGrp="1"/>
          </p:cNvSpPr>
          <p:nvPr>
            <p:ph type="body" idx="2"/>
          </p:nvPr>
        </p:nvSpPr>
        <p:spPr>
          <a:xfrm>
            <a:off x="868680" y="3429000"/>
            <a:ext cx="3099816" cy="206654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9"/>
          <p:cNvSpPr txBox="1">
            <a:spLocks noGrp="1"/>
          </p:cNvSpPr>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558210" y="1162033"/>
            <a:ext cx="3740740" cy="4643344"/>
          </a:xfrm>
          <a:prstGeom prst="rect">
            <a:avLst/>
          </a:prstGeom>
          <a:solidFill>
            <a:schemeClr val="lt1"/>
          </a:solidFill>
          <a:ln w="12700" cap="flat" cmpd="sng">
            <a:solidFill>
              <a:srgbClr val="E8E8E8"/>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0" name="Google Shape;80;p10"/>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1" name="Google Shape;81;p10"/>
          <p:cNvSpPr txBox="1">
            <a:spLocks noGrp="1"/>
          </p:cNvSpPr>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p:cNvSpPr>
            <a:spLocks noGrp="1"/>
          </p:cNvSpPr>
          <p:nvPr>
            <p:ph type="pic" idx="2"/>
          </p:nvPr>
        </p:nvSpPr>
        <p:spPr>
          <a:xfrm>
            <a:off x="4965192" y="1161288"/>
            <a:ext cx="6729984" cy="4645152"/>
          </a:xfrm>
          <a:prstGeom prst="rect">
            <a:avLst/>
          </a:prstGeom>
          <a:noFill/>
          <a:ln>
            <a:noFill/>
          </a:ln>
        </p:spPr>
      </p:sp>
      <p:sp>
        <p:nvSpPr>
          <p:cNvPr id="83" name="Google Shape;83;p10"/>
          <p:cNvSpPr txBox="1">
            <a:spLocks noGrp="1"/>
          </p:cNvSpPr>
          <p:nvPr>
            <p:ph type="body" idx="1"/>
          </p:nvPr>
        </p:nvSpPr>
        <p:spPr>
          <a:xfrm>
            <a:off x="868680" y="3438144"/>
            <a:ext cx="3099816" cy="20574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4" name="Google Shape;84;p10"/>
          <p:cNvSpPr txBox="1">
            <a:spLocks noGrp="1"/>
          </p:cNvSpPr>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1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4" name="Google Shape;104;p13"/>
          <p:cNvPicPr preferRelativeResize="0"/>
          <p:nvPr/>
        </p:nvPicPr>
        <p:blipFill rotWithShape="1">
          <a:blip r:embed="rId3">
            <a:alphaModFix/>
          </a:blip>
          <a:srcRect t="20213"/>
          <a:stretch/>
        </p:blipFill>
        <p:spPr>
          <a:xfrm>
            <a:off x="20" y="11440"/>
            <a:ext cx="12191980" cy="6857990"/>
          </a:xfrm>
          <a:prstGeom prst="rect">
            <a:avLst/>
          </a:prstGeom>
          <a:noFill/>
          <a:ln>
            <a:noFill/>
          </a:ln>
        </p:spPr>
      </p:pic>
      <p:sp>
        <p:nvSpPr>
          <p:cNvPr id="105" name="Google Shape;105;p13"/>
          <p:cNvSpPr/>
          <p:nvPr/>
        </p:nvSpPr>
        <p:spPr>
          <a:xfrm>
            <a:off x="1903615" y="4638503"/>
            <a:ext cx="8384770" cy="1332634"/>
          </a:xfrm>
          <a:prstGeom prst="rect">
            <a:avLst/>
          </a:prstGeom>
          <a:solidFill>
            <a:schemeClr val="lt1">
              <a:alpha val="94901"/>
            </a:schemeClr>
          </a:solidFill>
          <a:ln w="12700" cap="flat" cmpd="sng">
            <a:solidFill>
              <a:srgbClr val="E8E8E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6" name="Google Shape;106;p13"/>
          <p:cNvSpPr txBox="1">
            <a:spLocks noGrp="1"/>
          </p:cNvSpPr>
          <p:nvPr>
            <p:ph type="ctrTitle"/>
          </p:nvPr>
        </p:nvSpPr>
        <p:spPr>
          <a:xfrm>
            <a:off x="745667" y="917862"/>
            <a:ext cx="10487418" cy="3469449"/>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rgbClr val="0C0C0C"/>
              </a:buClr>
              <a:buSzPts val="4400"/>
              <a:buFont typeface="Times New Roman"/>
              <a:buNone/>
            </a:pPr>
            <a:br>
              <a:rPr lang="en-US" sz="4400">
                <a:solidFill>
                  <a:srgbClr val="0C0C0C"/>
                </a:solidFill>
                <a:latin typeface="Times New Roman"/>
                <a:ea typeface="Times New Roman"/>
                <a:cs typeface="Times New Roman"/>
                <a:sym typeface="Times New Roman"/>
              </a:rPr>
            </a:br>
            <a:r>
              <a:rPr lang="en-US" sz="4400">
                <a:solidFill>
                  <a:srgbClr val="FFFF00"/>
                </a:solidFill>
                <a:latin typeface="Times New Roman"/>
                <a:ea typeface="Times New Roman"/>
                <a:cs typeface="Times New Roman"/>
                <a:sym typeface="Times New Roman"/>
              </a:rPr>
              <a:t>INDUSTRIAL USE CASES </a:t>
            </a:r>
            <a:br>
              <a:rPr lang="en-US" sz="4400">
                <a:solidFill>
                  <a:srgbClr val="FFFF00"/>
                </a:solidFill>
                <a:latin typeface="Times New Roman"/>
                <a:ea typeface="Times New Roman"/>
                <a:cs typeface="Times New Roman"/>
                <a:sym typeface="Times New Roman"/>
              </a:rPr>
            </a:br>
            <a:r>
              <a:rPr lang="en-US" sz="2800" b="1">
                <a:latin typeface="Times New Roman"/>
                <a:ea typeface="Times New Roman"/>
                <a:cs typeface="Times New Roman"/>
                <a:sym typeface="Times New Roman"/>
              </a:rPr>
              <a:t>PREDICTIVE MODELLING ANALYTICS</a:t>
            </a:r>
            <a:br>
              <a:rPr lang="en-US" sz="1800"/>
            </a:br>
            <a:endParaRPr sz="2800"/>
          </a:p>
        </p:txBody>
      </p:sp>
      <p:sp>
        <p:nvSpPr>
          <p:cNvPr id="107" name="Google Shape;107;p13"/>
          <p:cNvSpPr/>
          <p:nvPr/>
        </p:nvSpPr>
        <p:spPr>
          <a:xfrm>
            <a:off x="2483110" y="5628237"/>
            <a:ext cx="7225780" cy="685800"/>
          </a:xfrm>
          <a:prstGeom prst="roundRect">
            <a:avLst>
              <a:gd name="adj" fmla="val 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8" name="Google Shape;108;p13"/>
          <p:cNvSpPr txBox="1">
            <a:spLocks noGrp="1"/>
          </p:cNvSpPr>
          <p:nvPr>
            <p:ph type="subTitle" idx="1"/>
          </p:nvPr>
        </p:nvSpPr>
        <p:spPr>
          <a:xfrm>
            <a:off x="2034244" y="3859362"/>
            <a:ext cx="11525638" cy="1768875"/>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Clr>
                <a:schemeClr val="dk1"/>
              </a:buClr>
              <a:buSzPts val="4000"/>
              <a:buNone/>
            </a:pPr>
            <a:endParaRPr sz="4000" b="1">
              <a:latin typeface="Times New Roman"/>
              <a:ea typeface="Times New Roman"/>
              <a:cs typeface="Times New Roman"/>
              <a:sym typeface="Times New Roman"/>
            </a:endParaRPr>
          </a:p>
          <a:p>
            <a:pPr marL="0" lvl="0" indent="0" algn="l" rtl="0">
              <a:lnSpc>
                <a:spcPct val="110000"/>
              </a:lnSpc>
              <a:spcBef>
                <a:spcPts val="1000"/>
              </a:spcBef>
              <a:spcAft>
                <a:spcPts val="0"/>
              </a:spcAft>
              <a:buClr>
                <a:schemeClr val="dk1"/>
              </a:buClr>
              <a:buSzPts val="4000"/>
              <a:buNone/>
            </a:pPr>
            <a:r>
              <a:rPr lang="en-US" sz="4000" b="1">
                <a:latin typeface="Times New Roman"/>
                <a:ea typeface="Times New Roman"/>
                <a:cs typeface="Times New Roman"/>
                <a:sym typeface="Times New Roman"/>
              </a:rPr>
              <a:t>--Your Name---</a:t>
            </a:r>
            <a:endParaRPr/>
          </a:p>
          <a:p>
            <a:pPr marL="0" lvl="0" indent="0" algn="l" rtl="0">
              <a:lnSpc>
                <a:spcPct val="110000"/>
              </a:lnSpc>
              <a:spcBef>
                <a:spcPts val="1000"/>
              </a:spcBef>
              <a:spcAft>
                <a:spcPts val="0"/>
              </a:spcAft>
              <a:buClr>
                <a:schemeClr val="dk1"/>
              </a:buClr>
              <a:buSzPts val="4000"/>
              <a:buNone/>
            </a:pPr>
            <a:r>
              <a:rPr lang="en-US" sz="4000" b="1">
                <a:latin typeface="Times New Roman"/>
                <a:ea typeface="Times New Roman"/>
                <a:cs typeface="Times New Roman"/>
                <a:sym typeface="Times New Roman"/>
              </a:rPr>
              <a:t>   </a:t>
            </a:r>
            <a:r>
              <a:rPr lang="en-US" b="1">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IV-ECE ‘A’ - VII SEM</a:t>
            </a:r>
            <a:endParaRPr sz="3200" b="1">
              <a:latin typeface="Times New Roman"/>
              <a:ea typeface="Times New Roman"/>
              <a:cs typeface="Times New Roman"/>
              <a:sym typeface="Times New Roman"/>
            </a:endParaRPr>
          </a:p>
        </p:txBody>
      </p:sp>
      <p:pic>
        <p:nvPicPr>
          <p:cNvPr id="109" name="Google Shape;109;p13"/>
          <p:cNvPicPr preferRelativeResize="0"/>
          <p:nvPr/>
        </p:nvPicPr>
        <p:blipFill rotWithShape="1">
          <a:blip r:embed="rId4">
            <a:alphaModFix/>
          </a:blip>
          <a:srcRect/>
          <a:stretch/>
        </p:blipFill>
        <p:spPr>
          <a:xfrm>
            <a:off x="8320200" y="886863"/>
            <a:ext cx="3337112" cy="3225875"/>
          </a:xfrm>
          <a:prstGeom prst="rect">
            <a:avLst/>
          </a:prstGeom>
          <a:noFill/>
          <a:ln>
            <a:noFill/>
          </a:ln>
        </p:spPr>
      </p:pic>
      <p:pic>
        <p:nvPicPr>
          <p:cNvPr id="110" name="Google Shape;110;p13"/>
          <p:cNvPicPr preferRelativeResize="0"/>
          <p:nvPr/>
        </p:nvPicPr>
        <p:blipFill rotWithShape="1">
          <a:blip r:embed="rId5">
            <a:alphaModFix/>
          </a:blip>
          <a:srcRect/>
          <a:stretch/>
        </p:blipFill>
        <p:spPr>
          <a:xfrm>
            <a:off x="93233" y="171893"/>
            <a:ext cx="1500853" cy="599716"/>
          </a:xfrm>
          <a:prstGeom prst="rect">
            <a:avLst/>
          </a:prstGeom>
          <a:noFill/>
          <a:ln>
            <a:noFill/>
          </a:ln>
        </p:spPr>
      </p:pic>
      <p:pic>
        <p:nvPicPr>
          <p:cNvPr id="111" name="Google Shape;111;p13"/>
          <p:cNvPicPr preferRelativeResize="0"/>
          <p:nvPr/>
        </p:nvPicPr>
        <p:blipFill rotWithShape="1">
          <a:blip r:embed="rId6">
            <a:alphaModFix/>
          </a:blip>
          <a:srcRect/>
          <a:stretch/>
        </p:blipFill>
        <p:spPr>
          <a:xfrm>
            <a:off x="11635501" y="11440"/>
            <a:ext cx="556499" cy="7870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5501408" y="191716"/>
            <a:ext cx="6222865" cy="11795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17" name="Google Shape;117;p14"/>
          <p:cNvSpPr txBox="1">
            <a:spLocks noGrp="1"/>
          </p:cNvSpPr>
          <p:nvPr>
            <p:ph type="body" idx="1"/>
          </p:nvPr>
        </p:nvSpPr>
        <p:spPr>
          <a:xfrm>
            <a:off x="5011141" y="1905179"/>
            <a:ext cx="6954435" cy="4608576"/>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400"/>
              <a:buNone/>
            </a:pPr>
            <a:r>
              <a:rPr lang="en-US" dirty="0"/>
              <a:t>    In FMCG industries the main problem’s which are faced now-a-days are Storage management ,amount of procurement of products and proper distribution channels to clear the stocks in warehouse. </a:t>
            </a:r>
          </a:p>
          <a:p>
            <a:pPr marL="0" lvl="0" indent="0" algn="l" rtl="0">
              <a:lnSpc>
                <a:spcPct val="110000"/>
              </a:lnSpc>
              <a:spcBef>
                <a:spcPts val="0"/>
              </a:spcBef>
              <a:spcAft>
                <a:spcPts val="0"/>
              </a:spcAft>
              <a:buClr>
                <a:schemeClr val="dk1"/>
              </a:buClr>
              <a:buSzPts val="2400"/>
              <a:buNone/>
            </a:pPr>
            <a:endParaRPr lang="en-US" dirty="0"/>
          </a:p>
          <a:p>
            <a:pPr marL="0" lvl="0" indent="0" algn="l" rtl="0">
              <a:lnSpc>
                <a:spcPct val="110000"/>
              </a:lnSpc>
              <a:spcBef>
                <a:spcPts val="0"/>
              </a:spcBef>
              <a:spcAft>
                <a:spcPts val="0"/>
              </a:spcAft>
              <a:buClr>
                <a:schemeClr val="dk1"/>
              </a:buClr>
              <a:buSzPts val="2400"/>
              <a:buNone/>
            </a:pPr>
            <a:r>
              <a:rPr lang="en-US" dirty="0"/>
              <a:t>     And another more </a:t>
            </a:r>
            <a:r>
              <a:rPr lang="en-US" dirty="0" err="1"/>
              <a:t>importent</a:t>
            </a:r>
            <a:r>
              <a:rPr lang="en-US" dirty="0"/>
              <a:t> problem faced by the FMCG industries are the decaying products which are not handled properly.</a:t>
            </a:r>
            <a:endParaRPr dirty="0"/>
          </a:p>
        </p:txBody>
      </p:sp>
      <p:pic>
        <p:nvPicPr>
          <p:cNvPr id="118" name="Google Shape;118;p14"/>
          <p:cNvPicPr preferRelativeResize="0"/>
          <p:nvPr/>
        </p:nvPicPr>
        <p:blipFill rotWithShape="1">
          <a:blip r:embed="rId3">
            <a:alphaModFix/>
          </a:blip>
          <a:srcRect t="9020"/>
          <a:stretch/>
        </p:blipFill>
        <p:spPr>
          <a:xfrm>
            <a:off x="-1" y="0"/>
            <a:ext cx="4854389" cy="69924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6004739" y="427617"/>
            <a:ext cx="6187261"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ABOUT INDUSTRY:</a:t>
            </a:r>
            <a:endParaRPr>
              <a:latin typeface="Times New Roman"/>
              <a:ea typeface="Times New Roman"/>
              <a:cs typeface="Times New Roman"/>
              <a:sym typeface="Times New Roman"/>
            </a:endParaRPr>
          </a:p>
        </p:txBody>
      </p:sp>
      <p:sp>
        <p:nvSpPr>
          <p:cNvPr id="124" name="Google Shape;124;p15"/>
          <p:cNvSpPr txBox="1">
            <a:spLocks noGrp="1"/>
          </p:cNvSpPr>
          <p:nvPr>
            <p:ph type="body" idx="1"/>
          </p:nvPr>
        </p:nvSpPr>
        <p:spPr>
          <a:xfrm>
            <a:off x="349086" y="2356999"/>
            <a:ext cx="11363302" cy="4312741"/>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10000"/>
              </a:lnSpc>
              <a:spcBef>
                <a:spcPts val="0"/>
              </a:spcBef>
              <a:spcAft>
                <a:spcPts val="0"/>
              </a:spcAft>
              <a:buClr>
                <a:schemeClr val="dk1"/>
              </a:buClr>
              <a:buSzPts val="2400"/>
              <a:buNone/>
            </a:pPr>
            <a:r>
              <a:rPr lang="en-US" b="1" dirty="0">
                <a:latin typeface="Rockwell"/>
                <a:ea typeface="Rockwell"/>
                <a:cs typeface="Rockwell"/>
                <a:sym typeface="Rockwell"/>
              </a:rPr>
              <a:t>INDUSTRY NAME: FMCG</a:t>
            </a:r>
            <a:endParaRPr dirty="0"/>
          </a:p>
          <a:p>
            <a:pPr marL="0" lvl="0" indent="0" algn="l" rtl="0">
              <a:lnSpc>
                <a:spcPct val="110000"/>
              </a:lnSpc>
              <a:spcBef>
                <a:spcPts val="1000"/>
              </a:spcBef>
              <a:spcAft>
                <a:spcPts val="0"/>
              </a:spcAft>
              <a:buClr>
                <a:schemeClr val="dk1"/>
              </a:buClr>
              <a:buSzPts val="2400"/>
              <a:buNone/>
            </a:pPr>
            <a:r>
              <a:rPr lang="en-US" b="1" dirty="0">
                <a:latin typeface="Rockwell"/>
                <a:ea typeface="Rockwell"/>
                <a:cs typeface="Rockwell"/>
                <a:sym typeface="Rockwell"/>
              </a:rPr>
              <a:t>EXPLANATION:</a:t>
            </a:r>
          </a:p>
          <a:p>
            <a:pPr marL="0" lvl="0" indent="0" algn="l" rtl="0">
              <a:lnSpc>
                <a:spcPct val="110000"/>
              </a:lnSpc>
              <a:spcBef>
                <a:spcPts val="1000"/>
              </a:spcBef>
              <a:spcAft>
                <a:spcPts val="0"/>
              </a:spcAft>
              <a:buClr>
                <a:schemeClr val="dk1"/>
              </a:buClr>
              <a:buSzPts val="2400"/>
              <a:buNone/>
            </a:pPr>
            <a:r>
              <a:rPr lang="en-US" b="1" dirty="0">
                <a:latin typeface="Arial" panose="020B0604020202020204" pitchFamily="34" charset="0"/>
                <a:ea typeface="Rockwell"/>
                <a:cs typeface="Arial" panose="020B0604020202020204" pitchFamily="34" charset="0"/>
                <a:sym typeface="Rockwell"/>
              </a:rPr>
              <a:t>      </a:t>
            </a:r>
            <a:r>
              <a:rPr lang="en-US" dirty="0"/>
              <a:t>FMCG – stands for Fast Moving Consumer Goods.</a:t>
            </a:r>
          </a:p>
          <a:p>
            <a:pPr algn="l"/>
            <a:r>
              <a:rPr lang="en-US" b="1" dirty="0">
                <a:latin typeface="Arial" panose="020B0604020202020204" pitchFamily="34" charset="0"/>
                <a:ea typeface="Rockwell"/>
                <a:cs typeface="Arial" panose="020B0604020202020204" pitchFamily="34" charset="0"/>
                <a:sym typeface="Rockwell"/>
              </a:rPr>
              <a:t> </a:t>
            </a:r>
            <a:r>
              <a:rPr lang="en-US" b="0" i="0" dirty="0">
                <a:solidFill>
                  <a:srgbClr val="111111"/>
                </a:solidFill>
                <a:effectLst/>
                <a:latin typeface="SourceSansPro"/>
              </a:rPr>
              <a:t>Fast-moving consumer goods are products that sell quickly at relatively low cost. These goods are also called consumer packaged goods.</a:t>
            </a:r>
          </a:p>
          <a:p>
            <a:pPr algn="l"/>
            <a:r>
              <a:rPr lang="en-US" b="0" i="0" dirty="0">
                <a:solidFill>
                  <a:srgbClr val="111111"/>
                </a:solidFill>
                <a:effectLst/>
                <a:latin typeface="SourceSansPro"/>
              </a:rPr>
              <a:t>FMCGs have a short shelf life because of high consumer demand (e.g., soft drinks and confections) or because they are perishable (e.g., meat, dairy products, and baked goods).</a:t>
            </a:r>
          </a:p>
          <a:p>
            <a:pPr algn="l"/>
            <a:r>
              <a:rPr lang="en-US" b="0" i="0" dirty="0">
                <a:solidFill>
                  <a:srgbClr val="111111"/>
                </a:solidFill>
                <a:effectLst/>
                <a:latin typeface="SourceSansPro"/>
              </a:rPr>
              <a:t>These goods are purchased frequently, consumed rapidly, priced low, and sold in large quantities. They also have a high turnover when they're on the shelf at the store.</a:t>
            </a:r>
          </a:p>
          <a:p>
            <a:pPr marL="0" lvl="0" indent="0" algn="l" rtl="0">
              <a:lnSpc>
                <a:spcPct val="110000"/>
              </a:lnSpc>
              <a:spcBef>
                <a:spcPts val="1000"/>
              </a:spcBef>
              <a:spcAft>
                <a:spcPts val="0"/>
              </a:spcAft>
              <a:buClr>
                <a:schemeClr val="dk1"/>
              </a:buClr>
              <a:buSzPts val="2400"/>
              <a:buNone/>
            </a:pPr>
            <a:endParaRPr lang="en-US" b="1" dirty="0">
              <a:latin typeface="Rockwell"/>
              <a:ea typeface="Rockwell"/>
              <a:cs typeface="Rockwell"/>
              <a:sym typeface="Rockwell"/>
            </a:endParaRPr>
          </a:p>
          <a:p>
            <a:pPr marL="0" lvl="0" indent="0" algn="l" rtl="0">
              <a:lnSpc>
                <a:spcPct val="110000"/>
              </a:lnSpc>
              <a:spcBef>
                <a:spcPts val="1000"/>
              </a:spcBef>
              <a:spcAft>
                <a:spcPts val="0"/>
              </a:spcAft>
              <a:buClr>
                <a:schemeClr val="dk1"/>
              </a:buClr>
              <a:buSzPts val="2400"/>
              <a:buNone/>
            </a:pPr>
            <a:endParaRPr b="1" dirty="0">
              <a:latin typeface="Rockwell"/>
              <a:ea typeface="Rockwell"/>
              <a:cs typeface="Rockwell"/>
              <a:sym typeface="Rockwell"/>
            </a:endParaRPr>
          </a:p>
        </p:txBody>
      </p:sp>
      <p:pic>
        <p:nvPicPr>
          <p:cNvPr id="125" name="Google Shape;125;p15"/>
          <p:cNvPicPr preferRelativeResize="0"/>
          <p:nvPr/>
        </p:nvPicPr>
        <p:blipFill rotWithShape="1">
          <a:blip r:embed="rId3">
            <a:alphaModFix/>
          </a:blip>
          <a:srcRect/>
          <a:stretch/>
        </p:blipFill>
        <p:spPr>
          <a:xfrm>
            <a:off x="0" y="12133"/>
            <a:ext cx="5059631" cy="20183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6333564" y="548639"/>
            <a:ext cx="5499847" cy="150222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SOLUTION </a:t>
            </a:r>
            <a:endParaRPr sz="3600">
              <a:latin typeface="Times New Roman"/>
              <a:ea typeface="Times New Roman"/>
              <a:cs typeface="Times New Roman"/>
              <a:sym typeface="Times New Roman"/>
            </a:endParaRPr>
          </a:p>
        </p:txBody>
      </p:sp>
      <p:sp>
        <p:nvSpPr>
          <p:cNvPr id="131" name="Google Shape;131;p16"/>
          <p:cNvSpPr txBox="1">
            <a:spLocks noGrp="1"/>
          </p:cNvSpPr>
          <p:nvPr>
            <p:ph type="body" idx="1"/>
          </p:nvPr>
        </p:nvSpPr>
        <p:spPr>
          <a:xfrm>
            <a:off x="362532" y="2631859"/>
            <a:ext cx="11470879" cy="4010988"/>
          </a:xfrm>
          <a:prstGeom prst="rect">
            <a:avLst/>
          </a:prstGeom>
          <a:noFill/>
          <a:ln>
            <a:noFill/>
          </a:ln>
        </p:spPr>
        <p:txBody>
          <a:bodyPr spcFirstLastPara="1" wrap="square" lIns="91425" tIns="45700" rIns="91425" bIns="45700" anchor="t" anchorCtr="0">
            <a:normAutofit/>
          </a:bodyPr>
          <a:lstStyle/>
          <a:p>
            <a:pPr marL="228600" lvl="0" indent="-76200" algn="l" rtl="0">
              <a:lnSpc>
                <a:spcPct val="110000"/>
              </a:lnSpc>
              <a:spcBef>
                <a:spcPts val="0"/>
              </a:spcBef>
              <a:spcAft>
                <a:spcPts val="0"/>
              </a:spcAft>
              <a:buClr>
                <a:schemeClr val="dk1"/>
              </a:buClr>
              <a:buSzPts val="2400"/>
              <a:buNone/>
            </a:pPr>
            <a:r>
              <a:rPr lang="en-US" dirty="0"/>
              <a:t>Some of the solutions which can be used with the help of predictive modeling are,</a:t>
            </a:r>
          </a:p>
          <a:p>
            <a:pPr marL="228600" lvl="0" indent="-76200" algn="l" rtl="0">
              <a:lnSpc>
                <a:spcPct val="110000"/>
              </a:lnSpc>
              <a:spcBef>
                <a:spcPts val="0"/>
              </a:spcBef>
              <a:spcAft>
                <a:spcPts val="0"/>
              </a:spcAft>
              <a:buClr>
                <a:schemeClr val="dk1"/>
              </a:buClr>
              <a:buSzPts val="2400"/>
              <a:buNone/>
            </a:pPr>
            <a:endParaRPr lang="en-US" dirty="0"/>
          </a:p>
          <a:p>
            <a:pPr marL="495300">
              <a:spcBef>
                <a:spcPts val="0"/>
              </a:spcBef>
              <a:buSzPts val="2400"/>
            </a:pPr>
            <a:r>
              <a:rPr lang="en-US" dirty="0"/>
              <a:t>Use of predictive analysis to </a:t>
            </a:r>
            <a:r>
              <a:rPr lang="en-US" dirty="0" err="1"/>
              <a:t>analyse</a:t>
            </a:r>
            <a:r>
              <a:rPr lang="en-US" dirty="0"/>
              <a:t> the demand and forecast it.</a:t>
            </a:r>
          </a:p>
          <a:p>
            <a:pPr marL="495300">
              <a:spcBef>
                <a:spcPts val="0"/>
              </a:spcBef>
              <a:buSzPts val="2400"/>
            </a:pPr>
            <a:r>
              <a:rPr lang="en-US" dirty="0"/>
              <a:t>Use of predictive analysis to find and push the products which has the possibility of decaying sooner.</a:t>
            </a:r>
          </a:p>
          <a:p>
            <a:pPr marL="495300">
              <a:spcBef>
                <a:spcPts val="0"/>
              </a:spcBef>
              <a:buSzPts val="2400"/>
            </a:pPr>
            <a:r>
              <a:rPr lang="en-US" dirty="0"/>
              <a:t>Use of predictive analysis to calculate traffic of goods.</a:t>
            </a:r>
          </a:p>
          <a:p>
            <a:pPr marL="495300">
              <a:spcBef>
                <a:spcPts val="0"/>
              </a:spcBef>
              <a:buSzPts val="2400"/>
            </a:pPr>
            <a:endParaRPr dirty="0"/>
          </a:p>
        </p:txBody>
      </p:sp>
      <p:pic>
        <p:nvPicPr>
          <p:cNvPr id="132" name="Google Shape;132;p16"/>
          <p:cNvPicPr preferRelativeResize="0"/>
          <p:nvPr/>
        </p:nvPicPr>
        <p:blipFill rotWithShape="1">
          <a:blip r:embed="rId3">
            <a:alphaModFix/>
          </a:blip>
          <a:srcRect/>
          <a:stretch/>
        </p:blipFill>
        <p:spPr>
          <a:xfrm>
            <a:off x="0" y="51099"/>
            <a:ext cx="6157494" cy="23790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3267634" y="548640"/>
            <a:ext cx="8016061" cy="11795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SOLUTION EXPLANATION</a:t>
            </a:r>
            <a:endParaRPr sz="3600">
              <a:latin typeface="Times New Roman"/>
              <a:ea typeface="Times New Roman"/>
              <a:cs typeface="Times New Roman"/>
              <a:sym typeface="Times New Roman"/>
            </a:endParaRPr>
          </a:p>
        </p:txBody>
      </p:sp>
      <p:sp>
        <p:nvSpPr>
          <p:cNvPr id="138" name="Google Shape;138;p17"/>
          <p:cNvSpPr txBox="1">
            <a:spLocks noGrp="1"/>
          </p:cNvSpPr>
          <p:nvPr>
            <p:ph type="body" idx="1"/>
          </p:nvPr>
        </p:nvSpPr>
        <p:spPr>
          <a:xfrm>
            <a:off x="887506" y="2865368"/>
            <a:ext cx="10396190" cy="3306832"/>
          </a:xfrm>
          <a:prstGeom prst="rect">
            <a:avLst/>
          </a:prstGeom>
          <a:noFill/>
          <a:ln>
            <a:noFill/>
          </a:ln>
        </p:spPr>
        <p:txBody>
          <a:bodyPr spcFirstLastPara="1" wrap="square" lIns="91425" tIns="45700" rIns="91425" bIns="45700" anchor="t" anchorCtr="0">
            <a:normAutofit/>
          </a:bodyPr>
          <a:lstStyle/>
          <a:p>
            <a:pPr marL="228600" lvl="0" indent="-76200" algn="l" rtl="0">
              <a:lnSpc>
                <a:spcPct val="110000"/>
              </a:lnSpc>
              <a:spcBef>
                <a:spcPts val="0"/>
              </a:spcBef>
              <a:spcAft>
                <a:spcPts val="0"/>
              </a:spcAft>
              <a:buClr>
                <a:schemeClr val="dk1"/>
              </a:buClr>
              <a:buSzPts val="2400"/>
              <a:buNone/>
            </a:pPr>
            <a:r>
              <a:rPr lang="en-US" dirty="0"/>
              <a:t>From the above problem statements which are faced in the FMCG industries such</a:t>
            </a:r>
          </a:p>
          <a:p>
            <a:pPr marL="228600" lvl="0" indent="-76200" algn="l" rtl="0">
              <a:lnSpc>
                <a:spcPct val="110000"/>
              </a:lnSpc>
              <a:spcBef>
                <a:spcPts val="0"/>
              </a:spcBef>
              <a:spcAft>
                <a:spcPts val="0"/>
              </a:spcAft>
              <a:buClr>
                <a:schemeClr val="dk1"/>
              </a:buClr>
              <a:buSzPts val="2400"/>
              <a:buNone/>
            </a:pPr>
            <a:endParaRPr lang="en-US" dirty="0"/>
          </a:p>
          <a:p>
            <a:pPr marL="495300">
              <a:spcBef>
                <a:spcPts val="0"/>
              </a:spcBef>
              <a:buSzPts val="2400"/>
            </a:pPr>
            <a:r>
              <a:rPr lang="en-US" dirty="0"/>
              <a:t>Demand Forecasting</a:t>
            </a:r>
          </a:p>
          <a:p>
            <a:pPr marL="495300">
              <a:spcBef>
                <a:spcPts val="0"/>
              </a:spcBef>
              <a:buSzPts val="2400"/>
            </a:pPr>
            <a:r>
              <a:rPr lang="en-US" dirty="0"/>
              <a:t>Product’s State</a:t>
            </a:r>
          </a:p>
          <a:p>
            <a:pPr marL="495300">
              <a:spcBef>
                <a:spcPts val="0"/>
              </a:spcBef>
              <a:buSzPts val="2400"/>
            </a:pPr>
            <a:r>
              <a:rPr lang="en-US" dirty="0"/>
              <a:t>Traffic of Goods</a:t>
            </a:r>
          </a:p>
          <a:p>
            <a:pPr marL="495300">
              <a:spcBef>
                <a:spcPts val="0"/>
              </a:spcBef>
              <a:buSzPts val="2400"/>
            </a:pPr>
            <a:endParaRPr dirty="0"/>
          </a:p>
        </p:txBody>
      </p:sp>
      <p:pic>
        <p:nvPicPr>
          <p:cNvPr id="139" name="Google Shape;139;p17"/>
          <p:cNvPicPr preferRelativeResize="0"/>
          <p:nvPr/>
        </p:nvPicPr>
        <p:blipFill rotWithShape="1">
          <a:blip r:embed="rId3">
            <a:alphaModFix/>
          </a:blip>
          <a:srcRect/>
          <a:stretch/>
        </p:blipFill>
        <p:spPr>
          <a:xfrm>
            <a:off x="0" y="0"/>
            <a:ext cx="2276669" cy="22766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t>DEMAND FORECASTING</a:t>
            </a:r>
            <a:endParaRPr dirty="0"/>
          </a:p>
        </p:txBody>
      </p:sp>
      <p:sp>
        <p:nvSpPr>
          <p:cNvPr id="145" name="Google Shape;145;p18"/>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a:bodyPr>
          <a:lstStyle/>
          <a:p>
            <a:pPr marL="228600" lvl="0" indent="-76200" algn="l" rtl="0">
              <a:lnSpc>
                <a:spcPct val="110000"/>
              </a:lnSpc>
              <a:spcBef>
                <a:spcPts val="0"/>
              </a:spcBef>
              <a:spcAft>
                <a:spcPts val="0"/>
              </a:spcAft>
              <a:buClr>
                <a:schemeClr val="dk1"/>
              </a:buClr>
              <a:buSzPts val="2400"/>
              <a:buNone/>
            </a:pPr>
            <a:r>
              <a:rPr lang="en-US" dirty="0"/>
              <a:t>    Utilizing predictive modeling in FMCG demand forecasting optimizes inventory management. By analyzing historical data, market trends, and external factors, such as seasonality and promotions, accurate predictions can be made. This enhances supply chain efficiency, reduces stockouts, and ensures timely delivery, ultimately boosting customer satisfaction and company profitability.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t>PRODUCT STATE</a:t>
            </a:r>
            <a:endParaRPr dirty="0"/>
          </a:p>
        </p:txBody>
      </p:sp>
      <p:sp>
        <p:nvSpPr>
          <p:cNvPr id="151" name="Google Shape;151;p19"/>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a:bodyPr>
          <a:lstStyle/>
          <a:p>
            <a:pPr marL="228600" lvl="0" indent="-76200" algn="l" rtl="0">
              <a:lnSpc>
                <a:spcPct val="110000"/>
              </a:lnSpc>
              <a:spcBef>
                <a:spcPts val="0"/>
              </a:spcBef>
              <a:spcAft>
                <a:spcPts val="0"/>
              </a:spcAft>
              <a:buClr>
                <a:schemeClr val="dk1"/>
              </a:buClr>
              <a:buSzPts val="2400"/>
              <a:buNone/>
            </a:pPr>
            <a:r>
              <a:rPr lang="en-US" dirty="0"/>
              <a:t>     As we all know , most of the product which are used in the FMCG industry such as egg , milk and fruits are decaying products so we have to fast track the movement of the product based on their current state and dispose which cannot reach the customer on time.</a:t>
            </a:r>
          </a:p>
          <a:p>
            <a:pPr marL="228600" lvl="0" indent="-76200" algn="l" rtl="0">
              <a:lnSpc>
                <a:spcPct val="110000"/>
              </a:lnSpc>
              <a:spcBef>
                <a:spcPts val="0"/>
              </a:spcBef>
              <a:spcAft>
                <a:spcPts val="0"/>
              </a:spcAft>
              <a:buClr>
                <a:schemeClr val="dk1"/>
              </a:buClr>
              <a:buSzPts val="2400"/>
              <a:buNone/>
            </a:pPr>
            <a:r>
              <a:rPr lang="en-US" dirty="0"/>
              <a:t>     </a:t>
            </a:r>
          </a:p>
          <a:p>
            <a:pPr marL="228600" lvl="0" indent="-76200" algn="l" rtl="0">
              <a:lnSpc>
                <a:spcPct val="110000"/>
              </a:lnSpc>
              <a:spcBef>
                <a:spcPts val="0"/>
              </a:spcBef>
              <a:spcAft>
                <a:spcPts val="0"/>
              </a:spcAft>
              <a:buClr>
                <a:schemeClr val="dk1"/>
              </a:buClr>
              <a:buSzPts val="2400"/>
              <a:buNone/>
            </a:pPr>
            <a:r>
              <a:rPr lang="en-US" dirty="0"/>
              <a:t>     We can with the help of predictive modeling ,atomate this sector as to classify and fast track the movement of the goods.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t>TRAFFIC OF GOODS</a:t>
            </a:r>
            <a:endParaRPr dirty="0"/>
          </a:p>
        </p:txBody>
      </p:sp>
      <p:sp>
        <p:nvSpPr>
          <p:cNvPr id="157" name="Google Shape;157;p20"/>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a:bodyPr>
          <a:lstStyle/>
          <a:p>
            <a:pPr marL="228600" lvl="0" indent="-76200" algn="l" rtl="0">
              <a:lnSpc>
                <a:spcPct val="110000"/>
              </a:lnSpc>
              <a:spcBef>
                <a:spcPts val="0"/>
              </a:spcBef>
              <a:spcAft>
                <a:spcPts val="0"/>
              </a:spcAft>
              <a:buClr>
                <a:schemeClr val="dk1"/>
              </a:buClr>
              <a:buSzPts val="2400"/>
              <a:buNone/>
            </a:pPr>
            <a:r>
              <a:rPr lang="en-US" dirty="0"/>
              <a:t>     When there is more than one of channel of distribution is running in a area we see that there will be a surplus in the flow of goods and some other region which will see a decrease in the availability of goods.</a:t>
            </a:r>
          </a:p>
          <a:p>
            <a:pPr marL="228600" lvl="0" indent="-76200" algn="l" rtl="0">
              <a:lnSpc>
                <a:spcPct val="110000"/>
              </a:lnSpc>
              <a:spcBef>
                <a:spcPts val="0"/>
              </a:spcBef>
              <a:spcAft>
                <a:spcPts val="0"/>
              </a:spcAft>
              <a:buClr>
                <a:schemeClr val="dk1"/>
              </a:buClr>
              <a:buSzPts val="2400"/>
              <a:buNone/>
            </a:pPr>
            <a:endParaRPr lang="en-US" dirty="0"/>
          </a:p>
          <a:p>
            <a:pPr marL="228600" lvl="0" indent="-76200" algn="l" rtl="0">
              <a:lnSpc>
                <a:spcPct val="110000"/>
              </a:lnSpc>
              <a:spcBef>
                <a:spcPts val="0"/>
              </a:spcBef>
              <a:spcAft>
                <a:spcPts val="0"/>
              </a:spcAft>
              <a:buClr>
                <a:schemeClr val="dk1"/>
              </a:buClr>
              <a:buSzPts val="2400"/>
              <a:buNone/>
            </a:pPr>
            <a:r>
              <a:rPr lang="en-US" dirty="0"/>
              <a:t>	    As to avoid this situation we use predictive modeling to build a model which can be used to monitor and predict the surplus and scarcity of goods in region.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rot="-647829">
            <a:off x="1084703" y="2380129"/>
            <a:ext cx="5339020" cy="20977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Courier New"/>
              <a:buNone/>
            </a:pPr>
            <a:r>
              <a:rPr lang="en-US" sz="6000">
                <a:latin typeface="Courier New"/>
                <a:ea typeface="Courier New"/>
                <a:cs typeface="Courier New"/>
                <a:sym typeface="Courier New"/>
              </a:rPr>
              <a:t>THANK YOU!</a:t>
            </a:r>
            <a:endParaRPr sz="6000">
              <a:latin typeface="Courier New"/>
              <a:ea typeface="Courier New"/>
              <a:cs typeface="Courier New"/>
              <a:sym typeface="Courier New"/>
            </a:endParaRPr>
          </a:p>
        </p:txBody>
      </p:sp>
      <p:pic>
        <p:nvPicPr>
          <p:cNvPr id="187" name="Google Shape;187;p25"/>
          <p:cNvPicPr preferRelativeResize="0"/>
          <p:nvPr/>
        </p:nvPicPr>
        <p:blipFill rotWithShape="1">
          <a:blip r:embed="rId3">
            <a:alphaModFix/>
          </a:blip>
          <a:srcRect l="50957"/>
          <a:stretch/>
        </p:blipFill>
        <p:spPr>
          <a:xfrm>
            <a:off x="6454588" y="0"/>
            <a:ext cx="5737412" cy="6858000"/>
          </a:xfrm>
          <a:prstGeom prst="rect">
            <a:avLst/>
          </a:prstGeom>
          <a:noFill/>
          <a:ln>
            <a:noFill/>
          </a:ln>
        </p:spPr>
      </p:pic>
    </p:spTree>
  </p:cSld>
  <p:clrMapOvr>
    <a:masterClrMapping/>
  </p:clrMapOvr>
</p:sld>
</file>

<file path=ppt/theme/theme1.xml><?xml version="1.0" encoding="utf-8"?>
<a:theme xmlns:a="http://schemas.openxmlformats.org/drawingml/2006/main"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492</Words>
  <Application>Microsoft Office PowerPoint</Application>
  <PresentationFormat>Widescreen</PresentationFormat>
  <Paragraphs>38</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Rockwell</vt:lpstr>
      <vt:lpstr>SourceSansPro</vt:lpstr>
      <vt:lpstr>Times New Roman</vt:lpstr>
      <vt:lpstr>AccentBoxVTI</vt:lpstr>
      <vt:lpstr> INDUSTRIAL USE CASES  PREDICTIVE MODELLING ANALYTICS </vt:lpstr>
      <vt:lpstr>PROBLEM STATEMENT</vt:lpstr>
      <vt:lpstr>ABOUT INDUSTRY:</vt:lpstr>
      <vt:lpstr>SOLUTION </vt:lpstr>
      <vt:lpstr>SOLUTION EXPLANATION</vt:lpstr>
      <vt:lpstr>DEMAND FORECASTING</vt:lpstr>
      <vt:lpstr>PRODUCT STATE</vt:lpstr>
      <vt:lpstr>TRAFFIC OF GOODS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INDUSTRIAL USE CASES  PREDICTIVE MODELLING ANALYTICS </dc:title>
  <cp:lastModifiedBy>Kavinkumar A</cp:lastModifiedBy>
  <cp:revision>1</cp:revision>
  <dcterms:modified xsi:type="dcterms:W3CDTF">2024-03-04T15:29:08Z</dcterms:modified>
</cp:coreProperties>
</file>