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1" r:id="rId2"/>
    <p:sldId id="257" r:id="rId3"/>
    <p:sldId id="258" r:id="rId4"/>
    <p:sldId id="259" r:id="rId5"/>
    <p:sldId id="266" r:id="rId6"/>
    <p:sldId id="261" r:id="rId7"/>
    <p:sldId id="262" r:id="rId8"/>
    <p:sldId id="27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F87-3DD9-443A-A3BF-8D16629A9A01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AA52-5B6C-4340-AA1E-E6E141B3F15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57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F87-3DD9-443A-A3BF-8D16629A9A01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AA52-5B6C-4340-AA1E-E6E141B3F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75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F87-3DD9-443A-A3BF-8D16629A9A01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AA52-5B6C-4340-AA1E-E6E141B3F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16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F87-3DD9-443A-A3BF-8D16629A9A01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AA52-5B6C-4340-AA1E-E6E141B3F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5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F87-3DD9-443A-A3BF-8D16629A9A01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AA52-5B6C-4340-AA1E-E6E141B3F15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81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F87-3DD9-443A-A3BF-8D16629A9A01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AA52-5B6C-4340-AA1E-E6E141B3F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77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F87-3DD9-443A-A3BF-8D16629A9A01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AA52-5B6C-4340-AA1E-E6E141B3F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79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F87-3DD9-443A-A3BF-8D16629A9A01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AA52-5B6C-4340-AA1E-E6E141B3F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26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F87-3DD9-443A-A3BF-8D16629A9A01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AA52-5B6C-4340-AA1E-E6E141B3F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37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5C0F87-3DD9-443A-A3BF-8D16629A9A01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8EAA52-5B6C-4340-AA1E-E6E141B3F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75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F87-3DD9-443A-A3BF-8D16629A9A01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EAA52-5B6C-4340-AA1E-E6E141B3F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26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5C0F87-3DD9-443A-A3BF-8D16629A9A01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8EAA52-5B6C-4340-AA1E-E6E141B3F15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61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abs/10.1145/3648679" TargetMode="External"/><Relationship Id="rId2" Type="http://schemas.openxmlformats.org/officeDocument/2006/relationships/hyperlink" Target="https://www.mdpi.com/1424-8220/23/18/7873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hysoc.onlinelibrary.wiley.com/doi/abs/10.1113/JP28791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e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14DA9D-DE59-4D89-84DA-2F224E8D0DD2}"/>
              </a:ext>
            </a:extLst>
          </p:cNvPr>
          <p:cNvSpPr txBox="1"/>
          <p:nvPr/>
        </p:nvSpPr>
        <p:spPr>
          <a:xfrm>
            <a:off x="2136808" y="1052494"/>
            <a:ext cx="85949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Portable non-invasive muscle injury monitoring device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87E7-F984-4A4B-AB74-EE0DE33B3B29}"/>
              </a:ext>
            </a:extLst>
          </p:cNvPr>
          <p:cNvSpPr txBox="1"/>
          <p:nvPr/>
        </p:nvSpPr>
        <p:spPr>
          <a:xfrm>
            <a:off x="3696101" y="375385"/>
            <a:ext cx="4560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</a:t>
            </a:r>
            <a:r>
              <a:rPr lang="en-US" sz="2400" b="1" dirty="0" err="1"/>
              <a:t>EMGenius</a:t>
            </a:r>
            <a:r>
              <a:rPr lang="en-US" sz="2400" b="1" dirty="0"/>
              <a:t> 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32BFA-6FFD-4D2A-8AC8-A88D63FB2CA5}"/>
              </a:ext>
            </a:extLst>
          </p:cNvPr>
          <p:cNvSpPr txBox="1"/>
          <p:nvPr/>
        </p:nvSpPr>
        <p:spPr>
          <a:xfrm>
            <a:off x="1087656" y="2935705"/>
            <a:ext cx="60061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Team members :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 err="1"/>
              <a:t>Nivasan</a:t>
            </a:r>
            <a:r>
              <a:rPr lang="en-US" sz="2400" dirty="0"/>
              <a:t> K               - 927622BEC139</a:t>
            </a:r>
          </a:p>
          <a:p>
            <a:r>
              <a:rPr lang="en-US" sz="2400" dirty="0"/>
              <a:t>Pavithra G              - 927622BEC143</a:t>
            </a:r>
          </a:p>
          <a:p>
            <a:r>
              <a:rPr lang="en-US" sz="2400" dirty="0" err="1"/>
              <a:t>Prabhavathi</a:t>
            </a:r>
            <a:r>
              <a:rPr lang="en-US" sz="2400" dirty="0"/>
              <a:t> K S     - 927622BEC145</a:t>
            </a:r>
          </a:p>
          <a:p>
            <a:r>
              <a:rPr lang="en-US" sz="2400" dirty="0" err="1"/>
              <a:t>Prajith</a:t>
            </a:r>
            <a:r>
              <a:rPr lang="en-US" sz="2400" dirty="0"/>
              <a:t> Aswin S      - 927622BEC148</a:t>
            </a:r>
          </a:p>
          <a:p>
            <a:r>
              <a:rPr lang="en-US" sz="2400" dirty="0"/>
              <a:t>Praveen Kumar K  - 927622BEC149</a:t>
            </a:r>
          </a:p>
          <a:p>
            <a:r>
              <a:rPr lang="en-US" sz="2400" dirty="0" err="1"/>
              <a:t>Ragavi</a:t>
            </a:r>
            <a:r>
              <a:rPr lang="en-US" sz="2400" dirty="0"/>
              <a:t> S                  - 927622BEC158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C7DFD-4EBF-49D1-B61C-ABDDED4B3AFC}"/>
              </a:ext>
            </a:extLst>
          </p:cNvPr>
          <p:cNvSpPr txBox="1"/>
          <p:nvPr/>
        </p:nvSpPr>
        <p:spPr>
          <a:xfrm>
            <a:off x="8629047" y="4874697"/>
            <a:ext cx="35629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Guided by :</a:t>
            </a:r>
          </a:p>
          <a:p>
            <a:r>
              <a:rPr lang="en-IN" dirty="0"/>
              <a:t>   </a:t>
            </a:r>
          </a:p>
          <a:p>
            <a:r>
              <a:rPr lang="en-IN" sz="2400" dirty="0" err="1"/>
              <a:t>Dr.</a:t>
            </a:r>
            <a:r>
              <a:rPr lang="en-IN" sz="2400" dirty="0"/>
              <a:t> V. </a:t>
            </a:r>
            <a:r>
              <a:rPr lang="en-IN" sz="2400" dirty="0" err="1"/>
              <a:t>Mariselvam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9705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322FB5-6AE0-4644-8204-1C93FCC2CC2E}"/>
              </a:ext>
            </a:extLst>
          </p:cNvPr>
          <p:cNvSpPr txBox="1"/>
          <p:nvPr/>
        </p:nvSpPr>
        <p:spPr>
          <a:xfrm>
            <a:off x="6947034" y="1380645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https://www.mdpi.com/1424-8220/23/18/7873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E3057-3F24-41DF-ADAB-210E4CA670CA}"/>
              </a:ext>
            </a:extLst>
          </p:cNvPr>
          <p:cNvSpPr txBox="1"/>
          <p:nvPr/>
        </p:nvSpPr>
        <p:spPr>
          <a:xfrm>
            <a:off x="6947034" y="1934678"/>
            <a:ext cx="4997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https://dl.acm.org/doi/abs/10.1145/3648679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5E297-2F67-4B84-9110-06A63268A6A4}"/>
              </a:ext>
            </a:extLst>
          </p:cNvPr>
          <p:cNvSpPr txBox="1"/>
          <p:nvPr/>
        </p:nvSpPr>
        <p:spPr>
          <a:xfrm>
            <a:off x="6947034" y="548640"/>
            <a:ext cx="28346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427A0-1832-4366-9B94-81CEFCDD7D04}"/>
              </a:ext>
            </a:extLst>
          </p:cNvPr>
          <p:cNvSpPr txBox="1"/>
          <p:nvPr/>
        </p:nvSpPr>
        <p:spPr>
          <a:xfrm>
            <a:off x="6947034" y="2483434"/>
            <a:ext cx="4997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https://physoc.onlinelibrary.wiley.com/doi/abs/10.1113/JP287913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53C100B-D193-4D62-92A9-7049757E6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3" y="1236939"/>
            <a:ext cx="632379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Studied existing EMG devices and identified the need for a low-cost, portable solution for early muscle injury detection.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Selected and tested components like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Myoware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EMG sensor and microcontroller to design a compact system.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Researched EMG signal ranges (0.1 mV to 5 mV) to correctly amplify and process the tiny muscle signals.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Designed and validated a simple real-time monitoring system targeting athletes, workers, and elderly users.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5CE38C-EF6D-4A7A-9C55-9507340BE1FE}"/>
              </a:ext>
            </a:extLst>
          </p:cNvPr>
          <p:cNvSpPr txBox="1"/>
          <p:nvPr/>
        </p:nvSpPr>
        <p:spPr>
          <a:xfrm>
            <a:off x="288759" y="548640"/>
            <a:ext cx="30800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43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E05821-2A5D-483B-ABF0-57007B7B469E}"/>
              </a:ext>
            </a:extLst>
          </p:cNvPr>
          <p:cNvSpPr txBox="1"/>
          <p:nvPr/>
        </p:nvSpPr>
        <p:spPr>
          <a:xfrm>
            <a:off x="382604" y="580542"/>
            <a:ext cx="314024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4F6EA-F2AF-422C-BD8F-43BB3684B62D}"/>
              </a:ext>
            </a:extLst>
          </p:cNvPr>
          <p:cNvSpPr txBox="1"/>
          <p:nvPr/>
        </p:nvSpPr>
        <p:spPr>
          <a:xfrm>
            <a:off x="1898182" y="2121628"/>
            <a:ext cx="83956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muscle and joint injuries is limited by the lack of affordable, real-time monitoring solutions. A portable, wearable and non-wearable device is needed to enable timely diagnosis, reduce healthcare costs, and improve patient outcomes.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Tips to Reduce Joint Pain and Stiffness — Triumph Physio &amp; Wellness">
            <a:extLst>
              <a:ext uri="{FF2B5EF4-FFF2-40B4-BE49-F238E27FC236}">
                <a16:creationId xmlns:a16="http://schemas.microsoft.com/office/drawing/2014/main" id="{9C1C3A79-A41E-4D7C-944B-668CE536A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64" y="-56683"/>
            <a:ext cx="3038774" cy="202585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reating Muscle and Joint Problems with Physiotherapy">
            <a:extLst>
              <a:ext uri="{FF2B5EF4-FFF2-40B4-BE49-F238E27FC236}">
                <a16:creationId xmlns:a16="http://schemas.microsoft.com/office/drawing/2014/main" id="{99396487-0546-4421-821C-7CA8408BD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4" y="3954327"/>
            <a:ext cx="3172527" cy="241112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01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3E84EA-FF9B-407D-B6EE-225D9F1A7B59}"/>
              </a:ext>
            </a:extLst>
          </p:cNvPr>
          <p:cNvSpPr txBox="1"/>
          <p:nvPr/>
        </p:nvSpPr>
        <p:spPr>
          <a:xfrm>
            <a:off x="194915" y="330596"/>
            <a:ext cx="304719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dirty="0"/>
              <a:t>Proposed Solution</a:t>
            </a:r>
            <a:endParaRPr lang="en-IN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FEAAB-A266-4E67-8FA3-38EC0A7B8E9A}"/>
              </a:ext>
            </a:extLst>
          </p:cNvPr>
          <p:cNvSpPr txBox="1"/>
          <p:nvPr/>
        </p:nvSpPr>
        <p:spPr>
          <a:xfrm>
            <a:off x="934654" y="1030640"/>
            <a:ext cx="69374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low-cost, portable, wearable and non-wearable device using surface EMG sensors to detect muscle and joint pain in real-time.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2317D-7802-4FD1-8322-84224FBD42A2}"/>
              </a:ext>
            </a:extLst>
          </p:cNvPr>
          <p:cNvSpPr txBox="1"/>
          <p:nvPr/>
        </p:nvSpPr>
        <p:spPr>
          <a:xfrm>
            <a:off x="1055782" y="5205165"/>
            <a:ext cx="9538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Diagram of EMG-Based Muscle Injury Detector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8CDCA0-4EA8-436A-90F1-078A55083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6" t="9251" r="12677" b="13621"/>
          <a:stretch/>
        </p:blipFill>
        <p:spPr>
          <a:xfrm>
            <a:off x="2148112" y="2473846"/>
            <a:ext cx="4042774" cy="23870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9" name="Group 38">
            <a:extLst>
              <a:ext uri="{FF2B5EF4-FFF2-40B4-BE49-F238E27FC236}">
                <a16:creationId xmlns:a16="http://schemas.microsoft.com/office/drawing/2014/main" id="{90D3DA58-FBD3-477D-89D9-9A68B2D0D2D5}"/>
              </a:ext>
            </a:extLst>
          </p:cNvPr>
          <p:cNvGrpSpPr/>
          <p:nvPr/>
        </p:nvGrpSpPr>
        <p:grpSpPr>
          <a:xfrm>
            <a:off x="8810017" y="601362"/>
            <a:ext cx="3047199" cy="630612"/>
            <a:chOff x="0" y="0"/>
            <a:chExt cx="6150036" cy="1619142"/>
          </a:xfrm>
        </p:grpSpPr>
        <p:grpSp>
          <p:nvGrpSpPr>
            <p:cNvPr id="20" name="Group 39">
              <a:extLst>
                <a:ext uri="{FF2B5EF4-FFF2-40B4-BE49-F238E27FC236}">
                  <a16:creationId xmlns:a16="http://schemas.microsoft.com/office/drawing/2014/main" id="{A1B5155B-08E9-4504-A693-AE562DA64D1C}"/>
                </a:ext>
              </a:extLst>
            </p:cNvPr>
            <p:cNvGrpSpPr/>
            <p:nvPr/>
          </p:nvGrpSpPr>
          <p:grpSpPr>
            <a:xfrm>
              <a:off x="83670" y="0"/>
              <a:ext cx="6066366" cy="1553278"/>
              <a:chOff x="0" y="0"/>
              <a:chExt cx="6066366" cy="1553278"/>
            </a:xfrm>
          </p:grpSpPr>
          <p:sp>
            <p:nvSpPr>
              <p:cNvPr id="29" name="Freeform 40">
                <a:extLst>
                  <a:ext uri="{FF2B5EF4-FFF2-40B4-BE49-F238E27FC236}">
                    <a16:creationId xmlns:a16="http://schemas.microsoft.com/office/drawing/2014/main" id="{ECDA8C06-B611-4482-9AA7-2696B9FADB17}"/>
                  </a:ext>
                </a:extLst>
              </p:cNvPr>
              <p:cNvSpPr/>
              <p:nvPr/>
            </p:nvSpPr>
            <p:spPr>
              <a:xfrm>
                <a:off x="19050" y="19050"/>
                <a:ext cx="6028309" cy="1515237"/>
              </a:xfrm>
              <a:custGeom>
                <a:avLst/>
                <a:gdLst/>
                <a:ahLst/>
                <a:cxnLst/>
                <a:rect l="l" t="t" r="r" b="b"/>
                <a:pathLst>
                  <a:path w="6028309" h="1515237">
                    <a:moveTo>
                      <a:pt x="0" y="757555"/>
                    </a:moveTo>
                    <a:cubicBezTo>
                      <a:pt x="0" y="339217"/>
                      <a:pt x="345567" y="0"/>
                      <a:pt x="771779" y="0"/>
                    </a:cubicBezTo>
                    <a:lnTo>
                      <a:pt x="5256530" y="0"/>
                    </a:lnTo>
                    <a:cubicBezTo>
                      <a:pt x="5682742" y="0"/>
                      <a:pt x="6028309" y="339217"/>
                      <a:pt x="6028309" y="757555"/>
                    </a:cubicBezTo>
                    <a:cubicBezTo>
                      <a:pt x="6028309" y="1175893"/>
                      <a:pt x="5682742" y="1515110"/>
                      <a:pt x="5256530" y="1515110"/>
                    </a:cubicBezTo>
                    <a:lnTo>
                      <a:pt x="771779" y="1515110"/>
                    </a:lnTo>
                    <a:cubicBezTo>
                      <a:pt x="345567" y="1515237"/>
                      <a:pt x="0" y="1176020"/>
                      <a:pt x="0" y="757555"/>
                    </a:cubicBezTo>
                    <a:close/>
                  </a:path>
                </a:pathLst>
              </a:custGeom>
              <a:solidFill>
                <a:srgbClr val="1B6B7D"/>
              </a:solidFill>
            </p:spPr>
          </p:sp>
          <p:sp>
            <p:nvSpPr>
              <p:cNvPr id="30" name="Freeform 41">
                <a:extLst>
                  <a:ext uri="{FF2B5EF4-FFF2-40B4-BE49-F238E27FC236}">
                    <a16:creationId xmlns:a16="http://schemas.microsoft.com/office/drawing/2014/main" id="{F24ECF90-D074-4A65-9B6F-A99069C7BBFB}"/>
                  </a:ext>
                </a:extLst>
              </p:cNvPr>
              <p:cNvSpPr/>
              <p:nvPr/>
            </p:nvSpPr>
            <p:spPr>
              <a:xfrm>
                <a:off x="0" y="0"/>
                <a:ext cx="6066409" cy="1553337"/>
              </a:xfrm>
              <a:custGeom>
                <a:avLst/>
                <a:gdLst/>
                <a:ahLst/>
                <a:cxnLst/>
                <a:rect l="l" t="t" r="r" b="b"/>
                <a:pathLst>
                  <a:path w="6066409" h="1553337">
                    <a:moveTo>
                      <a:pt x="0" y="776605"/>
                    </a:moveTo>
                    <a:cubicBezTo>
                      <a:pt x="0" y="347345"/>
                      <a:pt x="354330" y="0"/>
                      <a:pt x="790829" y="0"/>
                    </a:cubicBezTo>
                    <a:lnTo>
                      <a:pt x="5275580" y="0"/>
                    </a:lnTo>
                    <a:lnTo>
                      <a:pt x="5275580" y="19050"/>
                    </a:lnTo>
                    <a:lnTo>
                      <a:pt x="5275580" y="0"/>
                    </a:lnTo>
                    <a:cubicBezTo>
                      <a:pt x="5711952" y="0"/>
                      <a:pt x="6066409" y="347345"/>
                      <a:pt x="6066409" y="776605"/>
                    </a:cubicBezTo>
                    <a:lnTo>
                      <a:pt x="6047359" y="776605"/>
                    </a:lnTo>
                    <a:lnTo>
                      <a:pt x="6066409" y="776605"/>
                    </a:lnTo>
                    <a:lnTo>
                      <a:pt x="6047359" y="776605"/>
                    </a:lnTo>
                    <a:lnTo>
                      <a:pt x="6066409" y="776605"/>
                    </a:lnTo>
                    <a:cubicBezTo>
                      <a:pt x="6066409" y="1205865"/>
                      <a:pt x="5712079" y="1553210"/>
                      <a:pt x="5275580" y="1553210"/>
                    </a:cubicBezTo>
                    <a:lnTo>
                      <a:pt x="5275580" y="1534160"/>
                    </a:lnTo>
                    <a:lnTo>
                      <a:pt x="5275580" y="1553210"/>
                    </a:lnTo>
                    <a:lnTo>
                      <a:pt x="790829" y="1553210"/>
                    </a:lnTo>
                    <a:lnTo>
                      <a:pt x="790829" y="1534160"/>
                    </a:lnTo>
                    <a:lnTo>
                      <a:pt x="790829" y="1553210"/>
                    </a:lnTo>
                    <a:cubicBezTo>
                      <a:pt x="354330" y="1553337"/>
                      <a:pt x="0" y="1205865"/>
                      <a:pt x="0" y="776605"/>
                    </a:cubicBezTo>
                    <a:lnTo>
                      <a:pt x="19050" y="776605"/>
                    </a:lnTo>
                    <a:lnTo>
                      <a:pt x="0" y="776605"/>
                    </a:lnTo>
                    <a:moveTo>
                      <a:pt x="38100" y="776605"/>
                    </a:moveTo>
                    <a:lnTo>
                      <a:pt x="19050" y="776605"/>
                    </a:lnTo>
                    <a:lnTo>
                      <a:pt x="38100" y="776605"/>
                    </a:lnTo>
                    <a:cubicBezTo>
                      <a:pt x="38100" y="1184148"/>
                      <a:pt x="374777" y="1515110"/>
                      <a:pt x="790829" y="1515110"/>
                    </a:cubicBezTo>
                    <a:lnTo>
                      <a:pt x="5275580" y="1515110"/>
                    </a:lnTo>
                    <a:cubicBezTo>
                      <a:pt x="5691632" y="1515110"/>
                      <a:pt x="6028309" y="1184148"/>
                      <a:pt x="6028309" y="776605"/>
                    </a:cubicBezTo>
                    <a:cubicBezTo>
                      <a:pt x="6028309" y="369062"/>
                      <a:pt x="5691632" y="38100"/>
                      <a:pt x="5275580" y="38100"/>
                    </a:cubicBezTo>
                    <a:lnTo>
                      <a:pt x="790829" y="38100"/>
                    </a:lnTo>
                    <a:lnTo>
                      <a:pt x="790829" y="19050"/>
                    </a:lnTo>
                    <a:lnTo>
                      <a:pt x="790829" y="38100"/>
                    </a:lnTo>
                    <a:cubicBezTo>
                      <a:pt x="374777" y="38100"/>
                      <a:pt x="38100" y="369062"/>
                      <a:pt x="38100" y="776605"/>
                    </a:cubicBezTo>
                    <a:close/>
                  </a:path>
                </a:pathLst>
              </a:custGeom>
              <a:solidFill>
                <a:srgbClr val="042433"/>
              </a:solidFill>
            </p:spPr>
          </p:sp>
        </p:grpSp>
        <p:sp>
          <p:nvSpPr>
            <p:cNvPr id="21" name="Freeform 42">
              <a:extLst>
                <a:ext uri="{FF2B5EF4-FFF2-40B4-BE49-F238E27FC236}">
                  <a16:creationId xmlns:a16="http://schemas.microsoft.com/office/drawing/2014/main" id="{D150A735-92A8-43BA-BE01-63D67DCAF5E7}"/>
                </a:ext>
              </a:extLst>
            </p:cNvPr>
            <p:cNvSpPr/>
            <p:nvPr/>
          </p:nvSpPr>
          <p:spPr>
            <a:xfrm>
              <a:off x="83670" y="0"/>
              <a:ext cx="2310866" cy="1553278"/>
            </a:xfrm>
            <a:custGeom>
              <a:avLst/>
              <a:gdLst/>
              <a:ahLst/>
              <a:cxnLst/>
              <a:rect l="l" t="t" r="r" b="b"/>
              <a:pathLst>
                <a:path w="2310866" h="1553278">
                  <a:moveTo>
                    <a:pt x="0" y="0"/>
                  </a:moveTo>
                  <a:lnTo>
                    <a:pt x="2310866" y="0"/>
                  </a:lnTo>
                  <a:lnTo>
                    <a:pt x="2310866" y="1553278"/>
                  </a:lnTo>
                  <a:lnTo>
                    <a:pt x="0" y="15532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2CC1A2B1-EA2F-4945-B740-01734802C039}"/>
                </a:ext>
              </a:extLst>
            </p:cNvPr>
            <p:cNvSpPr/>
            <p:nvPr/>
          </p:nvSpPr>
          <p:spPr>
            <a:xfrm>
              <a:off x="248120" y="169828"/>
              <a:ext cx="1213624" cy="1213624"/>
            </a:xfrm>
            <a:custGeom>
              <a:avLst/>
              <a:gdLst/>
              <a:ahLst/>
              <a:cxnLst/>
              <a:rect l="l" t="t" r="r" b="b"/>
              <a:pathLst>
                <a:path w="1213624" h="1213624">
                  <a:moveTo>
                    <a:pt x="0" y="0"/>
                  </a:moveTo>
                  <a:lnTo>
                    <a:pt x="1213624" y="0"/>
                  </a:lnTo>
                  <a:lnTo>
                    <a:pt x="1213624" y="1213624"/>
                  </a:lnTo>
                  <a:lnTo>
                    <a:pt x="0" y="12136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3" name="Group 44">
              <a:extLst>
                <a:ext uri="{FF2B5EF4-FFF2-40B4-BE49-F238E27FC236}">
                  <a16:creationId xmlns:a16="http://schemas.microsoft.com/office/drawing/2014/main" id="{A06DECC6-03C1-4767-AFD5-0376B05A9F5B}"/>
                </a:ext>
              </a:extLst>
            </p:cNvPr>
            <p:cNvGrpSpPr/>
            <p:nvPr/>
          </p:nvGrpSpPr>
          <p:grpSpPr>
            <a:xfrm>
              <a:off x="1958264" y="473660"/>
              <a:ext cx="3871062" cy="677108"/>
              <a:chOff x="0" y="0"/>
              <a:chExt cx="3871062" cy="677108"/>
            </a:xfrm>
          </p:grpSpPr>
          <p:sp>
            <p:nvSpPr>
              <p:cNvPr id="27" name="Freeform 45">
                <a:extLst>
                  <a:ext uri="{FF2B5EF4-FFF2-40B4-BE49-F238E27FC236}">
                    <a16:creationId xmlns:a16="http://schemas.microsoft.com/office/drawing/2014/main" id="{4CF1B681-E7E3-4484-BB9D-C9F0EDCFB74C}"/>
                  </a:ext>
                </a:extLst>
              </p:cNvPr>
              <p:cNvSpPr/>
              <p:nvPr/>
            </p:nvSpPr>
            <p:spPr>
              <a:xfrm>
                <a:off x="0" y="0"/>
                <a:ext cx="3871062" cy="677108"/>
              </a:xfrm>
              <a:custGeom>
                <a:avLst/>
                <a:gdLst/>
                <a:ahLst/>
                <a:cxnLst/>
                <a:rect l="l" t="t" r="r" b="b"/>
                <a:pathLst>
                  <a:path w="3871062" h="677108">
                    <a:moveTo>
                      <a:pt x="0" y="0"/>
                    </a:moveTo>
                    <a:lnTo>
                      <a:pt x="3871062" y="0"/>
                    </a:lnTo>
                    <a:lnTo>
                      <a:pt x="3871062" y="677108"/>
                    </a:lnTo>
                    <a:lnTo>
                      <a:pt x="0" y="67710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28" name="TextBox 46">
                <a:extLst>
                  <a:ext uri="{FF2B5EF4-FFF2-40B4-BE49-F238E27FC236}">
                    <a16:creationId xmlns:a16="http://schemas.microsoft.com/office/drawing/2014/main" id="{E4FD9079-1018-4109-AC83-0924EE0C3139}"/>
                  </a:ext>
                </a:extLst>
              </p:cNvPr>
              <p:cNvSpPr txBox="1"/>
              <p:nvPr/>
            </p:nvSpPr>
            <p:spPr>
              <a:xfrm>
                <a:off x="0" y="0"/>
                <a:ext cx="3871062" cy="677108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algn="ctr">
                  <a:lnSpc>
                    <a:spcPts val="1919"/>
                  </a:lnSpc>
                </a:pPr>
                <a:r>
                  <a:rPr lang="en-US" sz="1600" dirty="0">
                    <a:solidFill>
                      <a:srgbClr val="FFFFFF"/>
                    </a:solidFill>
                    <a:latin typeface="Aptos"/>
                    <a:ea typeface="Aptos"/>
                    <a:cs typeface="Aptos"/>
                    <a:sym typeface="Aptos"/>
                  </a:rPr>
                  <a:t>Muscle Signal</a:t>
                </a:r>
              </a:p>
            </p:txBody>
          </p:sp>
        </p:grpSp>
        <p:grpSp>
          <p:nvGrpSpPr>
            <p:cNvPr id="24" name="Group 47">
              <a:extLst>
                <a:ext uri="{FF2B5EF4-FFF2-40B4-BE49-F238E27FC236}">
                  <a16:creationId xmlns:a16="http://schemas.microsoft.com/office/drawing/2014/main" id="{CE9E0A9E-C731-41DB-952C-B50DB8394366}"/>
                </a:ext>
              </a:extLst>
            </p:cNvPr>
            <p:cNvGrpSpPr/>
            <p:nvPr/>
          </p:nvGrpSpPr>
          <p:grpSpPr>
            <a:xfrm>
              <a:off x="0" y="150776"/>
              <a:ext cx="1677756" cy="1468366"/>
              <a:chOff x="0" y="-133298"/>
              <a:chExt cx="1677756" cy="1468366"/>
            </a:xfrm>
          </p:grpSpPr>
          <p:sp>
            <p:nvSpPr>
              <p:cNvPr id="25" name="Freeform 48">
                <a:extLst>
                  <a:ext uri="{FF2B5EF4-FFF2-40B4-BE49-F238E27FC236}">
                    <a16:creationId xmlns:a16="http://schemas.microsoft.com/office/drawing/2014/main" id="{EDA744CD-554F-4A58-8EE5-7C9221A7E95F}"/>
                  </a:ext>
                </a:extLst>
              </p:cNvPr>
              <p:cNvSpPr/>
              <p:nvPr/>
            </p:nvSpPr>
            <p:spPr>
              <a:xfrm>
                <a:off x="0" y="0"/>
                <a:ext cx="1677756" cy="1335068"/>
              </a:xfrm>
              <a:custGeom>
                <a:avLst/>
                <a:gdLst/>
                <a:ahLst/>
                <a:cxnLst/>
                <a:rect l="l" t="t" r="r" b="b"/>
                <a:pathLst>
                  <a:path w="1677756" h="1335068">
                    <a:moveTo>
                      <a:pt x="0" y="0"/>
                    </a:moveTo>
                    <a:lnTo>
                      <a:pt x="1677756" y="0"/>
                    </a:lnTo>
                    <a:lnTo>
                      <a:pt x="1677756" y="1335068"/>
                    </a:lnTo>
                    <a:lnTo>
                      <a:pt x="0" y="13350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26" name="TextBox 49">
                <a:extLst>
                  <a:ext uri="{FF2B5EF4-FFF2-40B4-BE49-F238E27FC236}">
                    <a16:creationId xmlns:a16="http://schemas.microsoft.com/office/drawing/2014/main" id="{AEB1C5BC-7433-47FA-A5E1-37A5602D8622}"/>
                  </a:ext>
                </a:extLst>
              </p:cNvPr>
              <p:cNvSpPr txBox="1"/>
              <p:nvPr/>
            </p:nvSpPr>
            <p:spPr>
              <a:xfrm>
                <a:off x="0" y="-133298"/>
                <a:ext cx="1677756" cy="1346922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algn="ctr">
                  <a:lnSpc>
                    <a:spcPts val="3840"/>
                  </a:lnSpc>
                </a:pPr>
                <a:r>
                  <a:rPr lang="en-US" sz="2000" b="1" dirty="0">
                    <a:solidFill>
                      <a:srgbClr val="262626"/>
                    </a:solidFill>
                    <a:latin typeface="Aptos"/>
                    <a:ea typeface="Aptos"/>
                    <a:cs typeface="Aptos"/>
                    <a:sym typeface="Aptos"/>
                  </a:rPr>
                  <a:t>1</a:t>
                </a:r>
              </a:p>
            </p:txBody>
          </p:sp>
        </p:grpSp>
      </p:grpSp>
      <p:grpSp>
        <p:nvGrpSpPr>
          <p:cNvPr id="31" name="Group 26">
            <a:extLst>
              <a:ext uri="{FF2B5EF4-FFF2-40B4-BE49-F238E27FC236}">
                <a16:creationId xmlns:a16="http://schemas.microsoft.com/office/drawing/2014/main" id="{AB50DB1D-0A92-461A-A930-C46751990DC0}"/>
              </a:ext>
            </a:extLst>
          </p:cNvPr>
          <p:cNvGrpSpPr/>
          <p:nvPr/>
        </p:nvGrpSpPr>
        <p:grpSpPr>
          <a:xfrm>
            <a:off x="8823571" y="1452443"/>
            <a:ext cx="3005764" cy="604984"/>
            <a:chOff x="0" y="0"/>
            <a:chExt cx="6150036" cy="1619142"/>
          </a:xfrm>
        </p:grpSpPr>
        <p:grpSp>
          <p:nvGrpSpPr>
            <p:cNvPr id="32" name="Group 27">
              <a:extLst>
                <a:ext uri="{FF2B5EF4-FFF2-40B4-BE49-F238E27FC236}">
                  <a16:creationId xmlns:a16="http://schemas.microsoft.com/office/drawing/2014/main" id="{F9E30400-28B9-495A-9BFA-C02292F0A045}"/>
                </a:ext>
              </a:extLst>
            </p:cNvPr>
            <p:cNvGrpSpPr/>
            <p:nvPr/>
          </p:nvGrpSpPr>
          <p:grpSpPr>
            <a:xfrm>
              <a:off x="83670" y="0"/>
              <a:ext cx="6066366" cy="1553278"/>
              <a:chOff x="0" y="0"/>
              <a:chExt cx="6066366" cy="1553278"/>
            </a:xfrm>
          </p:grpSpPr>
          <p:sp>
            <p:nvSpPr>
              <p:cNvPr id="41" name="Freeform 28">
                <a:extLst>
                  <a:ext uri="{FF2B5EF4-FFF2-40B4-BE49-F238E27FC236}">
                    <a16:creationId xmlns:a16="http://schemas.microsoft.com/office/drawing/2014/main" id="{D4783550-88AB-4AEA-92EA-5639B9221269}"/>
                  </a:ext>
                </a:extLst>
              </p:cNvPr>
              <p:cNvSpPr/>
              <p:nvPr/>
            </p:nvSpPr>
            <p:spPr>
              <a:xfrm>
                <a:off x="19050" y="19050"/>
                <a:ext cx="6028309" cy="1515237"/>
              </a:xfrm>
              <a:custGeom>
                <a:avLst/>
                <a:gdLst/>
                <a:ahLst/>
                <a:cxnLst/>
                <a:rect l="l" t="t" r="r" b="b"/>
                <a:pathLst>
                  <a:path w="6028309" h="1515237">
                    <a:moveTo>
                      <a:pt x="0" y="757555"/>
                    </a:moveTo>
                    <a:cubicBezTo>
                      <a:pt x="0" y="339217"/>
                      <a:pt x="345567" y="0"/>
                      <a:pt x="771779" y="0"/>
                    </a:cubicBezTo>
                    <a:lnTo>
                      <a:pt x="5256530" y="0"/>
                    </a:lnTo>
                    <a:cubicBezTo>
                      <a:pt x="5682742" y="0"/>
                      <a:pt x="6028309" y="339217"/>
                      <a:pt x="6028309" y="757555"/>
                    </a:cubicBezTo>
                    <a:cubicBezTo>
                      <a:pt x="6028309" y="1175893"/>
                      <a:pt x="5682742" y="1515110"/>
                      <a:pt x="5256530" y="1515110"/>
                    </a:cubicBezTo>
                    <a:lnTo>
                      <a:pt x="771779" y="1515110"/>
                    </a:lnTo>
                    <a:cubicBezTo>
                      <a:pt x="345567" y="1515237"/>
                      <a:pt x="0" y="1176020"/>
                      <a:pt x="0" y="757555"/>
                    </a:cubicBezTo>
                    <a:close/>
                  </a:path>
                </a:pathLst>
              </a:custGeom>
              <a:solidFill>
                <a:srgbClr val="1B6B7D"/>
              </a:solidFill>
            </p:spPr>
          </p:sp>
          <p:sp>
            <p:nvSpPr>
              <p:cNvPr id="42" name="Freeform 29">
                <a:extLst>
                  <a:ext uri="{FF2B5EF4-FFF2-40B4-BE49-F238E27FC236}">
                    <a16:creationId xmlns:a16="http://schemas.microsoft.com/office/drawing/2014/main" id="{6E220630-14CA-4C37-930D-F3CBA4F69715}"/>
                  </a:ext>
                </a:extLst>
              </p:cNvPr>
              <p:cNvSpPr/>
              <p:nvPr/>
            </p:nvSpPr>
            <p:spPr>
              <a:xfrm>
                <a:off x="0" y="0"/>
                <a:ext cx="6066409" cy="1553337"/>
              </a:xfrm>
              <a:custGeom>
                <a:avLst/>
                <a:gdLst/>
                <a:ahLst/>
                <a:cxnLst/>
                <a:rect l="l" t="t" r="r" b="b"/>
                <a:pathLst>
                  <a:path w="6066409" h="1553337">
                    <a:moveTo>
                      <a:pt x="0" y="776605"/>
                    </a:moveTo>
                    <a:cubicBezTo>
                      <a:pt x="0" y="347345"/>
                      <a:pt x="354330" y="0"/>
                      <a:pt x="790829" y="0"/>
                    </a:cubicBezTo>
                    <a:lnTo>
                      <a:pt x="5275580" y="0"/>
                    </a:lnTo>
                    <a:lnTo>
                      <a:pt x="5275580" y="19050"/>
                    </a:lnTo>
                    <a:lnTo>
                      <a:pt x="5275580" y="0"/>
                    </a:lnTo>
                    <a:cubicBezTo>
                      <a:pt x="5711952" y="0"/>
                      <a:pt x="6066409" y="347345"/>
                      <a:pt x="6066409" y="776605"/>
                    </a:cubicBezTo>
                    <a:lnTo>
                      <a:pt x="6047359" y="776605"/>
                    </a:lnTo>
                    <a:lnTo>
                      <a:pt x="6066409" y="776605"/>
                    </a:lnTo>
                    <a:lnTo>
                      <a:pt x="6047359" y="776605"/>
                    </a:lnTo>
                    <a:lnTo>
                      <a:pt x="6066409" y="776605"/>
                    </a:lnTo>
                    <a:cubicBezTo>
                      <a:pt x="6066409" y="1205865"/>
                      <a:pt x="5712079" y="1553210"/>
                      <a:pt x="5275580" y="1553210"/>
                    </a:cubicBezTo>
                    <a:lnTo>
                      <a:pt x="5275580" y="1534160"/>
                    </a:lnTo>
                    <a:lnTo>
                      <a:pt x="5275580" y="1553210"/>
                    </a:lnTo>
                    <a:lnTo>
                      <a:pt x="790829" y="1553210"/>
                    </a:lnTo>
                    <a:lnTo>
                      <a:pt x="790829" y="1534160"/>
                    </a:lnTo>
                    <a:lnTo>
                      <a:pt x="790829" y="1553210"/>
                    </a:lnTo>
                    <a:cubicBezTo>
                      <a:pt x="354330" y="1553337"/>
                      <a:pt x="0" y="1205865"/>
                      <a:pt x="0" y="776605"/>
                    </a:cubicBezTo>
                    <a:lnTo>
                      <a:pt x="19050" y="776605"/>
                    </a:lnTo>
                    <a:lnTo>
                      <a:pt x="0" y="776605"/>
                    </a:lnTo>
                    <a:moveTo>
                      <a:pt x="38100" y="776605"/>
                    </a:moveTo>
                    <a:lnTo>
                      <a:pt x="19050" y="776605"/>
                    </a:lnTo>
                    <a:lnTo>
                      <a:pt x="38100" y="776605"/>
                    </a:lnTo>
                    <a:cubicBezTo>
                      <a:pt x="38100" y="1184148"/>
                      <a:pt x="374777" y="1515110"/>
                      <a:pt x="790829" y="1515110"/>
                    </a:cubicBezTo>
                    <a:lnTo>
                      <a:pt x="5275580" y="1515110"/>
                    </a:lnTo>
                    <a:cubicBezTo>
                      <a:pt x="5691632" y="1515110"/>
                      <a:pt x="6028309" y="1184148"/>
                      <a:pt x="6028309" y="776605"/>
                    </a:cubicBezTo>
                    <a:cubicBezTo>
                      <a:pt x="6028309" y="369062"/>
                      <a:pt x="5691632" y="38100"/>
                      <a:pt x="5275580" y="38100"/>
                    </a:cubicBezTo>
                    <a:lnTo>
                      <a:pt x="790829" y="38100"/>
                    </a:lnTo>
                    <a:lnTo>
                      <a:pt x="790829" y="19050"/>
                    </a:lnTo>
                    <a:lnTo>
                      <a:pt x="790829" y="38100"/>
                    </a:lnTo>
                    <a:cubicBezTo>
                      <a:pt x="374777" y="38100"/>
                      <a:pt x="38100" y="369062"/>
                      <a:pt x="38100" y="776605"/>
                    </a:cubicBezTo>
                    <a:close/>
                  </a:path>
                </a:pathLst>
              </a:custGeom>
              <a:solidFill>
                <a:srgbClr val="042433"/>
              </a:solidFill>
            </p:spPr>
          </p:sp>
        </p:grp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B92E813C-A5D1-44B6-84CF-7C2986852205}"/>
                </a:ext>
              </a:extLst>
            </p:cNvPr>
            <p:cNvSpPr/>
            <p:nvPr/>
          </p:nvSpPr>
          <p:spPr>
            <a:xfrm>
              <a:off x="83670" y="0"/>
              <a:ext cx="2310866" cy="1553278"/>
            </a:xfrm>
            <a:custGeom>
              <a:avLst/>
              <a:gdLst/>
              <a:ahLst/>
              <a:cxnLst/>
              <a:rect l="l" t="t" r="r" b="b"/>
              <a:pathLst>
                <a:path w="2310866" h="1553278">
                  <a:moveTo>
                    <a:pt x="0" y="0"/>
                  </a:moveTo>
                  <a:lnTo>
                    <a:pt x="2310866" y="0"/>
                  </a:lnTo>
                  <a:lnTo>
                    <a:pt x="2310866" y="1553278"/>
                  </a:lnTo>
                  <a:lnTo>
                    <a:pt x="0" y="15532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0251DE94-87E9-43D9-B9C4-63892BDFBFE3}"/>
                </a:ext>
              </a:extLst>
            </p:cNvPr>
            <p:cNvSpPr/>
            <p:nvPr/>
          </p:nvSpPr>
          <p:spPr>
            <a:xfrm>
              <a:off x="248120" y="169828"/>
              <a:ext cx="1213624" cy="1213624"/>
            </a:xfrm>
            <a:custGeom>
              <a:avLst/>
              <a:gdLst/>
              <a:ahLst/>
              <a:cxnLst/>
              <a:rect l="l" t="t" r="r" b="b"/>
              <a:pathLst>
                <a:path w="1213624" h="1213624">
                  <a:moveTo>
                    <a:pt x="0" y="0"/>
                  </a:moveTo>
                  <a:lnTo>
                    <a:pt x="1213624" y="0"/>
                  </a:lnTo>
                  <a:lnTo>
                    <a:pt x="1213624" y="1213624"/>
                  </a:lnTo>
                  <a:lnTo>
                    <a:pt x="0" y="12136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35" name="Group 32">
              <a:extLst>
                <a:ext uri="{FF2B5EF4-FFF2-40B4-BE49-F238E27FC236}">
                  <a16:creationId xmlns:a16="http://schemas.microsoft.com/office/drawing/2014/main" id="{3B03DB09-0643-4094-BABF-94670BAA4BBE}"/>
                </a:ext>
              </a:extLst>
            </p:cNvPr>
            <p:cNvGrpSpPr/>
            <p:nvPr/>
          </p:nvGrpSpPr>
          <p:grpSpPr>
            <a:xfrm>
              <a:off x="1958264" y="473660"/>
              <a:ext cx="3871062" cy="677108"/>
              <a:chOff x="0" y="0"/>
              <a:chExt cx="3871062" cy="677108"/>
            </a:xfrm>
          </p:grpSpPr>
          <p:sp>
            <p:nvSpPr>
              <p:cNvPr id="39" name="Freeform 33">
                <a:extLst>
                  <a:ext uri="{FF2B5EF4-FFF2-40B4-BE49-F238E27FC236}">
                    <a16:creationId xmlns:a16="http://schemas.microsoft.com/office/drawing/2014/main" id="{D5E2446C-76F9-4876-AD02-560956A45C2A}"/>
                  </a:ext>
                </a:extLst>
              </p:cNvPr>
              <p:cNvSpPr/>
              <p:nvPr/>
            </p:nvSpPr>
            <p:spPr>
              <a:xfrm>
                <a:off x="0" y="0"/>
                <a:ext cx="3871062" cy="677108"/>
              </a:xfrm>
              <a:custGeom>
                <a:avLst/>
                <a:gdLst/>
                <a:ahLst/>
                <a:cxnLst/>
                <a:rect l="l" t="t" r="r" b="b"/>
                <a:pathLst>
                  <a:path w="3871062" h="677108">
                    <a:moveTo>
                      <a:pt x="0" y="0"/>
                    </a:moveTo>
                    <a:lnTo>
                      <a:pt x="3871062" y="0"/>
                    </a:lnTo>
                    <a:lnTo>
                      <a:pt x="3871062" y="677108"/>
                    </a:lnTo>
                    <a:lnTo>
                      <a:pt x="0" y="67710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40" name="TextBox 34">
                <a:extLst>
                  <a:ext uri="{FF2B5EF4-FFF2-40B4-BE49-F238E27FC236}">
                    <a16:creationId xmlns:a16="http://schemas.microsoft.com/office/drawing/2014/main" id="{59A991F5-D35D-48EB-83D3-E51263710CE0}"/>
                  </a:ext>
                </a:extLst>
              </p:cNvPr>
              <p:cNvSpPr txBox="1"/>
              <p:nvPr/>
            </p:nvSpPr>
            <p:spPr>
              <a:xfrm>
                <a:off x="0" y="0"/>
                <a:ext cx="3871062" cy="677108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algn="ctr">
                  <a:lnSpc>
                    <a:spcPts val="1919"/>
                  </a:lnSpc>
                </a:pPr>
                <a:r>
                  <a:rPr lang="en-US" sz="1600" dirty="0">
                    <a:solidFill>
                      <a:srgbClr val="FFFFFF"/>
                    </a:solidFill>
                    <a:latin typeface="Aptos"/>
                    <a:ea typeface="Aptos"/>
                    <a:cs typeface="Aptos"/>
                    <a:sym typeface="Aptos"/>
                  </a:rPr>
                  <a:t>Sensor Amplification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0E016EA-6378-4CC8-8C74-DC7B54D09549}"/>
                </a:ext>
              </a:extLst>
            </p:cNvPr>
            <p:cNvGrpSpPr/>
            <p:nvPr/>
          </p:nvGrpSpPr>
          <p:grpSpPr>
            <a:xfrm>
              <a:off x="0" y="157486"/>
              <a:ext cx="1677756" cy="1461656"/>
              <a:chOff x="0" y="-126588"/>
              <a:chExt cx="1677756" cy="1461656"/>
            </a:xfrm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93B6D791-2128-4098-9824-910DA6514800}"/>
                  </a:ext>
                </a:extLst>
              </p:cNvPr>
              <p:cNvSpPr/>
              <p:nvPr/>
            </p:nvSpPr>
            <p:spPr>
              <a:xfrm>
                <a:off x="0" y="0"/>
                <a:ext cx="1677756" cy="1335068"/>
              </a:xfrm>
              <a:custGeom>
                <a:avLst/>
                <a:gdLst/>
                <a:ahLst/>
                <a:cxnLst/>
                <a:rect l="l" t="t" r="r" b="b"/>
                <a:pathLst>
                  <a:path w="1677756" h="1335068">
                    <a:moveTo>
                      <a:pt x="0" y="0"/>
                    </a:moveTo>
                    <a:lnTo>
                      <a:pt x="1677756" y="0"/>
                    </a:lnTo>
                    <a:lnTo>
                      <a:pt x="1677756" y="1335068"/>
                    </a:lnTo>
                    <a:lnTo>
                      <a:pt x="0" y="13350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EEBF7D6-BFBE-4D72-BAFD-DEABFF92BA22}"/>
                  </a:ext>
                </a:extLst>
              </p:cNvPr>
              <p:cNvSpPr txBox="1"/>
              <p:nvPr/>
            </p:nvSpPr>
            <p:spPr>
              <a:xfrm>
                <a:off x="301470" y="-126588"/>
                <a:ext cx="995822" cy="1225964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algn="ctr">
                  <a:lnSpc>
                    <a:spcPts val="3840"/>
                  </a:lnSpc>
                </a:pPr>
                <a:r>
                  <a:rPr lang="en-US" sz="2000" b="1" dirty="0">
                    <a:solidFill>
                      <a:srgbClr val="262626"/>
                    </a:solidFill>
                    <a:latin typeface="Aptos"/>
                    <a:ea typeface="Aptos"/>
                    <a:cs typeface="Aptos"/>
                    <a:sym typeface="Aptos"/>
                  </a:rPr>
                  <a:t>2</a:t>
                </a:r>
              </a:p>
            </p:txBody>
          </p:sp>
        </p:grpSp>
      </p:grpSp>
      <p:grpSp>
        <p:nvGrpSpPr>
          <p:cNvPr id="57" name="Group 2">
            <a:extLst>
              <a:ext uri="{FF2B5EF4-FFF2-40B4-BE49-F238E27FC236}">
                <a16:creationId xmlns:a16="http://schemas.microsoft.com/office/drawing/2014/main" id="{804566E9-4110-46DF-9C68-545783429A5B}"/>
              </a:ext>
            </a:extLst>
          </p:cNvPr>
          <p:cNvGrpSpPr/>
          <p:nvPr/>
        </p:nvGrpSpPr>
        <p:grpSpPr>
          <a:xfrm>
            <a:off x="8800121" y="2305343"/>
            <a:ext cx="3066842" cy="604983"/>
            <a:chOff x="0" y="0"/>
            <a:chExt cx="6150036" cy="1619142"/>
          </a:xfrm>
        </p:grpSpPr>
        <p:grpSp>
          <p:nvGrpSpPr>
            <p:cNvPr id="58" name="Group 3">
              <a:extLst>
                <a:ext uri="{FF2B5EF4-FFF2-40B4-BE49-F238E27FC236}">
                  <a16:creationId xmlns:a16="http://schemas.microsoft.com/office/drawing/2014/main" id="{2E826614-AEB7-476D-B648-41B99F0DA89C}"/>
                </a:ext>
              </a:extLst>
            </p:cNvPr>
            <p:cNvGrpSpPr/>
            <p:nvPr/>
          </p:nvGrpSpPr>
          <p:grpSpPr>
            <a:xfrm>
              <a:off x="83670" y="0"/>
              <a:ext cx="6066366" cy="1553278"/>
              <a:chOff x="0" y="0"/>
              <a:chExt cx="6066366" cy="1553278"/>
            </a:xfrm>
          </p:grpSpPr>
          <p:sp>
            <p:nvSpPr>
              <p:cNvPr id="67" name="Freeform 4">
                <a:extLst>
                  <a:ext uri="{FF2B5EF4-FFF2-40B4-BE49-F238E27FC236}">
                    <a16:creationId xmlns:a16="http://schemas.microsoft.com/office/drawing/2014/main" id="{320654FE-48AB-4769-8E7D-EEAEC25E0A50}"/>
                  </a:ext>
                </a:extLst>
              </p:cNvPr>
              <p:cNvSpPr/>
              <p:nvPr/>
            </p:nvSpPr>
            <p:spPr>
              <a:xfrm>
                <a:off x="19050" y="19050"/>
                <a:ext cx="6028309" cy="1515237"/>
              </a:xfrm>
              <a:custGeom>
                <a:avLst/>
                <a:gdLst/>
                <a:ahLst/>
                <a:cxnLst/>
                <a:rect l="l" t="t" r="r" b="b"/>
                <a:pathLst>
                  <a:path w="6028309" h="1515237">
                    <a:moveTo>
                      <a:pt x="0" y="757555"/>
                    </a:moveTo>
                    <a:cubicBezTo>
                      <a:pt x="0" y="339217"/>
                      <a:pt x="345567" y="0"/>
                      <a:pt x="771779" y="0"/>
                    </a:cubicBezTo>
                    <a:lnTo>
                      <a:pt x="5256530" y="0"/>
                    </a:lnTo>
                    <a:cubicBezTo>
                      <a:pt x="5682742" y="0"/>
                      <a:pt x="6028309" y="339217"/>
                      <a:pt x="6028309" y="757555"/>
                    </a:cubicBezTo>
                    <a:cubicBezTo>
                      <a:pt x="6028309" y="1175893"/>
                      <a:pt x="5682742" y="1515110"/>
                      <a:pt x="5256530" y="1515110"/>
                    </a:cubicBezTo>
                    <a:lnTo>
                      <a:pt x="771779" y="1515110"/>
                    </a:lnTo>
                    <a:cubicBezTo>
                      <a:pt x="345567" y="1515237"/>
                      <a:pt x="0" y="1176020"/>
                      <a:pt x="0" y="757555"/>
                    </a:cubicBezTo>
                    <a:close/>
                  </a:path>
                </a:pathLst>
              </a:custGeom>
              <a:solidFill>
                <a:srgbClr val="1B6B7D"/>
              </a:solidFill>
            </p:spPr>
          </p:sp>
          <p:sp>
            <p:nvSpPr>
              <p:cNvPr id="68" name="Freeform 5">
                <a:extLst>
                  <a:ext uri="{FF2B5EF4-FFF2-40B4-BE49-F238E27FC236}">
                    <a16:creationId xmlns:a16="http://schemas.microsoft.com/office/drawing/2014/main" id="{9CD2C2C0-DAF8-4B94-A7D5-2B7E9132AE6C}"/>
                  </a:ext>
                </a:extLst>
              </p:cNvPr>
              <p:cNvSpPr/>
              <p:nvPr/>
            </p:nvSpPr>
            <p:spPr>
              <a:xfrm>
                <a:off x="0" y="0"/>
                <a:ext cx="6066409" cy="1553337"/>
              </a:xfrm>
              <a:custGeom>
                <a:avLst/>
                <a:gdLst/>
                <a:ahLst/>
                <a:cxnLst/>
                <a:rect l="l" t="t" r="r" b="b"/>
                <a:pathLst>
                  <a:path w="6066409" h="1553337">
                    <a:moveTo>
                      <a:pt x="0" y="776605"/>
                    </a:moveTo>
                    <a:cubicBezTo>
                      <a:pt x="0" y="347345"/>
                      <a:pt x="354330" y="0"/>
                      <a:pt x="790829" y="0"/>
                    </a:cubicBezTo>
                    <a:lnTo>
                      <a:pt x="5275580" y="0"/>
                    </a:lnTo>
                    <a:lnTo>
                      <a:pt x="5275580" y="19050"/>
                    </a:lnTo>
                    <a:lnTo>
                      <a:pt x="5275580" y="0"/>
                    </a:lnTo>
                    <a:cubicBezTo>
                      <a:pt x="5711952" y="0"/>
                      <a:pt x="6066409" y="347345"/>
                      <a:pt x="6066409" y="776605"/>
                    </a:cubicBezTo>
                    <a:lnTo>
                      <a:pt x="6047359" y="776605"/>
                    </a:lnTo>
                    <a:lnTo>
                      <a:pt x="6066409" y="776605"/>
                    </a:lnTo>
                    <a:lnTo>
                      <a:pt x="6047359" y="776605"/>
                    </a:lnTo>
                    <a:lnTo>
                      <a:pt x="6066409" y="776605"/>
                    </a:lnTo>
                    <a:cubicBezTo>
                      <a:pt x="6066409" y="1205865"/>
                      <a:pt x="5712079" y="1553210"/>
                      <a:pt x="5275580" y="1553210"/>
                    </a:cubicBezTo>
                    <a:lnTo>
                      <a:pt x="5275580" y="1534160"/>
                    </a:lnTo>
                    <a:lnTo>
                      <a:pt x="5275580" y="1553210"/>
                    </a:lnTo>
                    <a:lnTo>
                      <a:pt x="790829" y="1553210"/>
                    </a:lnTo>
                    <a:lnTo>
                      <a:pt x="790829" y="1534160"/>
                    </a:lnTo>
                    <a:lnTo>
                      <a:pt x="790829" y="1553210"/>
                    </a:lnTo>
                    <a:cubicBezTo>
                      <a:pt x="354330" y="1553337"/>
                      <a:pt x="0" y="1205865"/>
                      <a:pt x="0" y="776605"/>
                    </a:cubicBezTo>
                    <a:lnTo>
                      <a:pt x="19050" y="776605"/>
                    </a:lnTo>
                    <a:lnTo>
                      <a:pt x="0" y="776605"/>
                    </a:lnTo>
                    <a:moveTo>
                      <a:pt x="38100" y="776605"/>
                    </a:moveTo>
                    <a:lnTo>
                      <a:pt x="19050" y="776605"/>
                    </a:lnTo>
                    <a:lnTo>
                      <a:pt x="38100" y="776605"/>
                    </a:lnTo>
                    <a:cubicBezTo>
                      <a:pt x="38100" y="1184148"/>
                      <a:pt x="374777" y="1515110"/>
                      <a:pt x="790829" y="1515110"/>
                    </a:cubicBezTo>
                    <a:lnTo>
                      <a:pt x="5275580" y="1515110"/>
                    </a:lnTo>
                    <a:cubicBezTo>
                      <a:pt x="5691632" y="1515110"/>
                      <a:pt x="6028309" y="1184148"/>
                      <a:pt x="6028309" y="776605"/>
                    </a:cubicBezTo>
                    <a:cubicBezTo>
                      <a:pt x="6028309" y="369062"/>
                      <a:pt x="5691632" y="38100"/>
                      <a:pt x="5275580" y="38100"/>
                    </a:cubicBezTo>
                    <a:lnTo>
                      <a:pt x="790829" y="38100"/>
                    </a:lnTo>
                    <a:lnTo>
                      <a:pt x="790829" y="19050"/>
                    </a:lnTo>
                    <a:lnTo>
                      <a:pt x="790829" y="38100"/>
                    </a:lnTo>
                    <a:cubicBezTo>
                      <a:pt x="374777" y="38100"/>
                      <a:pt x="38100" y="369062"/>
                      <a:pt x="38100" y="776605"/>
                    </a:cubicBezTo>
                    <a:close/>
                  </a:path>
                </a:pathLst>
              </a:custGeom>
              <a:solidFill>
                <a:srgbClr val="042433"/>
              </a:solidFill>
            </p:spPr>
          </p:sp>
        </p:grp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596B3FCD-EE4E-45A9-8737-DF14B0A272E7}"/>
                </a:ext>
              </a:extLst>
            </p:cNvPr>
            <p:cNvSpPr/>
            <p:nvPr/>
          </p:nvSpPr>
          <p:spPr>
            <a:xfrm>
              <a:off x="83670" y="0"/>
              <a:ext cx="2310866" cy="1553278"/>
            </a:xfrm>
            <a:custGeom>
              <a:avLst/>
              <a:gdLst/>
              <a:ahLst/>
              <a:cxnLst/>
              <a:rect l="l" t="t" r="r" b="b"/>
              <a:pathLst>
                <a:path w="2310866" h="1553278">
                  <a:moveTo>
                    <a:pt x="0" y="0"/>
                  </a:moveTo>
                  <a:lnTo>
                    <a:pt x="2310866" y="0"/>
                  </a:lnTo>
                  <a:lnTo>
                    <a:pt x="2310866" y="1553278"/>
                  </a:lnTo>
                  <a:lnTo>
                    <a:pt x="0" y="15532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195EF56F-52A4-4D29-891B-E6308C538337}"/>
                </a:ext>
              </a:extLst>
            </p:cNvPr>
            <p:cNvSpPr/>
            <p:nvPr/>
          </p:nvSpPr>
          <p:spPr>
            <a:xfrm>
              <a:off x="248120" y="169828"/>
              <a:ext cx="1213624" cy="1213624"/>
            </a:xfrm>
            <a:custGeom>
              <a:avLst/>
              <a:gdLst/>
              <a:ahLst/>
              <a:cxnLst/>
              <a:rect l="l" t="t" r="r" b="b"/>
              <a:pathLst>
                <a:path w="1213624" h="1213624">
                  <a:moveTo>
                    <a:pt x="0" y="0"/>
                  </a:moveTo>
                  <a:lnTo>
                    <a:pt x="1213624" y="0"/>
                  </a:lnTo>
                  <a:lnTo>
                    <a:pt x="1213624" y="1213624"/>
                  </a:lnTo>
                  <a:lnTo>
                    <a:pt x="0" y="12136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61" name="Group 8">
              <a:extLst>
                <a:ext uri="{FF2B5EF4-FFF2-40B4-BE49-F238E27FC236}">
                  <a16:creationId xmlns:a16="http://schemas.microsoft.com/office/drawing/2014/main" id="{0414E38F-9EFD-470B-A63F-039DB56E29DB}"/>
                </a:ext>
              </a:extLst>
            </p:cNvPr>
            <p:cNvGrpSpPr/>
            <p:nvPr/>
          </p:nvGrpSpPr>
          <p:grpSpPr>
            <a:xfrm>
              <a:off x="1898599" y="136678"/>
              <a:ext cx="3930727" cy="1014090"/>
              <a:chOff x="-59665" y="-336982"/>
              <a:chExt cx="3930727" cy="1014090"/>
            </a:xfrm>
          </p:grpSpPr>
          <p:sp>
            <p:nvSpPr>
              <p:cNvPr id="65" name="Freeform 9">
                <a:extLst>
                  <a:ext uri="{FF2B5EF4-FFF2-40B4-BE49-F238E27FC236}">
                    <a16:creationId xmlns:a16="http://schemas.microsoft.com/office/drawing/2014/main" id="{FB51440C-C359-4C09-A76A-29C40B1ED341}"/>
                  </a:ext>
                </a:extLst>
              </p:cNvPr>
              <p:cNvSpPr/>
              <p:nvPr/>
            </p:nvSpPr>
            <p:spPr>
              <a:xfrm>
                <a:off x="0" y="0"/>
                <a:ext cx="3871062" cy="677108"/>
              </a:xfrm>
              <a:custGeom>
                <a:avLst/>
                <a:gdLst/>
                <a:ahLst/>
                <a:cxnLst/>
                <a:rect l="l" t="t" r="r" b="b"/>
                <a:pathLst>
                  <a:path w="3871062" h="677108">
                    <a:moveTo>
                      <a:pt x="0" y="0"/>
                    </a:moveTo>
                    <a:lnTo>
                      <a:pt x="3871062" y="0"/>
                    </a:lnTo>
                    <a:lnTo>
                      <a:pt x="3871062" y="677108"/>
                    </a:lnTo>
                    <a:lnTo>
                      <a:pt x="0" y="67710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66" name="TextBox 10">
                <a:extLst>
                  <a:ext uri="{FF2B5EF4-FFF2-40B4-BE49-F238E27FC236}">
                    <a16:creationId xmlns:a16="http://schemas.microsoft.com/office/drawing/2014/main" id="{41DDB0FF-5D9A-4987-9680-20BE8633EC0D}"/>
                  </a:ext>
                </a:extLst>
              </p:cNvPr>
              <p:cNvSpPr txBox="1"/>
              <p:nvPr/>
            </p:nvSpPr>
            <p:spPr>
              <a:xfrm>
                <a:off x="-59665" y="-336982"/>
                <a:ext cx="3871062" cy="866692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algn="ctr">
                  <a:lnSpc>
                    <a:spcPts val="1919"/>
                  </a:lnSpc>
                </a:pPr>
                <a:r>
                  <a:rPr lang="en-US" sz="1600" dirty="0">
                    <a:solidFill>
                      <a:srgbClr val="FFFFFF"/>
                    </a:solidFill>
                    <a:latin typeface="Aptos"/>
                    <a:ea typeface="Aptos"/>
                    <a:cs typeface="Aptos"/>
                    <a:sym typeface="Aptos"/>
                  </a:rPr>
                  <a:t>ADC Conversion (MCP3008)</a:t>
                </a:r>
              </a:p>
            </p:txBody>
          </p:sp>
        </p:grpSp>
        <p:grpSp>
          <p:nvGrpSpPr>
            <p:cNvPr id="62" name="Group 11">
              <a:extLst>
                <a:ext uri="{FF2B5EF4-FFF2-40B4-BE49-F238E27FC236}">
                  <a16:creationId xmlns:a16="http://schemas.microsoft.com/office/drawing/2014/main" id="{503D6A40-7F1B-487B-AF97-5F38F1260B49}"/>
                </a:ext>
              </a:extLst>
            </p:cNvPr>
            <p:cNvGrpSpPr/>
            <p:nvPr/>
          </p:nvGrpSpPr>
          <p:grpSpPr>
            <a:xfrm>
              <a:off x="0" y="18990"/>
              <a:ext cx="1677756" cy="1600152"/>
              <a:chOff x="0" y="-265084"/>
              <a:chExt cx="1677756" cy="1600152"/>
            </a:xfrm>
          </p:grpSpPr>
          <p:sp>
            <p:nvSpPr>
              <p:cNvPr id="63" name="Freeform 12">
                <a:extLst>
                  <a:ext uri="{FF2B5EF4-FFF2-40B4-BE49-F238E27FC236}">
                    <a16:creationId xmlns:a16="http://schemas.microsoft.com/office/drawing/2014/main" id="{58EB7857-196D-437D-B0A9-BE4707971696}"/>
                  </a:ext>
                </a:extLst>
              </p:cNvPr>
              <p:cNvSpPr/>
              <p:nvPr/>
            </p:nvSpPr>
            <p:spPr>
              <a:xfrm>
                <a:off x="0" y="0"/>
                <a:ext cx="1677756" cy="1335068"/>
              </a:xfrm>
              <a:custGeom>
                <a:avLst/>
                <a:gdLst/>
                <a:ahLst/>
                <a:cxnLst/>
                <a:rect l="l" t="t" r="r" b="b"/>
                <a:pathLst>
                  <a:path w="1677756" h="1335068">
                    <a:moveTo>
                      <a:pt x="0" y="0"/>
                    </a:moveTo>
                    <a:lnTo>
                      <a:pt x="1677756" y="0"/>
                    </a:lnTo>
                    <a:lnTo>
                      <a:pt x="1677756" y="1335068"/>
                    </a:lnTo>
                    <a:lnTo>
                      <a:pt x="0" y="13350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64" name="TextBox 13">
                <a:extLst>
                  <a:ext uri="{FF2B5EF4-FFF2-40B4-BE49-F238E27FC236}">
                    <a16:creationId xmlns:a16="http://schemas.microsoft.com/office/drawing/2014/main" id="{F9015444-1E9B-4407-A413-B3B79A240310}"/>
                  </a:ext>
                </a:extLst>
              </p:cNvPr>
              <p:cNvSpPr txBox="1"/>
              <p:nvPr/>
            </p:nvSpPr>
            <p:spPr>
              <a:xfrm>
                <a:off x="0" y="-265084"/>
                <a:ext cx="1677756" cy="1131776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algn="ctr">
                  <a:lnSpc>
                    <a:spcPts val="3840"/>
                  </a:lnSpc>
                </a:pPr>
                <a:r>
                  <a:rPr lang="en-US" sz="2000" b="1" dirty="0">
                    <a:solidFill>
                      <a:srgbClr val="262626"/>
                    </a:solidFill>
                    <a:latin typeface="Aptos"/>
                    <a:ea typeface="Aptos"/>
                    <a:cs typeface="Aptos"/>
                    <a:sym typeface="Aptos"/>
                  </a:rPr>
                  <a:t>3</a:t>
                </a:r>
              </a:p>
            </p:txBody>
          </p:sp>
        </p:grpSp>
      </p:grpSp>
      <p:grpSp>
        <p:nvGrpSpPr>
          <p:cNvPr id="69" name="Group 14">
            <a:extLst>
              <a:ext uri="{FF2B5EF4-FFF2-40B4-BE49-F238E27FC236}">
                <a16:creationId xmlns:a16="http://schemas.microsoft.com/office/drawing/2014/main" id="{C844BD8A-9D15-41E7-ADD3-726259B8D9AA}"/>
              </a:ext>
            </a:extLst>
          </p:cNvPr>
          <p:cNvGrpSpPr/>
          <p:nvPr/>
        </p:nvGrpSpPr>
        <p:grpSpPr>
          <a:xfrm>
            <a:off x="8850319" y="3219860"/>
            <a:ext cx="3056092" cy="604983"/>
            <a:chOff x="0" y="0"/>
            <a:chExt cx="6150036" cy="1619142"/>
          </a:xfrm>
        </p:grpSpPr>
        <p:grpSp>
          <p:nvGrpSpPr>
            <p:cNvPr id="70" name="Group 15">
              <a:extLst>
                <a:ext uri="{FF2B5EF4-FFF2-40B4-BE49-F238E27FC236}">
                  <a16:creationId xmlns:a16="http://schemas.microsoft.com/office/drawing/2014/main" id="{194CD279-6EE5-467F-9E70-D50CE417F865}"/>
                </a:ext>
              </a:extLst>
            </p:cNvPr>
            <p:cNvGrpSpPr/>
            <p:nvPr/>
          </p:nvGrpSpPr>
          <p:grpSpPr>
            <a:xfrm>
              <a:off x="83670" y="0"/>
              <a:ext cx="6066366" cy="1553278"/>
              <a:chOff x="0" y="0"/>
              <a:chExt cx="6066366" cy="1553278"/>
            </a:xfrm>
          </p:grpSpPr>
          <p:sp>
            <p:nvSpPr>
              <p:cNvPr id="79" name="Freeform 16">
                <a:extLst>
                  <a:ext uri="{FF2B5EF4-FFF2-40B4-BE49-F238E27FC236}">
                    <a16:creationId xmlns:a16="http://schemas.microsoft.com/office/drawing/2014/main" id="{7B040481-C3AA-43C5-AC1D-502614D91AF0}"/>
                  </a:ext>
                </a:extLst>
              </p:cNvPr>
              <p:cNvSpPr/>
              <p:nvPr/>
            </p:nvSpPr>
            <p:spPr>
              <a:xfrm>
                <a:off x="19050" y="19050"/>
                <a:ext cx="6028309" cy="1515237"/>
              </a:xfrm>
              <a:custGeom>
                <a:avLst/>
                <a:gdLst/>
                <a:ahLst/>
                <a:cxnLst/>
                <a:rect l="l" t="t" r="r" b="b"/>
                <a:pathLst>
                  <a:path w="6028309" h="1515237">
                    <a:moveTo>
                      <a:pt x="0" y="757555"/>
                    </a:moveTo>
                    <a:cubicBezTo>
                      <a:pt x="0" y="339217"/>
                      <a:pt x="345567" y="0"/>
                      <a:pt x="771779" y="0"/>
                    </a:cubicBezTo>
                    <a:lnTo>
                      <a:pt x="5256530" y="0"/>
                    </a:lnTo>
                    <a:cubicBezTo>
                      <a:pt x="5682742" y="0"/>
                      <a:pt x="6028309" y="339217"/>
                      <a:pt x="6028309" y="757555"/>
                    </a:cubicBezTo>
                    <a:cubicBezTo>
                      <a:pt x="6028309" y="1175893"/>
                      <a:pt x="5682742" y="1515110"/>
                      <a:pt x="5256530" y="1515110"/>
                    </a:cubicBezTo>
                    <a:lnTo>
                      <a:pt x="771779" y="1515110"/>
                    </a:lnTo>
                    <a:cubicBezTo>
                      <a:pt x="345567" y="1515237"/>
                      <a:pt x="0" y="1176020"/>
                      <a:pt x="0" y="757555"/>
                    </a:cubicBezTo>
                    <a:close/>
                  </a:path>
                </a:pathLst>
              </a:custGeom>
              <a:solidFill>
                <a:srgbClr val="1B6B7D"/>
              </a:solidFill>
            </p:spPr>
          </p:sp>
          <p:sp>
            <p:nvSpPr>
              <p:cNvPr id="80" name="Freeform 17">
                <a:extLst>
                  <a:ext uri="{FF2B5EF4-FFF2-40B4-BE49-F238E27FC236}">
                    <a16:creationId xmlns:a16="http://schemas.microsoft.com/office/drawing/2014/main" id="{6A154B7F-9AED-404C-BEB8-9B02BFD57957}"/>
                  </a:ext>
                </a:extLst>
              </p:cNvPr>
              <p:cNvSpPr/>
              <p:nvPr/>
            </p:nvSpPr>
            <p:spPr>
              <a:xfrm>
                <a:off x="0" y="0"/>
                <a:ext cx="6066409" cy="1553337"/>
              </a:xfrm>
              <a:custGeom>
                <a:avLst/>
                <a:gdLst/>
                <a:ahLst/>
                <a:cxnLst/>
                <a:rect l="l" t="t" r="r" b="b"/>
                <a:pathLst>
                  <a:path w="6066409" h="1553337">
                    <a:moveTo>
                      <a:pt x="0" y="776605"/>
                    </a:moveTo>
                    <a:cubicBezTo>
                      <a:pt x="0" y="347345"/>
                      <a:pt x="354330" y="0"/>
                      <a:pt x="790829" y="0"/>
                    </a:cubicBezTo>
                    <a:lnTo>
                      <a:pt x="5275580" y="0"/>
                    </a:lnTo>
                    <a:lnTo>
                      <a:pt x="5275580" y="19050"/>
                    </a:lnTo>
                    <a:lnTo>
                      <a:pt x="5275580" y="0"/>
                    </a:lnTo>
                    <a:cubicBezTo>
                      <a:pt x="5711952" y="0"/>
                      <a:pt x="6066409" y="347345"/>
                      <a:pt x="6066409" y="776605"/>
                    </a:cubicBezTo>
                    <a:lnTo>
                      <a:pt x="6047359" y="776605"/>
                    </a:lnTo>
                    <a:lnTo>
                      <a:pt x="6066409" y="776605"/>
                    </a:lnTo>
                    <a:lnTo>
                      <a:pt x="6047359" y="776605"/>
                    </a:lnTo>
                    <a:lnTo>
                      <a:pt x="6066409" y="776605"/>
                    </a:lnTo>
                    <a:cubicBezTo>
                      <a:pt x="6066409" y="1205865"/>
                      <a:pt x="5712079" y="1553210"/>
                      <a:pt x="5275580" y="1553210"/>
                    </a:cubicBezTo>
                    <a:lnTo>
                      <a:pt x="5275580" y="1534160"/>
                    </a:lnTo>
                    <a:lnTo>
                      <a:pt x="5275580" y="1553210"/>
                    </a:lnTo>
                    <a:lnTo>
                      <a:pt x="790829" y="1553210"/>
                    </a:lnTo>
                    <a:lnTo>
                      <a:pt x="790829" y="1534160"/>
                    </a:lnTo>
                    <a:lnTo>
                      <a:pt x="790829" y="1553210"/>
                    </a:lnTo>
                    <a:cubicBezTo>
                      <a:pt x="354330" y="1553337"/>
                      <a:pt x="0" y="1205865"/>
                      <a:pt x="0" y="776605"/>
                    </a:cubicBezTo>
                    <a:lnTo>
                      <a:pt x="19050" y="776605"/>
                    </a:lnTo>
                    <a:lnTo>
                      <a:pt x="0" y="776605"/>
                    </a:lnTo>
                    <a:moveTo>
                      <a:pt x="38100" y="776605"/>
                    </a:moveTo>
                    <a:lnTo>
                      <a:pt x="19050" y="776605"/>
                    </a:lnTo>
                    <a:lnTo>
                      <a:pt x="38100" y="776605"/>
                    </a:lnTo>
                    <a:cubicBezTo>
                      <a:pt x="38100" y="1184148"/>
                      <a:pt x="374777" y="1515110"/>
                      <a:pt x="790829" y="1515110"/>
                    </a:cubicBezTo>
                    <a:lnTo>
                      <a:pt x="5275580" y="1515110"/>
                    </a:lnTo>
                    <a:cubicBezTo>
                      <a:pt x="5691632" y="1515110"/>
                      <a:pt x="6028309" y="1184148"/>
                      <a:pt x="6028309" y="776605"/>
                    </a:cubicBezTo>
                    <a:cubicBezTo>
                      <a:pt x="6028309" y="369062"/>
                      <a:pt x="5691632" y="38100"/>
                      <a:pt x="5275580" y="38100"/>
                    </a:cubicBezTo>
                    <a:lnTo>
                      <a:pt x="790829" y="38100"/>
                    </a:lnTo>
                    <a:lnTo>
                      <a:pt x="790829" y="19050"/>
                    </a:lnTo>
                    <a:lnTo>
                      <a:pt x="790829" y="38100"/>
                    </a:lnTo>
                    <a:cubicBezTo>
                      <a:pt x="374777" y="38100"/>
                      <a:pt x="38100" y="369062"/>
                      <a:pt x="38100" y="776605"/>
                    </a:cubicBezTo>
                    <a:close/>
                  </a:path>
                </a:pathLst>
              </a:custGeom>
              <a:solidFill>
                <a:srgbClr val="042433"/>
              </a:solidFill>
            </p:spPr>
          </p:sp>
        </p:grp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A33252D2-32D8-475F-A811-795952EA78E3}"/>
                </a:ext>
              </a:extLst>
            </p:cNvPr>
            <p:cNvSpPr/>
            <p:nvPr/>
          </p:nvSpPr>
          <p:spPr>
            <a:xfrm>
              <a:off x="83670" y="0"/>
              <a:ext cx="2310866" cy="1553278"/>
            </a:xfrm>
            <a:custGeom>
              <a:avLst/>
              <a:gdLst/>
              <a:ahLst/>
              <a:cxnLst/>
              <a:rect l="l" t="t" r="r" b="b"/>
              <a:pathLst>
                <a:path w="2310866" h="1553278">
                  <a:moveTo>
                    <a:pt x="0" y="0"/>
                  </a:moveTo>
                  <a:lnTo>
                    <a:pt x="2310866" y="0"/>
                  </a:lnTo>
                  <a:lnTo>
                    <a:pt x="2310866" y="1553278"/>
                  </a:lnTo>
                  <a:lnTo>
                    <a:pt x="0" y="15532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0C4FC20F-578C-46B6-867F-734197C230FF}"/>
                </a:ext>
              </a:extLst>
            </p:cNvPr>
            <p:cNvSpPr/>
            <p:nvPr/>
          </p:nvSpPr>
          <p:spPr>
            <a:xfrm>
              <a:off x="248120" y="169828"/>
              <a:ext cx="1213624" cy="1213624"/>
            </a:xfrm>
            <a:custGeom>
              <a:avLst/>
              <a:gdLst/>
              <a:ahLst/>
              <a:cxnLst/>
              <a:rect l="l" t="t" r="r" b="b"/>
              <a:pathLst>
                <a:path w="1213624" h="1213624">
                  <a:moveTo>
                    <a:pt x="0" y="0"/>
                  </a:moveTo>
                  <a:lnTo>
                    <a:pt x="1213624" y="0"/>
                  </a:lnTo>
                  <a:lnTo>
                    <a:pt x="1213624" y="1213624"/>
                  </a:lnTo>
                  <a:lnTo>
                    <a:pt x="0" y="12136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73" name="Group 20">
              <a:extLst>
                <a:ext uri="{FF2B5EF4-FFF2-40B4-BE49-F238E27FC236}">
                  <a16:creationId xmlns:a16="http://schemas.microsoft.com/office/drawing/2014/main" id="{0FAAC0EC-3ABA-43AF-A06B-31CFADEFEDDF}"/>
                </a:ext>
              </a:extLst>
            </p:cNvPr>
            <p:cNvGrpSpPr/>
            <p:nvPr/>
          </p:nvGrpSpPr>
          <p:grpSpPr>
            <a:xfrm>
              <a:off x="1958264" y="258599"/>
              <a:ext cx="3871062" cy="989877"/>
              <a:chOff x="0" y="-215061"/>
              <a:chExt cx="3871062" cy="989877"/>
            </a:xfrm>
          </p:grpSpPr>
          <p:sp>
            <p:nvSpPr>
              <p:cNvPr id="77" name="Freeform 21">
                <a:extLst>
                  <a:ext uri="{FF2B5EF4-FFF2-40B4-BE49-F238E27FC236}">
                    <a16:creationId xmlns:a16="http://schemas.microsoft.com/office/drawing/2014/main" id="{96577C11-683B-4DCB-8CD7-36BEDB9D6723}"/>
                  </a:ext>
                </a:extLst>
              </p:cNvPr>
              <p:cNvSpPr/>
              <p:nvPr/>
            </p:nvSpPr>
            <p:spPr>
              <a:xfrm>
                <a:off x="0" y="0"/>
                <a:ext cx="3871062" cy="677108"/>
              </a:xfrm>
              <a:custGeom>
                <a:avLst/>
                <a:gdLst/>
                <a:ahLst/>
                <a:cxnLst/>
                <a:rect l="l" t="t" r="r" b="b"/>
                <a:pathLst>
                  <a:path w="3871062" h="677108">
                    <a:moveTo>
                      <a:pt x="0" y="0"/>
                    </a:moveTo>
                    <a:lnTo>
                      <a:pt x="3871062" y="0"/>
                    </a:lnTo>
                    <a:lnTo>
                      <a:pt x="3871062" y="677108"/>
                    </a:lnTo>
                    <a:lnTo>
                      <a:pt x="0" y="67710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78" name="TextBox 22">
                <a:extLst>
                  <a:ext uri="{FF2B5EF4-FFF2-40B4-BE49-F238E27FC236}">
                    <a16:creationId xmlns:a16="http://schemas.microsoft.com/office/drawing/2014/main" id="{B05399AD-D92B-4E6D-BD64-6542917A4D53}"/>
                  </a:ext>
                </a:extLst>
              </p:cNvPr>
              <p:cNvSpPr txBox="1"/>
              <p:nvPr/>
            </p:nvSpPr>
            <p:spPr>
              <a:xfrm>
                <a:off x="0" y="-215061"/>
                <a:ext cx="3871062" cy="989877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algn="ctr">
                  <a:lnSpc>
                    <a:spcPts val="1919"/>
                  </a:lnSpc>
                </a:pPr>
                <a:r>
                  <a:rPr lang="en-US" sz="1600" dirty="0">
                    <a:solidFill>
                      <a:srgbClr val="FFFFFF"/>
                    </a:solidFill>
                    <a:latin typeface="Aptos"/>
                    <a:ea typeface="Aptos"/>
                    <a:cs typeface="Aptos"/>
                    <a:sym typeface="Aptos"/>
                  </a:rPr>
                  <a:t>Raspberry Pi Reads Samples</a:t>
                </a:r>
              </a:p>
            </p:txBody>
          </p:sp>
        </p:grpSp>
        <p:grpSp>
          <p:nvGrpSpPr>
            <p:cNvPr id="74" name="Group 23">
              <a:extLst>
                <a:ext uri="{FF2B5EF4-FFF2-40B4-BE49-F238E27FC236}">
                  <a16:creationId xmlns:a16="http://schemas.microsoft.com/office/drawing/2014/main" id="{D2DFC996-72C2-43AE-BA00-46ABC4D9EC76}"/>
                </a:ext>
              </a:extLst>
            </p:cNvPr>
            <p:cNvGrpSpPr/>
            <p:nvPr/>
          </p:nvGrpSpPr>
          <p:grpSpPr>
            <a:xfrm>
              <a:off x="0" y="103905"/>
              <a:ext cx="1677756" cy="1515237"/>
              <a:chOff x="0" y="-180169"/>
              <a:chExt cx="1677756" cy="1515237"/>
            </a:xfrm>
          </p:grpSpPr>
          <p:sp>
            <p:nvSpPr>
              <p:cNvPr id="75" name="Freeform 24">
                <a:extLst>
                  <a:ext uri="{FF2B5EF4-FFF2-40B4-BE49-F238E27FC236}">
                    <a16:creationId xmlns:a16="http://schemas.microsoft.com/office/drawing/2014/main" id="{FE08F532-B19E-4E27-BA7D-C3E30205B2A1}"/>
                  </a:ext>
                </a:extLst>
              </p:cNvPr>
              <p:cNvSpPr/>
              <p:nvPr/>
            </p:nvSpPr>
            <p:spPr>
              <a:xfrm>
                <a:off x="0" y="0"/>
                <a:ext cx="1677756" cy="1335068"/>
              </a:xfrm>
              <a:custGeom>
                <a:avLst/>
                <a:gdLst/>
                <a:ahLst/>
                <a:cxnLst/>
                <a:rect l="l" t="t" r="r" b="b"/>
                <a:pathLst>
                  <a:path w="1677756" h="1335068">
                    <a:moveTo>
                      <a:pt x="0" y="0"/>
                    </a:moveTo>
                    <a:lnTo>
                      <a:pt x="1677756" y="0"/>
                    </a:lnTo>
                    <a:lnTo>
                      <a:pt x="1677756" y="1335068"/>
                    </a:lnTo>
                    <a:lnTo>
                      <a:pt x="0" y="13350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76" name="TextBox 25">
                <a:extLst>
                  <a:ext uri="{FF2B5EF4-FFF2-40B4-BE49-F238E27FC236}">
                    <a16:creationId xmlns:a16="http://schemas.microsoft.com/office/drawing/2014/main" id="{715A5667-E720-4B21-8AA2-CF00FB910353}"/>
                  </a:ext>
                </a:extLst>
              </p:cNvPr>
              <p:cNvSpPr txBox="1"/>
              <p:nvPr/>
            </p:nvSpPr>
            <p:spPr>
              <a:xfrm>
                <a:off x="0" y="-180169"/>
                <a:ext cx="1677756" cy="1515237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algn="ctr">
                  <a:lnSpc>
                    <a:spcPts val="3840"/>
                  </a:lnSpc>
                </a:pPr>
                <a:r>
                  <a:rPr lang="en-US" sz="2000" b="1" dirty="0">
                    <a:solidFill>
                      <a:srgbClr val="262626"/>
                    </a:solidFill>
                    <a:latin typeface="Aptos"/>
                    <a:ea typeface="Aptos"/>
                    <a:cs typeface="Aptos"/>
                    <a:sym typeface="Aptos"/>
                  </a:rPr>
                  <a:t>4</a:t>
                </a:r>
              </a:p>
            </p:txBody>
          </p:sp>
        </p:grpSp>
      </p:grpSp>
      <p:grpSp>
        <p:nvGrpSpPr>
          <p:cNvPr id="83" name="Group 2">
            <a:extLst>
              <a:ext uri="{FF2B5EF4-FFF2-40B4-BE49-F238E27FC236}">
                <a16:creationId xmlns:a16="http://schemas.microsoft.com/office/drawing/2014/main" id="{0AA8155D-3BEE-4191-8C27-379A5CA371EB}"/>
              </a:ext>
            </a:extLst>
          </p:cNvPr>
          <p:cNvGrpSpPr/>
          <p:nvPr/>
        </p:nvGrpSpPr>
        <p:grpSpPr>
          <a:xfrm>
            <a:off x="8665784" y="4032850"/>
            <a:ext cx="3240648" cy="601112"/>
            <a:chOff x="-401977" y="0"/>
            <a:chExt cx="6552013" cy="1553278"/>
          </a:xfrm>
        </p:grpSpPr>
        <p:grpSp>
          <p:nvGrpSpPr>
            <p:cNvPr id="84" name="Group 3">
              <a:extLst>
                <a:ext uri="{FF2B5EF4-FFF2-40B4-BE49-F238E27FC236}">
                  <a16:creationId xmlns:a16="http://schemas.microsoft.com/office/drawing/2014/main" id="{25A51ACA-B499-4319-B94A-E2969A5D9CB5}"/>
                </a:ext>
              </a:extLst>
            </p:cNvPr>
            <p:cNvGrpSpPr/>
            <p:nvPr/>
          </p:nvGrpSpPr>
          <p:grpSpPr>
            <a:xfrm>
              <a:off x="83670" y="0"/>
              <a:ext cx="6066366" cy="1553278"/>
              <a:chOff x="0" y="0"/>
              <a:chExt cx="6066366" cy="1553278"/>
            </a:xfrm>
          </p:grpSpPr>
          <p:sp>
            <p:nvSpPr>
              <p:cNvPr id="93" name="Freeform 4">
                <a:extLst>
                  <a:ext uri="{FF2B5EF4-FFF2-40B4-BE49-F238E27FC236}">
                    <a16:creationId xmlns:a16="http://schemas.microsoft.com/office/drawing/2014/main" id="{DAC7B87F-4125-42B8-968E-8AAF7EE4EDCB}"/>
                  </a:ext>
                </a:extLst>
              </p:cNvPr>
              <p:cNvSpPr/>
              <p:nvPr/>
            </p:nvSpPr>
            <p:spPr>
              <a:xfrm>
                <a:off x="19050" y="19050"/>
                <a:ext cx="6028309" cy="1515237"/>
              </a:xfrm>
              <a:custGeom>
                <a:avLst/>
                <a:gdLst/>
                <a:ahLst/>
                <a:cxnLst/>
                <a:rect l="l" t="t" r="r" b="b"/>
                <a:pathLst>
                  <a:path w="6028309" h="1515237">
                    <a:moveTo>
                      <a:pt x="0" y="757555"/>
                    </a:moveTo>
                    <a:cubicBezTo>
                      <a:pt x="0" y="339217"/>
                      <a:pt x="345567" y="0"/>
                      <a:pt x="771779" y="0"/>
                    </a:cubicBezTo>
                    <a:lnTo>
                      <a:pt x="5256530" y="0"/>
                    </a:lnTo>
                    <a:cubicBezTo>
                      <a:pt x="5682742" y="0"/>
                      <a:pt x="6028309" y="339217"/>
                      <a:pt x="6028309" y="757555"/>
                    </a:cubicBezTo>
                    <a:cubicBezTo>
                      <a:pt x="6028309" y="1175893"/>
                      <a:pt x="5682742" y="1515110"/>
                      <a:pt x="5256530" y="1515110"/>
                    </a:cubicBezTo>
                    <a:lnTo>
                      <a:pt x="771779" y="1515110"/>
                    </a:lnTo>
                    <a:cubicBezTo>
                      <a:pt x="345567" y="1515237"/>
                      <a:pt x="0" y="1176020"/>
                      <a:pt x="0" y="757555"/>
                    </a:cubicBezTo>
                    <a:close/>
                  </a:path>
                </a:pathLst>
              </a:custGeom>
              <a:solidFill>
                <a:srgbClr val="1B6B7D"/>
              </a:solidFill>
            </p:spPr>
          </p:sp>
          <p:sp>
            <p:nvSpPr>
              <p:cNvPr id="94" name="Freeform 5">
                <a:extLst>
                  <a:ext uri="{FF2B5EF4-FFF2-40B4-BE49-F238E27FC236}">
                    <a16:creationId xmlns:a16="http://schemas.microsoft.com/office/drawing/2014/main" id="{8084BEA3-1EED-4256-85B6-5E6355DABEFD}"/>
                  </a:ext>
                </a:extLst>
              </p:cNvPr>
              <p:cNvSpPr/>
              <p:nvPr/>
            </p:nvSpPr>
            <p:spPr>
              <a:xfrm>
                <a:off x="0" y="0"/>
                <a:ext cx="6066409" cy="1553337"/>
              </a:xfrm>
              <a:custGeom>
                <a:avLst/>
                <a:gdLst/>
                <a:ahLst/>
                <a:cxnLst/>
                <a:rect l="l" t="t" r="r" b="b"/>
                <a:pathLst>
                  <a:path w="6066409" h="1553337">
                    <a:moveTo>
                      <a:pt x="0" y="776605"/>
                    </a:moveTo>
                    <a:cubicBezTo>
                      <a:pt x="0" y="347345"/>
                      <a:pt x="354330" y="0"/>
                      <a:pt x="790829" y="0"/>
                    </a:cubicBezTo>
                    <a:lnTo>
                      <a:pt x="5275580" y="0"/>
                    </a:lnTo>
                    <a:lnTo>
                      <a:pt x="5275580" y="19050"/>
                    </a:lnTo>
                    <a:lnTo>
                      <a:pt x="5275580" y="0"/>
                    </a:lnTo>
                    <a:cubicBezTo>
                      <a:pt x="5711952" y="0"/>
                      <a:pt x="6066409" y="347345"/>
                      <a:pt x="6066409" y="776605"/>
                    </a:cubicBezTo>
                    <a:lnTo>
                      <a:pt x="6047359" y="776605"/>
                    </a:lnTo>
                    <a:lnTo>
                      <a:pt x="6066409" y="776605"/>
                    </a:lnTo>
                    <a:lnTo>
                      <a:pt x="6047359" y="776605"/>
                    </a:lnTo>
                    <a:lnTo>
                      <a:pt x="6066409" y="776605"/>
                    </a:lnTo>
                    <a:cubicBezTo>
                      <a:pt x="6066409" y="1205865"/>
                      <a:pt x="5712079" y="1553210"/>
                      <a:pt x="5275580" y="1553210"/>
                    </a:cubicBezTo>
                    <a:lnTo>
                      <a:pt x="5275580" y="1534160"/>
                    </a:lnTo>
                    <a:lnTo>
                      <a:pt x="5275580" y="1553210"/>
                    </a:lnTo>
                    <a:lnTo>
                      <a:pt x="790829" y="1553210"/>
                    </a:lnTo>
                    <a:lnTo>
                      <a:pt x="790829" y="1534160"/>
                    </a:lnTo>
                    <a:lnTo>
                      <a:pt x="790829" y="1553210"/>
                    </a:lnTo>
                    <a:cubicBezTo>
                      <a:pt x="354330" y="1553337"/>
                      <a:pt x="0" y="1205865"/>
                      <a:pt x="0" y="776605"/>
                    </a:cubicBezTo>
                    <a:lnTo>
                      <a:pt x="19050" y="776605"/>
                    </a:lnTo>
                    <a:lnTo>
                      <a:pt x="0" y="776605"/>
                    </a:lnTo>
                    <a:moveTo>
                      <a:pt x="38100" y="776605"/>
                    </a:moveTo>
                    <a:lnTo>
                      <a:pt x="19050" y="776605"/>
                    </a:lnTo>
                    <a:lnTo>
                      <a:pt x="38100" y="776605"/>
                    </a:lnTo>
                    <a:cubicBezTo>
                      <a:pt x="38100" y="1184148"/>
                      <a:pt x="374777" y="1515110"/>
                      <a:pt x="790829" y="1515110"/>
                    </a:cubicBezTo>
                    <a:lnTo>
                      <a:pt x="5275580" y="1515110"/>
                    </a:lnTo>
                    <a:cubicBezTo>
                      <a:pt x="5691632" y="1515110"/>
                      <a:pt x="6028309" y="1184148"/>
                      <a:pt x="6028309" y="776605"/>
                    </a:cubicBezTo>
                    <a:cubicBezTo>
                      <a:pt x="6028309" y="369062"/>
                      <a:pt x="5691632" y="38100"/>
                      <a:pt x="5275580" y="38100"/>
                    </a:cubicBezTo>
                    <a:lnTo>
                      <a:pt x="790829" y="38100"/>
                    </a:lnTo>
                    <a:lnTo>
                      <a:pt x="790829" y="19050"/>
                    </a:lnTo>
                    <a:lnTo>
                      <a:pt x="790829" y="38100"/>
                    </a:lnTo>
                    <a:cubicBezTo>
                      <a:pt x="374777" y="38100"/>
                      <a:pt x="38100" y="369062"/>
                      <a:pt x="38100" y="776605"/>
                    </a:cubicBezTo>
                    <a:close/>
                  </a:path>
                </a:pathLst>
              </a:custGeom>
              <a:solidFill>
                <a:srgbClr val="042433"/>
              </a:solidFill>
            </p:spPr>
          </p:sp>
        </p:grp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D91736B7-DFA2-4987-BF02-5BC04D6B47B6}"/>
                </a:ext>
              </a:extLst>
            </p:cNvPr>
            <p:cNvSpPr/>
            <p:nvPr/>
          </p:nvSpPr>
          <p:spPr>
            <a:xfrm>
              <a:off x="83670" y="0"/>
              <a:ext cx="2310866" cy="1553278"/>
            </a:xfrm>
            <a:custGeom>
              <a:avLst/>
              <a:gdLst/>
              <a:ahLst/>
              <a:cxnLst/>
              <a:rect l="l" t="t" r="r" b="b"/>
              <a:pathLst>
                <a:path w="2310866" h="1553278">
                  <a:moveTo>
                    <a:pt x="0" y="0"/>
                  </a:moveTo>
                  <a:lnTo>
                    <a:pt x="2310866" y="0"/>
                  </a:lnTo>
                  <a:lnTo>
                    <a:pt x="2310866" y="1553278"/>
                  </a:lnTo>
                  <a:lnTo>
                    <a:pt x="0" y="15532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6" name="Freeform 7">
              <a:extLst>
                <a:ext uri="{FF2B5EF4-FFF2-40B4-BE49-F238E27FC236}">
                  <a16:creationId xmlns:a16="http://schemas.microsoft.com/office/drawing/2014/main" id="{7056AD2A-EAC4-40DA-85CC-E70354FC171B}"/>
                </a:ext>
              </a:extLst>
            </p:cNvPr>
            <p:cNvSpPr/>
            <p:nvPr/>
          </p:nvSpPr>
          <p:spPr>
            <a:xfrm>
              <a:off x="248120" y="169828"/>
              <a:ext cx="1213624" cy="1213624"/>
            </a:xfrm>
            <a:custGeom>
              <a:avLst/>
              <a:gdLst/>
              <a:ahLst/>
              <a:cxnLst/>
              <a:rect l="l" t="t" r="r" b="b"/>
              <a:pathLst>
                <a:path w="1213624" h="1213624">
                  <a:moveTo>
                    <a:pt x="0" y="0"/>
                  </a:moveTo>
                  <a:lnTo>
                    <a:pt x="1213624" y="0"/>
                  </a:lnTo>
                  <a:lnTo>
                    <a:pt x="1213624" y="1213624"/>
                  </a:lnTo>
                  <a:lnTo>
                    <a:pt x="0" y="12136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87" name="Group 8">
              <a:extLst>
                <a:ext uri="{FF2B5EF4-FFF2-40B4-BE49-F238E27FC236}">
                  <a16:creationId xmlns:a16="http://schemas.microsoft.com/office/drawing/2014/main" id="{090E9B89-DCD6-4CF9-9C64-392A825AA5D7}"/>
                </a:ext>
              </a:extLst>
            </p:cNvPr>
            <p:cNvGrpSpPr/>
            <p:nvPr/>
          </p:nvGrpSpPr>
          <p:grpSpPr>
            <a:xfrm>
              <a:off x="1958264" y="473660"/>
              <a:ext cx="3871062" cy="677108"/>
              <a:chOff x="0" y="0"/>
              <a:chExt cx="3871062" cy="677108"/>
            </a:xfrm>
          </p:grpSpPr>
          <p:sp>
            <p:nvSpPr>
              <p:cNvPr id="91" name="Freeform 9">
                <a:extLst>
                  <a:ext uri="{FF2B5EF4-FFF2-40B4-BE49-F238E27FC236}">
                    <a16:creationId xmlns:a16="http://schemas.microsoft.com/office/drawing/2014/main" id="{78BAEAF9-44A7-4961-844F-44984D8A649E}"/>
                  </a:ext>
                </a:extLst>
              </p:cNvPr>
              <p:cNvSpPr/>
              <p:nvPr/>
            </p:nvSpPr>
            <p:spPr>
              <a:xfrm>
                <a:off x="0" y="0"/>
                <a:ext cx="3871062" cy="677108"/>
              </a:xfrm>
              <a:custGeom>
                <a:avLst/>
                <a:gdLst/>
                <a:ahLst/>
                <a:cxnLst/>
                <a:rect l="l" t="t" r="r" b="b"/>
                <a:pathLst>
                  <a:path w="3871062" h="677108">
                    <a:moveTo>
                      <a:pt x="0" y="0"/>
                    </a:moveTo>
                    <a:lnTo>
                      <a:pt x="3871062" y="0"/>
                    </a:lnTo>
                    <a:lnTo>
                      <a:pt x="3871062" y="677108"/>
                    </a:lnTo>
                    <a:lnTo>
                      <a:pt x="0" y="67710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92" name="TextBox 10">
                <a:extLst>
                  <a:ext uri="{FF2B5EF4-FFF2-40B4-BE49-F238E27FC236}">
                    <a16:creationId xmlns:a16="http://schemas.microsoft.com/office/drawing/2014/main" id="{661D094C-63FC-4CE9-B1B7-22CD451CAC14}"/>
                  </a:ext>
                </a:extLst>
              </p:cNvPr>
              <p:cNvSpPr txBox="1"/>
              <p:nvPr/>
            </p:nvSpPr>
            <p:spPr>
              <a:xfrm>
                <a:off x="0" y="0"/>
                <a:ext cx="3871062" cy="677108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algn="ctr">
                  <a:lnSpc>
                    <a:spcPts val="1919"/>
                  </a:lnSpc>
                </a:pPr>
                <a:r>
                  <a:rPr lang="en-US" sz="1600" dirty="0">
                    <a:solidFill>
                      <a:srgbClr val="FFFFFF"/>
                    </a:solidFill>
                    <a:latin typeface="Aptos"/>
                    <a:ea typeface="Aptos"/>
                    <a:cs typeface="Aptos"/>
                    <a:sym typeface="Aptos"/>
                  </a:rPr>
                  <a:t>Calculate RMS</a:t>
                </a:r>
              </a:p>
            </p:txBody>
          </p:sp>
        </p:grpSp>
        <p:grpSp>
          <p:nvGrpSpPr>
            <p:cNvPr id="88" name="Group 11">
              <a:extLst>
                <a:ext uri="{FF2B5EF4-FFF2-40B4-BE49-F238E27FC236}">
                  <a16:creationId xmlns:a16="http://schemas.microsoft.com/office/drawing/2014/main" id="{5F2DEC3B-1868-42BB-9642-065B2D0A7FD0}"/>
                </a:ext>
              </a:extLst>
            </p:cNvPr>
            <p:cNvGrpSpPr/>
            <p:nvPr/>
          </p:nvGrpSpPr>
          <p:grpSpPr>
            <a:xfrm>
              <a:off x="-401977" y="58472"/>
              <a:ext cx="2079731" cy="1335068"/>
              <a:chOff x="-401977" y="-225602"/>
              <a:chExt cx="2079731" cy="1335068"/>
            </a:xfrm>
          </p:grpSpPr>
          <p:sp>
            <p:nvSpPr>
              <p:cNvPr id="89" name="Freeform 12">
                <a:extLst>
                  <a:ext uri="{FF2B5EF4-FFF2-40B4-BE49-F238E27FC236}">
                    <a16:creationId xmlns:a16="http://schemas.microsoft.com/office/drawing/2014/main" id="{0029D5B6-92AB-4A67-B169-82124E1D1AD7}"/>
                  </a:ext>
                </a:extLst>
              </p:cNvPr>
              <p:cNvSpPr/>
              <p:nvPr/>
            </p:nvSpPr>
            <p:spPr>
              <a:xfrm>
                <a:off x="-401977" y="-225602"/>
                <a:ext cx="1213625" cy="1335068"/>
              </a:xfrm>
              <a:custGeom>
                <a:avLst/>
                <a:gdLst/>
                <a:ahLst/>
                <a:cxnLst/>
                <a:rect l="l" t="t" r="r" b="b"/>
                <a:pathLst>
                  <a:path w="1677756" h="1335068">
                    <a:moveTo>
                      <a:pt x="0" y="0"/>
                    </a:moveTo>
                    <a:lnTo>
                      <a:pt x="1677756" y="0"/>
                    </a:lnTo>
                    <a:lnTo>
                      <a:pt x="1677756" y="1335068"/>
                    </a:lnTo>
                    <a:lnTo>
                      <a:pt x="0" y="13350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90" name="TextBox 13">
                <a:extLst>
                  <a:ext uri="{FF2B5EF4-FFF2-40B4-BE49-F238E27FC236}">
                    <a16:creationId xmlns:a16="http://schemas.microsoft.com/office/drawing/2014/main" id="{D1B2AECF-CD87-4333-BBE5-533B83093164}"/>
                  </a:ext>
                </a:extLst>
              </p:cNvPr>
              <p:cNvSpPr txBox="1"/>
              <p:nvPr/>
            </p:nvSpPr>
            <p:spPr>
              <a:xfrm>
                <a:off x="149129" y="-215481"/>
                <a:ext cx="1528625" cy="1082174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algn="ctr">
                  <a:lnSpc>
                    <a:spcPts val="3840"/>
                  </a:lnSpc>
                </a:pPr>
                <a:r>
                  <a:rPr lang="en-US" sz="2000" b="1" dirty="0">
                    <a:solidFill>
                      <a:srgbClr val="262626"/>
                    </a:solidFill>
                    <a:latin typeface="Aptos"/>
                    <a:ea typeface="Aptos"/>
                    <a:cs typeface="Aptos"/>
                    <a:sym typeface="Aptos"/>
                  </a:rPr>
                  <a:t>5</a:t>
                </a:r>
              </a:p>
            </p:txBody>
          </p:sp>
        </p:grpSp>
      </p:grpSp>
      <p:grpSp>
        <p:nvGrpSpPr>
          <p:cNvPr id="95" name="Group 14">
            <a:extLst>
              <a:ext uri="{FF2B5EF4-FFF2-40B4-BE49-F238E27FC236}">
                <a16:creationId xmlns:a16="http://schemas.microsoft.com/office/drawing/2014/main" id="{90873427-83D9-448F-A739-DF0715AAB903}"/>
              </a:ext>
            </a:extLst>
          </p:cNvPr>
          <p:cNvGrpSpPr/>
          <p:nvPr/>
        </p:nvGrpSpPr>
        <p:grpSpPr>
          <a:xfrm>
            <a:off x="8871425" y="4883830"/>
            <a:ext cx="3055478" cy="584160"/>
            <a:chOff x="0" y="0"/>
            <a:chExt cx="6150036" cy="1619142"/>
          </a:xfrm>
        </p:grpSpPr>
        <p:grpSp>
          <p:nvGrpSpPr>
            <p:cNvPr id="96" name="Group 15">
              <a:extLst>
                <a:ext uri="{FF2B5EF4-FFF2-40B4-BE49-F238E27FC236}">
                  <a16:creationId xmlns:a16="http://schemas.microsoft.com/office/drawing/2014/main" id="{A262929C-416C-42E2-8C14-815EE1267D29}"/>
                </a:ext>
              </a:extLst>
            </p:cNvPr>
            <p:cNvGrpSpPr/>
            <p:nvPr/>
          </p:nvGrpSpPr>
          <p:grpSpPr>
            <a:xfrm>
              <a:off x="83670" y="0"/>
              <a:ext cx="6066366" cy="1553278"/>
              <a:chOff x="0" y="0"/>
              <a:chExt cx="6066366" cy="1553278"/>
            </a:xfrm>
          </p:grpSpPr>
          <p:sp>
            <p:nvSpPr>
              <p:cNvPr id="105" name="Freeform 16">
                <a:extLst>
                  <a:ext uri="{FF2B5EF4-FFF2-40B4-BE49-F238E27FC236}">
                    <a16:creationId xmlns:a16="http://schemas.microsoft.com/office/drawing/2014/main" id="{04A03499-D335-4C20-937C-9387C89E196A}"/>
                  </a:ext>
                </a:extLst>
              </p:cNvPr>
              <p:cNvSpPr/>
              <p:nvPr/>
            </p:nvSpPr>
            <p:spPr>
              <a:xfrm>
                <a:off x="19050" y="19050"/>
                <a:ext cx="6028309" cy="1515237"/>
              </a:xfrm>
              <a:custGeom>
                <a:avLst/>
                <a:gdLst/>
                <a:ahLst/>
                <a:cxnLst/>
                <a:rect l="l" t="t" r="r" b="b"/>
                <a:pathLst>
                  <a:path w="6028309" h="1515237">
                    <a:moveTo>
                      <a:pt x="0" y="757555"/>
                    </a:moveTo>
                    <a:cubicBezTo>
                      <a:pt x="0" y="339217"/>
                      <a:pt x="345567" y="0"/>
                      <a:pt x="771779" y="0"/>
                    </a:cubicBezTo>
                    <a:lnTo>
                      <a:pt x="5256530" y="0"/>
                    </a:lnTo>
                    <a:cubicBezTo>
                      <a:pt x="5682742" y="0"/>
                      <a:pt x="6028309" y="339217"/>
                      <a:pt x="6028309" y="757555"/>
                    </a:cubicBezTo>
                    <a:cubicBezTo>
                      <a:pt x="6028309" y="1175893"/>
                      <a:pt x="5682742" y="1515110"/>
                      <a:pt x="5256530" y="1515110"/>
                    </a:cubicBezTo>
                    <a:lnTo>
                      <a:pt x="771779" y="1515110"/>
                    </a:lnTo>
                    <a:cubicBezTo>
                      <a:pt x="345567" y="1515237"/>
                      <a:pt x="0" y="1176020"/>
                      <a:pt x="0" y="757555"/>
                    </a:cubicBezTo>
                    <a:close/>
                  </a:path>
                </a:pathLst>
              </a:custGeom>
              <a:solidFill>
                <a:srgbClr val="1B6B7D"/>
              </a:solidFill>
            </p:spPr>
          </p:sp>
          <p:sp>
            <p:nvSpPr>
              <p:cNvPr id="106" name="Freeform 17">
                <a:extLst>
                  <a:ext uri="{FF2B5EF4-FFF2-40B4-BE49-F238E27FC236}">
                    <a16:creationId xmlns:a16="http://schemas.microsoft.com/office/drawing/2014/main" id="{D3041446-B098-408D-A7E7-A0D811C51F35}"/>
                  </a:ext>
                </a:extLst>
              </p:cNvPr>
              <p:cNvSpPr/>
              <p:nvPr/>
            </p:nvSpPr>
            <p:spPr>
              <a:xfrm>
                <a:off x="0" y="0"/>
                <a:ext cx="6066409" cy="1553337"/>
              </a:xfrm>
              <a:custGeom>
                <a:avLst/>
                <a:gdLst/>
                <a:ahLst/>
                <a:cxnLst/>
                <a:rect l="l" t="t" r="r" b="b"/>
                <a:pathLst>
                  <a:path w="6066409" h="1553337">
                    <a:moveTo>
                      <a:pt x="0" y="776605"/>
                    </a:moveTo>
                    <a:cubicBezTo>
                      <a:pt x="0" y="347345"/>
                      <a:pt x="354330" y="0"/>
                      <a:pt x="790829" y="0"/>
                    </a:cubicBezTo>
                    <a:lnTo>
                      <a:pt x="5275580" y="0"/>
                    </a:lnTo>
                    <a:lnTo>
                      <a:pt x="5275580" y="19050"/>
                    </a:lnTo>
                    <a:lnTo>
                      <a:pt x="5275580" y="0"/>
                    </a:lnTo>
                    <a:cubicBezTo>
                      <a:pt x="5711952" y="0"/>
                      <a:pt x="6066409" y="347345"/>
                      <a:pt x="6066409" y="776605"/>
                    </a:cubicBezTo>
                    <a:lnTo>
                      <a:pt x="6047359" y="776605"/>
                    </a:lnTo>
                    <a:lnTo>
                      <a:pt x="6066409" y="776605"/>
                    </a:lnTo>
                    <a:lnTo>
                      <a:pt x="6047359" y="776605"/>
                    </a:lnTo>
                    <a:lnTo>
                      <a:pt x="6066409" y="776605"/>
                    </a:lnTo>
                    <a:cubicBezTo>
                      <a:pt x="6066409" y="1205865"/>
                      <a:pt x="5712079" y="1553210"/>
                      <a:pt x="5275580" y="1553210"/>
                    </a:cubicBezTo>
                    <a:lnTo>
                      <a:pt x="5275580" y="1534160"/>
                    </a:lnTo>
                    <a:lnTo>
                      <a:pt x="5275580" y="1553210"/>
                    </a:lnTo>
                    <a:lnTo>
                      <a:pt x="790829" y="1553210"/>
                    </a:lnTo>
                    <a:lnTo>
                      <a:pt x="790829" y="1534160"/>
                    </a:lnTo>
                    <a:lnTo>
                      <a:pt x="790829" y="1553210"/>
                    </a:lnTo>
                    <a:cubicBezTo>
                      <a:pt x="354330" y="1553337"/>
                      <a:pt x="0" y="1205865"/>
                      <a:pt x="0" y="776605"/>
                    </a:cubicBezTo>
                    <a:lnTo>
                      <a:pt x="19050" y="776605"/>
                    </a:lnTo>
                    <a:lnTo>
                      <a:pt x="0" y="776605"/>
                    </a:lnTo>
                    <a:moveTo>
                      <a:pt x="38100" y="776605"/>
                    </a:moveTo>
                    <a:lnTo>
                      <a:pt x="19050" y="776605"/>
                    </a:lnTo>
                    <a:lnTo>
                      <a:pt x="38100" y="776605"/>
                    </a:lnTo>
                    <a:cubicBezTo>
                      <a:pt x="38100" y="1184148"/>
                      <a:pt x="374777" y="1515110"/>
                      <a:pt x="790829" y="1515110"/>
                    </a:cubicBezTo>
                    <a:lnTo>
                      <a:pt x="5275580" y="1515110"/>
                    </a:lnTo>
                    <a:cubicBezTo>
                      <a:pt x="5691632" y="1515110"/>
                      <a:pt x="6028309" y="1184148"/>
                      <a:pt x="6028309" y="776605"/>
                    </a:cubicBezTo>
                    <a:cubicBezTo>
                      <a:pt x="6028309" y="369062"/>
                      <a:pt x="5691632" y="38100"/>
                      <a:pt x="5275580" y="38100"/>
                    </a:cubicBezTo>
                    <a:lnTo>
                      <a:pt x="790829" y="38100"/>
                    </a:lnTo>
                    <a:lnTo>
                      <a:pt x="790829" y="19050"/>
                    </a:lnTo>
                    <a:lnTo>
                      <a:pt x="790829" y="38100"/>
                    </a:lnTo>
                    <a:cubicBezTo>
                      <a:pt x="374777" y="38100"/>
                      <a:pt x="38100" y="369062"/>
                      <a:pt x="38100" y="776605"/>
                    </a:cubicBezTo>
                    <a:close/>
                  </a:path>
                </a:pathLst>
              </a:custGeom>
              <a:solidFill>
                <a:srgbClr val="042433"/>
              </a:solidFill>
            </p:spPr>
          </p:sp>
        </p:grpSp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258847D7-38BD-47FF-891D-235C18EA5A69}"/>
                </a:ext>
              </a:extLst>
            </p:cNvPr>
            <p:cNvSpPr/>
            <p:nvPr/>
          </p:nvSpPr>
          <p:spPr>
            <a:xfrm>
              <a:off x="83670" y="0"/>
              <a:ext cx="2310866" cy="1553277"/>
            </a:xfrm>
            <a:custGeom>
              <a:avLst/>
              <a:gdLst/>
              <a:ahLst/>
              <a:cxnLst/>
              <a:rect l="l" t="t" r="r" b="b"/>
              <a:pathLst>
                <a:path w="2310866" h="1553278">
                  <a:moveTo>
                    <a:pt x="0" y="0"/>
                  </a:moveTo>
                  <a:lnTo>
                    <a:pt x="2310866" y="0"/>
                  </a:lnTo>
                  <a:lnTo>
                    <a:pt x="2310866" y="1553278"/>
                  </a:lnTo>
                  <a:lnTo>
                    <a:pt x="0" y="15532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C817489C-47F8-441D-B74C-CE85773EF197}"/>
                </a:ext>
              </a:extLst>
            </p:cNvPr>
            <p:cNvSpPr/>
            <p:nvPr/>
          </p:nvSpPr>
          <p:spPr>
            <a:xfrm>
              <a:off x="248120" y="169828"/>
              <a:ext cx="1213624" cy="1213624"/>
            </a:xfrm>
            <a:custGeom>
              <a:avLst/>
              <a:gdLst/>
              <a:ahLst/>
              <a:cxnLst/>
              <a:rect l="l" t="t" r="r" b="b"/>
              <a:pathLst>
                <a:path w="1213624" h="1213624">
                  <a:moveTo>
                    <a:pt x="0" y="0"/>
                  </a:moveTo>
                  <a:lnTo>
                    <a:pt x="1213624" y="0"/>
                  </a:lnTo>
                  <a:lnTo>
                    <a:pt x="1213624" y="1213624"/>
                  </a:lnTo>
                  <a:lnTo>
                    <a:pt x="0" y="12136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99" name="Group 20">
              <a:extLst>
                <a:ext uri="{FF2B5EF4-FFF2-40B4-BE49-F238E27FC236}">
                  <a16:creationId xmlns:a16="http://schemas.microsoft.com/office/drawing/2014/main" id="{C1C75532-1EB5-432D-A461-A4E1FAF367EF}"/>
                </a:ext>
              </a:extLst>
            </p:cNvPr>
            <p:cNvGrpSpPr/>
            <p:nvPr/>
          </p:nvGrpSpPr>
          <p:grpSpPr>
            <a:xfrm>
              <a:off x="1761425" y="84914"/>
              <a:ext cx="4067901" cy="1065854"/>
              <a:chOff x="-196839" y="-388746"/>
              <a:chExt cx="4067901" cy="1065854"/>
            </a:xfrm>
          </p:grpSpPr>
          <p:sp>
            <p:nvSpPr>
              <p:cNvPr id="103" name="Freeform 21">
                <a:extLst>
                  <a:ext uri="{FF2B5EF4-FFF2-40B4-BE49-F238E27FC236}">
                    <a16:creationId xmlns:a16="http://schemas.microsoft.com/office/drawing/2014/main" id="{96C9F0DA-18E0-475D-850B-748E0948590B}"/>
                  </a:ext>
                </a:extLst>
              </p:cNvPr>
              <p:cNvSpPr/>
              <p:nvPr/>
            </p:nvSpPr>
            <p:spPr>
              <a:xfrm>
                <a:off x="0" y="0"/>
                <a:ext cx="3871062" cy="677108"/>
              </a:xfrm>
              <a:custGeom>
                <a:avLst/>
                <a:gdLst/>
                <a:ahLst/>
                <a:cxnLst/>
                <a:rect l="l" t="t" r="r" b="b"/>
                <a:pathLst>
                  <a:path w="3871062" h="677108">
                    <a:moveTo>
                      <a:pt x="0" y="0"/>
                    </a:moveTo>
                    <a:lnTo>
                      <a:pt x="3871062" y="0"/>
                    </a:lnTo>
                    <a:lnTo>
                      <a:pt x="3871062" y="677108"/>
                    </a:lnTo>
                    <a:lnTo>
                      <a:pt x="0" y="67710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104" name="TextBox 22">
                <a:extLst>
                  <a:ext uri="{FF2B5EF4-FFF2-40B4-BE49-F238E27FC236}">
                    <a16:creationId xmlns:a16="http://schemas.microsoft.com/office/drawing/2014/main" id="{03715D96-F45C-460D-B0CC-7FFA6BE51D39}"/>
                  </a:ext>
                </a:extLst>
              </p:cNvPr>
              <p:cNvSpPr txBox="1"/>
              <p:nvPr/>
            </p:nvSpPr>
            <p:spPr>
              <a:xfrm>
                <a:off x="-196839" y="-388746"/>
                <a:ext cx="3871062" cy="866693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algn="ctr">
                  <a:lnSpc>
                    <a:spcPts val="1919"/>
                  </a:lnSpc>
                </a:pPr>
                <a:r>
                  <a:rPr lang="en-US" sz="1600" dirty="0">
                    <a:solidFill>
                      <a:srgbClr val="FFFFFF"/>
                    </a:solidFill>
                    <a:latin typeface="Aptos"/>
                    <a:ea typeface="Aptos"/>
                    <a:cs typeface="Aptos"/>
                    <a:sym typeface="Aptos"/>
                  </a:rPr>
                  <a:t>Compare with Thresholds </a:t>
                </a:r>
              </a:p>
            </p:txBody>
          </p:sp>
        </p:grpSp>
        <p:grpSp>
          <p:nvGrpSpPr>
            <p:cNvPr id="100" name="Group 23">
              <a:extLst>
                <a:ext uri="{FF2B5EF4-FFF2-40B4-BE49-F238E27FC236}">
                  <a16:creationId xmlns:a16="http://schemas.microsoft.com/office/drawing/2014/main" id="{B1CA0BB4-64AF-4B32-B6F0-24E65D1343FF}"/>
                </a:ext>
              </a:extLst>
            </p:cNvPr>
            <p:cNvGrpSpPr/>
            <p:nvPr/>
          </p:nvGrpSpPr>
          <p:grpSpPr>
            <a:xfrm>
              <a:off x="0" y="93151"/>
              <a:ext cx="1677756" cy="1525991"/>
              <a:chOff x="0" y="-190923"/>
              <a:chExt cx="1677756" cy="1525991"/>
            </a:xfrm>
          </p:grpSpPr>
          <p:sp>
            <p:nvSpPr>
              <p:cNvPr id="101" name="Freeform 24">
                <a:extLst>
                  <a:ext uri="{FF2B5EF4-FFF2-40B4-BE49-F238E27FC236}">
                    <a16:creationId xmlns:a16="http://schemas.microsoft.com/office/drawing/2014/main" id="{3335B531-AAA1-4D8A-9278-02FB862ACDEC}"/>
                  </a:ext>
                </a:extLst>
              </p:cNvPr>
              <p:cNvSpPr/>
              <p:nvPr/>
            </p:nvSpPr>
            <p:spPr>
              <a:xfrm>
                <a:off x="0" y="0"/>
                <a:ext cx="1677756" cy="1335068"/>
              </a:xfrm>
              <a:custGeom>
                <a:avLst/>
                <a:gdLst/>
                <a:ahLst/>
                <a:cxnLst/>
                <a:rect l="l" t="t" r="r" b="b"/>
                <a:pathLst>
                  <a:path w="1677756" h="1335068">
                    <a:moveTo>
                      <a:pt x="0" y="0"/>
                    </a:moveTo>
                    <a:lnTo>
                      <a:pt x="1677756" y="0"/>
                    </a:lnTo>
                    <a:lnTo>
                      <a:pt x="1677756" y="1335068"/>
                    </a:lnTo>
                    <a:lnTo>
                      <a:pt x="0" y="13350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102" name="TextBox 25">
                <a:extLst>
                  <a:ext uri="{FF2B5EF4-FFF2-40B4-BE49-F238E27FC236}">
                    <a16:creationId xmlns:a16="http://schemas.microsoft.com/office/drawing/2014/main" id="{9D540882-0A9F-46D7-8072-95218B08365F}"/>
                  </a:ext>
                </a:extLst>
              </p:cNvPr>
              <p:cNvSpPr txBox="1"/>
              <p:nvPr/>
            </p:nvSpPr>
            <p:spPr>
              <a:xfrm>
                <a:off x="0" y="-190923"/>
                <a:ext cx="1677756" cy="1309355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algn="ctr">
                  <a:lnSpc>
                    <a:spcPts val="3840"/>
                  </a:lnSpc>
                </a:pPr>
                <a:r>
                  <a:rPr lang="en-US" sz="2000" b="1" dirty="0">
                    <a:solidFill>
                      <a:srgbClr val="262626"/>
                    </a:solidFill>
                    <a:latin typeface="Aptos"/>
                    <a:ea typeface="Aptos"/>
                    <a:cs typeface="Aptos"/>
                    <a:sym typeface="Aptos"/>
                  </a:rPr>
                  <a:t>6</a:t>
                </a:r>
              </a:p>
            </p:txBody>
          </p:sp>
        </p:grpSp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id="{02ED451D-7EF2-4555-851B-7975DEEF7EFF}"/>
              </a:ext>
            </a:extLst>
          </p:cNvPr>
          <p:cNvSpPr/>
          <p:nvPr/>
        </p:nvSpPr>
        <p:spPr>
          <a:xfrm>
            <a:off x="3434753" y="3782517"/>
            <a:ext cx="229467" cy="15513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4" name="Group 14">
            <a:extLst>
              <a:ext uri="{FF2B5EF4-FFF2-40B4-BE49-F238E27FC236}">
                <a16:creationId xmlns:a16="http://schemas.microsoft.com/office/drawing/2014/main" id="{2F115BA1-E68E-486F-9B40-F94E8BCEDC1D}"/>
              </a:ext>
            </a:extLst>
          </p:cNvPr>
          <p:cNvGrpSpPr/>
          <p:nvPr/>
        </p:nvGrpSpPr>
        <p:grpSpPr>
          <a:xfrm>
            <a:off x="8944837" y="5717296"/>
            <a:ext cx="3033183" cy="641751"/>
            <a:chOff x="83670" y="0"/>
            <a:chExt cx="6066366" cy="1856582"/>
          </a:xfrm>
        </p:grpSpPr>
        <p:grpSp>
          <p:nvGrpSpPr>
            <p:cNvPr id="135" name="Group 15">
              <a:extLst>
                <a:ext uri="{FF2B5EF4-FFF2-40B4-BE49-F238E27FC236}">
                  <a16:creationId xmlns:a16="http://schemas.microsoft.com/office/drawing/2014/main" id="{00871E33-567E-47EA-8FBC-29727723FA63}"/>
                </a:ext>
              </a:extLst>
            </p:cNvPr>
            <p:cNvGrpSpPr/>
            <p:nvPr/>
          </p:nvGrpSpPr>
          <p:grpSpPr>
            <a:xfrm>
              <a:off x="83670" y="0"/>
              <a:ext cx="6066366" cy="1553278"/>
              <a:chOff x="0" y="0"/>
              <a:chExt cx="6066366" cy="1553278"/>
            </a:xfrm>
          </p:grpSpPr>
          <p:sp>
            <p:nvSpPr>
              <p:cNvPr id="144" name="Freeform 16">
                <a:extLst>
                  <a:ext uri="{FF2B5EF4-FFF2-40B4-BE49-F238E27FC236}">
                    <a16:creationId xmlns:a16="http://schemas.microsoft.com/office/drawing/2014/main" id="{3DE24FC9-D19C-4F49-B464-95E5D1116720}"/>
                  </a:ext>
                </a:extLst>
              </p:cNvPr>
              <p:cNvSpPr/>
              <p:nvPr/>
            </p:nvSpPr>
            <p:spPr>
              <a:xfrm>
                <a:off x="19050" y="19050"/>
                <a:ext cx="6028309" cy="1515237"/>
              </a:xfrm>
              <a:custGeom>
                <a:avLst/>
                <a:gdLst/>
                <a:ahLst/>
                <a:cxnLst/>
                <a:rect l="l" t="t" r="r" b="b"/>
                <a:pathLst>
                  <a:path w="6028309" h="1515237">
                    <a:moveTo>
                      <a:pt x="0" y="757555"/>
                    </a:moveTo>
                    <a:cubicBezTo>
                      <a:pt x="0" y="339217"/>
                      <a:pt x="345567" y="0"/>
                      <a:pt x="771779" y="0"/>
                    </a:cubicBezTo>
                    <a:lnTo>
                      <a:pt x="5256530" y="0"/>
                    </a:lnTo>
                    <a:cubicBezTo>
                      <a:pt x="5682742" y="0"/>
                      <a:pt x="6028309" y="339217"/>
                      <a:pt x="6028309" y="757555"/>
                    </a:cubicBezTo>
                    <a:cubicBezTo>
                      <a:pt x="6028309" y="1175893"/>
                      <a:pt x="5682742" y="1515110"/>
                      <a:pt x="5256530" y="1515110"/>
                    </a:cubicBezTo>
                    <a:lnTo>
                      <a:pt x="771779" y="1515110"/>
                    </a:lnTo>
                    <a:cubicBezTo>
                      <a:pt x="345567" y="1515237"/>
                      <a:pt x="0" y="1176020"/>
                      <a:pt x="0" y="757555"/>
                    </a:cubicBezTo>
                    <a:close/>
                  </a:path>
                </a:pathLst>
              </a:custGeom>
              <a:solidFill>
                <a:srgbClr val="1B6B7D"/>
              </a:solidFill>
            </p:spPr>
          </p:sp>
          <p:sp>
            <p:nvSpPr>
              <p:cNvPr id="145" name="Freeform 17">
                <a:extLst>
                  <a:ext uri="{FF2B5EF4-FFF2-40B4-BE49-F238E27FC236}">
                    <a16:creationId xmlns:a16="http://schemas.microsoft.com/office/drawing/2014/main" id="{1D6F9B1D-5000-49C3-9A41-4128C2D2CC5D}"/>
                  </a:ext>
                </a:extLst>
              </p:cNvPr>
              <p:cNvSpPr/>
              <p:nvPr/>
            </p:nvSpPr>
            <p:spPr>
              <a:xfrm>
                <a:off x="0" y="0"/>
                <a:ext cx="6066409" cy="1553337"/>
              </a:xfrm>
              <a:custGeom>
                <a:avLst/>
                <a:gdLst/>
                <a:ahLst/>
                <a:cxnLst/>
                <a:rect l="l" t="t" r="r" b="b"/>
                <a:pathLst>
                  <a:path w="6066409" h="1553337">
                    <a:moveTo>
                      <a:pt x="0" y="776605"/>
                    </a:moveTo>
                    <a:cubicBezTo>
                      <a:pt x="0" y="347345"/>
                      <a:pt x="354330" y="0"/>
                      <a:pt x="790829" y="0"/>
                    </a:cubicBezTo>
                    <a:lnTo>
                      <a:pt x="5275580" y="0"/>
                    </a:lnTo>
                    <a:lnTo>
                      <a:pt x="5275580" y="19050"/>
                    </a:lnTo>
                    <a:lnTo>
                      <a:pt x="5275580" y="0"/>
                    </a:lnTo>
                    <a:cubicBezTo>
                      <a:pt x="5711952" y="0"/>
                      <a:pt x="6066409" y="347345"/>
                      <a:pt x="6066409" y="776605"/>
                    </a:cubicBezTo>
                    <a:lnTo>
                      <a:pt x="6047359" y="776605"/>
                    </a:lnTo>
                    <a:lnTo>
                      <a:pt x="6066409" y="776605"/>
                    </a:lnTo>
                    <a:lnTo>
                      <a:pt x="6047359" y="776605"/>
                    </a:lnTo>
                    <a:lnTo>
                      <a:pt x="6066409" y="776605"/>
                    </a:lnTo>
                    <a:cubicBezTo>
                      <a:pt x="6066409" y="1205865"/>
                      <a:pt x="5712079" y="1553210"/>
                      <a:pt x="5275580" y="1553210"/>
                    </a:cubicBezTo>
                    <a:lnTo>
                      <a:pt x="5275580" y="1534160"/>
                    </a:lnTo>
                    <a:lnTo>
                      <a:pt x="5275580" y="1553210"/>
                    </a:lnTo>
                    <a:lnTo>
                      <a:pt x="790829" y="1553210"/>
                    </a:lnTo>
                    <a:lnTo>
                      <a:pt x="790829" y="1534160"/>
                    </a:lnTo>
                    <a:lnTo>
                      <a:pt x="790829" y="1553210"/>
                    </a:lnTo>
                    <a:cubicBezTo>
                      <a:pt x="354330" y="1553337"/>
                      <a:pt x="0" y="1205865"/>
                      <a:pt x="0" y="776605"/>
                    </a:cubicBezTo>
                    <a:lnTo>
                      <a:pt x="19050" y="776605"/>
                    </a:lnTo>
                    <a:lnTo>
                      <a:pt x="0" y="776605"/>
                    </a:lnTo>
                    <a:moveTo>
                      <a:pt x="38100" y="776605"/>
                    </a:moveTo>
                    <a:lnTo>
                      <a:pt x="19050" y="776605"/>
                    </a:lnTo>
                    <a:lnTo>
                      <a:pt x="38100" y="776605"/>
                    </a:lnTo>
                    <a:cubicBezTo>
                      <a:pt x="38100" y="1184148"/>
                      <a:pt x="374777" y="1515110"/>
                      <a:pt x="790829" y="1515110"/>
                    </a:cubicBezTo>
                    <a:lnTo>
                      <a:pt x="5275580" y="1515110"/>
                    </a:lnTo>
                    <a:cubicBezTo>
                      <a:pt x="5691632" y="1515110"/>
                      <a:pt x="6028309" y="1184148"/>
                      <a:pt x="6028309" y="776605"/>
                    </a:cubicBezTo>
                    <a:cubicBezTo>
                      <a:pt x="6028309" y="369062"/>
                      <a:pt x="5691632" y="38100"/>
                      <a:pt x="5275580" y="38100"/>
                    </a:cubicBezTo>
                    <a:lnTo>
                      <a:pt x="790829" y="38100"/>
                    </a:lnTo>
                    <a:lnTo>
                      <a:pt x="790829" y="19050"/>
                    </a:lnTo>
                    <a:lnTo>
                      <a:pt x="790829" y="38100"/>
                    </a:lnTo>
                    <a:cubicBezTo>
                      <a:pt x="374777" y="38100"/>
                      <a:pt x="38100" y="369062"/>
                      <a:pt x="38100" y="776605"/>
                    </a:cubicBezTo>
                    <a:close/>
                  </a:path>
                </a:pathLst>
              </a:custGeom>
              <a:solidFill>
                <a:srgbClr val="042433"/>
              </a:solidFill>
            </p:spPr>
          </p:sp>
        </p:grp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7B84E3F8-EDD1-44A7-B91A-0FE02D8E1EE9}"/>
                </a:ext>
              </a:extLst>
            </p:cNvPr>
            <p:cNvSpPr/>
            <p:nvPr/>
          </p:nvSpPr>
          <p:spPr>
            <a:xfrm>
              <a:off x="83670" y="0"/>
              <a:ext cx="2310866" cy="1553278"/>
            </a:xfrm>
            <a:custGeom>
              <a:avLst/>
              <a:gdLst/>
              <a:ahLst/>
              <a:cxnLst/>
              <a:rect l="l" t="t" r="r" b="b"/>
              <a:pathLst>
                <a:path w="2310866" h="1553278">
                  <a:moveTo>
                    <a:pt x="0" y="0"/>
                  </a:moveTo>
                  <a:lnTo>
                    <a:pt x="2310866" y="0"/>
                  </a:lnTo>
                  <a:lnTo>
                    <a:pt x="2310866" y="1553278"/>
                  </a:lnTo>
                  <a:lnTo>
                    <a:pt x="0" y="15532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E76E7996-BB8C-48FC-BACD-87885CF8DBC7}"/>
                </a:ext>
              </a:extLst>
            </p:cNvPr>
            <p:cNvSpPr/>
            <p:nvPr/>
          </p:nvSpPr>
          <p:spPr>
            <a:xfrm>
              <a:off x="248120" y="169828"/>
              <a:ext cx="1213624" cy="1213624"/>
            </a:xfrm>
            <a:custGeom>
              <a:avLst/>
              <a:gdLst/>
              <a:ahLst/>
              <a:cxnLst/>
              <a:rect l="l" t="t" r="r" b="b"/>
              <a:pathLst>
                <a:path w="1213624" h="1213624">
                  <a:moveTo>
                    <a:pt x="0" y="0"/>
                  </a:moveTo>
                  <a:lnTo>
                    <a:pt x="1213624" y="0"/>
                  </a:lnTo>
                  <a:lnTo>
                    <a:pt x="1213624" y="1213624"/>
                  </a:lnTo>
                  <a:lnTo>
                    <a:pt x="0" y="12136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38" name="Group 20">
              <a:extLst>
                <a:ext uri="{FF2B5EF4-FFF2-40B4-BE49-F238E27FC236}">
                  <a16:creationId xmlns:a16="http://schemas.microsoft.com/office/drawing/2014/main" id="{AA37F56C-5D13-48C7-A111-907D56E85663}"/>
                </a:ext>
              </a:extLst>
            </p:cNvPr>
            <p:cNvGrpSpPr/>
            <p:nvPr/>
          </p:nvGrpSpPr>
          <p:grpSpPr>
            <a:xfrm>
              <a:off x="1958264" y="473660"/>
              <a:ext cx="3871062" cy="720011"/>
              <a:chOff x="0" y="0"/>
              <a:chExt cx="3871062" cy="720011"/>
            </a:xfrm>
          </p:grpSpPr>
          <p:sp>
            <p:nvSpPr>
              <p:cNvPr id="142" name="Freeform 21">
                <a:extLst>
                  <a:ext uri="{FF2B5EF4-FFF2-40B4-BE49-F238E27FC236}">
                    <a16:creationId xmlns:a16="http://schemas.microsoft.com/office/drawing/2014/main" id="{B96EF775-DC7B-4209-8704-B3351DD7637C}"/>
                  </a:ext>
                </a:extLst>
              </p:cNvPr>
              <p:cNvSpPr/>
              <p:nvPr/>
            </p:nvSpPr>
            <p:spPr>
              <a:xfrm>
                <a:off x="0" y="0"/>
                <a:ext cx="3871062" cy="677108"/>
              </a:xfrm>
              <a:custGeom>
                <a:avLst/>
                <a:gdLst/>
                <a:ahLst/>
                <a:cxnLst/>
                <a:rect l="l" t="t" r="r" b="b"/>
                <a:pathLst>
                  <a:path w="3871062" h="677108">
                    <a:moveTo>
                      <a:pt x="0" y="0"/>
                    </a:moveTo>
                    <a:lnTo>
                      <a:pt x="3871062" y="0"/>
                    </a:lnTo>
                    <a:lnTo>
                      <a:pt x="3871062" y="677108"/>
                    </a:lnTo>
                    <a:lnTo>
                      <a:pt x="0" y="67710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143" name="TextBox 22">
                <a:extLst>
                  <a:ext uri="{FF2B5EF4-FFF2-40B4-BE49-F238E27FC236}">
                    <a16:creationId xmlns:a16="http://schemas.microsoft.com/office/drawing/2014/main" id="{C9639500-5997-423A-BEF7-6F9F48D45CBC}"/>
                  </a:ext>
                </a:extLst>
              </p:cNvPr>
              <p:cNvSpPr txBox="1"/>
              <p:nvPr/>
            </p:nvSpPr>
            <p:spPr>
              <a:xfrm>
                <a:off x="0" y="0"/>
                <a:ext cx="3583198" cy="720011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algn="ctr">
                  <a:lnSpc>
                    <a:spcPts val="1919"/>
                  </a:lnSpc>
                </a:pPr>
                <a:r>
                  <a:rPr lang="en-US" sz="1600" dirty="0">
                    <a:solidFill>
                      <a:srgbClr val="FFFFFF"/>
                    </a:solidFill>
                    <a:latin typeface="Aptos"/>
                    <a:ea typeface="Aptos"/>
                    <a:cs typeface="Aptos"/>
                    <a:sym typeface="Aptos"/>
                  </a:rPr>
                  <a:t>Show Result</a:t>
                </a:r>
              </a:p>
            </p:txBody>
          </p:sp>
        </p:grpSp>
        <p:grpSp>
          <p:nvGrpSpPr>
            <p:cNvPr id="139" name="Group 23">
              <a:extLst>
                <a:ext uri="{FF2B5EF4-FFF2-40B4-BE49-F238E27FC236}">
                  <a16:creationId xmlns:a16="http://schemas.microsoft.com/office/drawing/2014/main" id="{2D9F9C57-6F9A-4A71-8BA7-A889AE38AC3B}"/>
                </a:ext>
              </a:extLst>
            </p:cNvPr>
            <p:cNvGrpSpPr/>
            <p:nvPr/>
          </p:nvGrpSpPr>
          <p:grpSpPr>
            <a:xfrm>
              <a:off x="226956" y="225923"/>
              <a:ext cx="1789390" cy="1630659"/>
              <a:chOff x="226956" y="-58151"/>
              <a:chExt cx="1789390" cy="1630659"/>
            </a:xfrm>
          </p:grpSpPr>
          <p:sp>
            <p:nvSpPr>
              <p:cNvPr id="140" name="Freeform 24">
                <a:extLst>
                  <a:ext uri="{FF2B5EF4-FFF2-40B4-BE49-F238E27FC236}">
                    <a16:creationId xmlns:a16="http://schemas.microsoft.com/office/drawing/2014/main" id="{7096CEF0-76F4-4A1B-9392-89E53FEB7662}"/>
                  </a:ext>
                </a:extLst>
              </p:cNvPr>
              <p:cNvSpPr/>
              <p:nvPr/>
            </p:nvSpPr>
            <p:spPr>
              <a:xfrm>
                <a:off x="561660" y="-58151"/>
                <a:ext cx="1454686" cy="1630659"/>
              </a:xfrm>
              <a:custGeom>
                <a:avLst/>
                <a:gdLst/>
                <a:ahLst/>
                <a:cxnLst/>
                <a:rect l="l" t="t" r="r" b="b"/>
                <a:pathLst>
                  <a:path w="1677756" h="1335068">
                    <a:moveTo>
                      <a:pt x="0" y="0"/>
                    </a:moveTo>
                    <a:lnTo>
                      <a:pt x="1677756" y="0"/>
                    </a:lnTo>
                    <a:lnTo>
                      <a:pt x="1677756" y="1335068"/>
                    </a:lnTo>
                    <a:lnTo>
                      <a:pt x="0" y="13350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  <p:txBody>
              <a:bodyPr/>
              <a:lstStyle/>
              <a:p>
                <a:r>
                  <a:rPr lang="en-US" sz="2000" b="1" dirty="0">
                    <a:solidFill>
                      <a:srgbClr val="262626"/>
                    </a:solidFill>
                    <a:latin typeface="Aptos"/>
                    <a:ea typeface="Aptos"/>
                    <a:cs typeface="Aptos"/>
                    <a:sym typeface="Aptos"/>
                  </a:rPr>
                  <a:t>7</a:t>
                </a:r>
              </a:p>
              <a:p>
                <a:endParaRPr lang="en-IN" dirty="0"/>
              </a:p>
            </p:txBody>
          </p:sp>
          <p:sp>
            <p:nvSpPr>
              <p:cNvPr id="141" name="TextBox 25">
                <a:extLst>
                  <a:ext uri="{FF2B5EF4-FFF2-40B4-BE49-F238E27FC236}">
                    <a16:creationId xmlns:a16="http://schemas.microsoft.com/office/drawing/2014/main" id="{0A622E82-120D-45E9-9A07-3644BA0E2F43}"/>
                  </a:ext>
                </a:extLst>
              </p:cNvPr>
              <p:cNvSpPr txBox="1"/>
              <p:nvPr/>
            </p:nvSpPr>
            <p:spPr>
              <a:xfrm>
                <a:off x="226956" y="9524"/>
                <a:ext cx="1450798" cy="1325544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algn="ctr">
                  <a:lnSpc>
                    <a:spcPts val="3840"/>
                  </a:lnSpc>
                </a:pPr>
                <a:endParaRPr lang="en-US" sz="2000" dirty="0">
                  <a:solidFill>
                    <a:srgbClr val="262626"/>
                  </a:solidFill>
                  <a:latin typeface="Aptos"/>
                  <a:ea typeface="Aptos"/>
                  <a:cs typeface="Aptos"/>
                  <a:sym typeface="Aptos"/>
                </a:endParaRPr>
              </a:p>
            </p:txBody>
          </p: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9830C1A8-6F4C-4F58-ABF9-87EB3EAEA84D}"/>
              </a:ext>
            </a:extLst>
          </p:cNvPr>
          <p:cNvSpPr txBox="1"/>
          <p:nvPr/>
        </p:nvSpPr>
        <p:spPr>
          <a:xfrm>
            <a:off x="7597532" y="83037"/>
            <a:ext cx="186007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dirty="0"/>
              <a:t>Flow Chart</a:t>
            </a:r>
            <a:endParaRPr lang="en-IN" sz="2500" dirty="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BC6E058-A27D-47B9-8D01-06FF41450003}"/>
              </a:ext>
            </a:extLst>
          </p:cNvPr>
          <p:cNvCxnSpPr>
            <a:cxnSpLocks/>
          </p:cNvCxnSpPr>
          <p:nvPr/>
        </p:nvCxnSpPr>
        <p:spPr>
          <a:xfrm flipH="1" flipV="1">
            <a:off x="8368731" y="618463"/>
            <a:ext cx="17222" cy="5387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6D4A1CC-E23F-4810-BA3F-383189FCE1F8}"/>
              </a:ext>
            </a:extLst>
          </p:cNvPr>
          <p:cNvCxnSpPr>
            <a:stCxn id="141" idx="1"/>
            <a:endCxn id="141" idx="1"/>
          </p:cNvCxnSpPr>
          <p:nvPr/>
        </p:nvCxnSpPr>
        <p:spPr>
          <a:xfrm>
            <a:off x="9016480" y="604787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2E7461BF-48CB-46ED-854A-BED57737FDC7}"/>
              </a:ext>
            </a:extLst>
          </p:cNvPr>
          <p:cNvCxnSpPr>
            <a:cxnSpLocks/>
          </p:cNvCxnSpPr>
          <p:nvPr/>
        </p:nvCxnSpPr>
        <p:spPr>
          <a:xfrm>
            <a:off x="8400693" y="894728"/>
            <a:ext cx="4340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F65CF5B-A808-4272-9073-258BE1D61C2E}"/>
              </a:ext>
            </a:extLst>
          </p:cNvPr>
          <p:cNvCxnSpPr>
            <a:cxnSpLocks/>
          </p:cNvCxnSpPr>
          <p:nvPr/>
        </p:nvCxnSpPr>
        <p:spPr>
          <a:xfrm>
            <a:off x="8406622" y="1740324"/>
            <a:ext cx="4340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F05E5AD-5758-4B02-ACBB-E10490F3567C}"/>
              </a:ext>
            </a:extLst>
          </p:cNvPr>
          <p:cNvCxnSpPr>
            <a:cxnSpLocks/>
          </p:cNvCxnSpPr>
          <p:nvPr/>
        </p:nvCxnSpPr>
        <p:spPr>
          <a:xfrm>
            <a:off x="8375950" y="2595529"/>
            <a:ext cx="4340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D62BE5A-5115-4054-B064-62C9EFA7AB9F}"/>
              </a:ext>
            </a:extLst>
          </p:cNvPr>
          <p:cNvCxnSpPr>
            <a:cxnSpLocks/>
          </p:cNvCxnSpPr>
          <p:nvPr/>
        </p:nvCxnSpPr>
        <p:spPr>
          <a:xfrm>
            <a:off x="8400693" y="4347173"/>
            <a:ext cx="4340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345D110-2770-4AD3-A304-60A3FCFEBEAC}"/>
              </a:ext>
            </a:extLst>
          </p:cNvPr>
          <p:cNvCxnSpPr>
            <a:cxnSpLocks/>
          </p:cNvCxnSpPr>
          <p:nvPr/>
        </p:nvCxnSpPr>
        <p:spPr>
          <a:xfrm>
            <a:off x="8418095" y="3501415"/>
            <a:ext cx="4340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6A7414F-D529-4343-B10B-BB61BAD4044B}"/>
              </a:ext>
            </a:extLst>
          </p:cNvPr>
          <p:cNvCxnSpPr>
            <a:cxnSpLocks/>
          </p:cNvCxnSpPr>
          <p:nvPr/>
        </p:nvCxnSpPr>
        <p:spPr>
          <a:xfrm>
            <a:off x="8407777" y="6005463"/>
            <a:ext cx="4340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3CCFDC5E-5A04-4E07-84E2-AE4AC7C9CF0C}"/>
              </a:ext>
            </a:extLst>
          </p:cNvPr>
          <p:cNvCxnSpPr>
            <a:cxnSpLocks/>
          </p:cNvCxnSpPr>
          <p:nvPr/>
        </p:nvCxnSpPr>
        <p:spPr>
          <a:xfrm>
            <a:off x="8407778" y="5164028"/>
            <a:ext cx="4340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AC10D6-79F5-40A7-BD7F-7790932660D7}"/>
              </a:ext>
            </a:extLst>
          </p:cNvPr>
          <p:cNvSpPr txBox="1"/>
          <p:nvPr/>
        </p:nvSpPr>
        <p:spPr>
          <a:xfrm>
            <a:off x="286350" y="282159"/>
            <a:ext cx="60976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cs typeface="Times New Roman" panose="02020603050405020304" pitchFamily="18" charset="0"/>
              </a:rPr>
              <a:t>Innovation and Novelty</a:t>
            </a:r>
            <a:endParaRPr lang="en-IN" sz="3000" dirty="0"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4B7F4-4D85-42B1-8C2C-FD3C60765610}"/>
              </a:ext>
            </a:extLst>
          </p:cNvPr>
          <p:cNvSpPr txBox="1"/>
          <p:nvPr/>
        </p:nvSpPr>
        <p:spPr>
          <a:xfrm>
            <a:off x="1033780" y="1437023"/>
            <a:ext cx="838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Low-Cost, Dual Mode Solution (Wearable and Non-Wearable)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Pain and Injury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for All Age Groups, Including Non-Verbal Individuals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with Smart Feedback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56FFD0-3DBC-4D03-8E2A-F9F390F27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00" y="2180590"/>
            <a:ext cx="3689350" cy="3689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36111A-B7BA-4FFD-8778-7F8058DB332A}"/>
              </a:ext>
            </a:extLst>
          </p:cNvPr>
          <p:cNvSpPr txBox="1"/>
          <p:nvPr/>
        </p:nvSpPr>
        <p:spPr>
          <a:xfrm>
            <a:off x="9332361" y="5869940"/>
            <a:ext cx="6407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Protoype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90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F983645-5FCD-FEED-3DF5-CCAE972C1D70}"/>
              </a:ext>
            </a:extLst>
          </p:cNvPr>
          <p:cNvSpPr/>
          <p:nvPr/>
        </p:nvSpPr>
        <p:spPr>
          <a:xfrm>
            <a:off x="4258651" y="1291591"/>
            <a:ext cx="1453474" cy="1478365"/>
          </a:xfrm>
          <a:custGeom>
            <a:avLst/>
            <a:gdLst>
              <a:gd name="connsiteX0" fmla="*/ 618161 w 1453474"/>
              <a:gd name="connsiteY0" fmla="*/ 0 h 1478365"/>
              <a:gd name="connsiteX1" fmla="*/ 694288 w 1453474"/>
              <a:gd name="connsiteY1" fmla="*/ 56927 h 1478365"/>
              <a:gd name="connsiteX2" fmla="*/ 1396926 w 1453474"/>
              <a:gd name="connsiteY2" fmla="*/ 998639 h 1478365"/>
              <a:gd name="connsiteX3" fmla="*/ 1453474 w 1453474"/>
              <a:gd name="connsiteY3" fmla="*/ 1153139 h 1478365"/>
              <a:gd name="connsiteX4" fmla="*/ 452532 w 1453474"/>
              <a:gd name="connsiteY4" fmla="*/ 1478365 h 1478365"/>
              <a:gd name="connsiteX5" fmla="*/ 426927 w 1453474"/>
              <a:gd name="connsiteY5" fmla="*/ 1408407 h 1478365"/>
              <a:gd name="connsiteX6" fmla="*/ 24655 w 1453474"/>
              <a:gd name="connsiteY6" fmla="*/ 869262 h 1478365"/>
              <a:gd name="connsiteX7" fmla="*/ 0 w 1453474"/>
              <a:gd name="connsiteY7" fmla="*/ 850826 h 1478365"/>
              <a:gd name="connsiteX8" fmla="*/ 618161 w 1453474"/>
              <a:gd name="connsiteY8" fmla="*/ 0 h 147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53474" h="1478365">
                <a:moveTo>
                  <a:pt x="618161" y="0"/>
                </a:moveTo>
                <a:lnTo>
                  <a:pt x="694288" y="56927"/>
                </a:lnTo>
                <a:cubicBezTo>
                  <a:pt x="998348" y="307860"/>
                  <a:pt x="1241157" y="630360"/>
                  <a:pt x="1396926" y="998639"/>
                </a:cubicBezTo>
                <a:lnTo>
                  <a:pt x="1453474" y="1153139"/>
                </a:lnTo>
                <a:lnTo>
                  <a:pt x="452532" y="1478365"/>
                </a:lnTo>
                <a:lnTo>
                  <a:pt x="426927" y="1408407"/>
                </a:lnTo>
                <a:cubicBezTo>
                  <a:pt x="337747" y="1197562"/>
                  <a:pt x="198735" y="1012925"/>
                  <a:pt x="24655" y="869262"/>
                </a:cubicBezTo>
                <a:lnTo>
                  <a:pt x="0" y="850826"/>
                </a:lnTo>
                <a:lnTo>
                  <a:pt x="618161" y="0"/>
                </a:lnTo>
                <a:close/>
              </a:path>
            </a:pathLst>
          </a:custGeom>
          <a:gradFill flip="none" rotWithShape="1">
            <a:gsLst>
              <a:gs pos="17000">
                <a:schemeClr val="bg1">
                  <a:lumMod val="95000"/>
                </a:schemeClr>
              </a:gs>
              <a:gs pos="95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452E2CC0-E2F6-895A-726B-0DE7452EE2B6}"/>
              </a:ext>
            </a:extLst>
          </p:cNvPr>
          <p:cNvSpPr/>
          <p:nvPr/>
        </p:nvSpPr>
        <p:spPr>
          <a:xfrm>
            <a:off x="4740408" y="2532762"/>
            <a:ext cx="1108693" cy="1430034"/>
          </a:xfrm>
          <a:custGeom>
            <a:avLst/>
            <a:gdLst>
              <a:gd name="connsiteX0" fmla="*/ 1002165 w 1108693"/>
              <a:gd name="connsiteY0" fmla="*/ 0 h 1430034"/>
              <a:gd name="connsiteX1" fmla="*/ 1058661 w 1108693"/>
              <a:gd name="connsiteY1" fmla="*/ 219725 h 1430034"/>
              <a:gd name="connsiteX2" fmla="*/ 1108693 w 1108693"/>
              <a:gd name="connsiteY2" fmla="*/ 716028 h 1430034"/>
              <a:gd name="connsiteX3" fmla="*/ 1058661 w 1108693"/>
              <a:gd name="connsiteY3" fmla="*/ 1212331 h 1430034"/>
              <a:gd name="connsiteX4" fmla="*/ 1002685 w 1108693"/>
              <a:gd name="connsiteY4" fmla="*/ 1430034 h 1430034"/>
              <a:gd name="connsiteX5" fmla="*/ 520 w 1108693"/>
              <a:gd name="connsiteY5" fmla="*/ 1104411 h 1430034"/>
              <a:gd name="connsiteX6" fmla="*/ 27323 w 1108693"/>
              <a:gd name="connsiteY6" fmla="*/ 1000169 h 1430034"/>
              <a:gd name="connsiteX7" fmla="*/ 55967 w 1108693"/>
              <a:gd name="connsiteY7" fmla="*/ 716028 h 1430034"/>
              <a:gd name="connsiteX8" fmla="*/ 27323 w 1108693"/>
              <a:gd name="connsiteY8" fmla="*/ 431887 h 1430034"/>
              <a:gd name="connsiteX9" fmla="*/ 0 w 1108693"/>
              <a:gd name="connsiteY9" fmla="*/ 325623 h 1430034"/>
              <a:gd name="connsiteX10" fmla="*/ 1002165 w 1108693"/>
              <a:gd name="connsiteY10" fmla="*/ 0 h 143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8693" h="1430034">
                <a:moveTo>
                  <a:pt x="1002165" y="0"/>
                </a:moveTo>
                <a:lnTo>
                  <a:pt x="1058661" y="219725"/>
                </a:lnTo>
                <a:cubicBezTo>
                  <a:pt x="1091466" y="380036"/>
                  <a:pt x="1108693" y="546020"/>
                  <a:pt x="1108693" y="716028"/>
                </a:cubicBezTo>
                <a:cubicBezTo>
                  <a:pt x="1108693" y="886036"/>
                  <a:pt x="1091466" y="1052020"/>
                  <a:pt x="1058661" y="1212331"/>
                </a:cubicBezTo>
                <a:lnTo>
                  <a:pt x="1002685" y="1430034"/>
                </a:lnTo>
                <a:lnTo>
                  <a:pt x="520" y="1104411"/>
                </a:lnTo>
                <a:lnTo>
                  <a:pt x="27323" y="1000169"/>
                </a:lnTo>
                <a:cubicBezTo>
                  <a:pt x="46104" y="908389"/>
                  <a:pt x="55967" y="813361"/>
                  <a:pt x="55967" y="716028"/>
                </a:cubicBezTo>
                <a:cubicBezTo>
                  <a:pt x="55967" y="618696"/>
                  <a:pt x="46104" y="523667"/>
                  <a:pt x="27323" y="431887"/>
                </a:cubicBezTo>
                <a:lnTo>
                  <a:pt x="0" y="325623"/>
                </a:lnTo>
                <a:lnTo>
                  <a:pt x="1002165" y="0"/>
                </a:lnTo>
                <a:close/>
              </a:path>
            </a:pathLst>
          </a:custGeom>
          <a:gradFill flip="none" rotWithShape="1">
            <a:gsLst>
              <a:gs pos="17000">
                <a:schemeClr val="bg1">
                  <a:lumMod val="95000"/>
                </a:schemeClr>
              </a:gs>
              <a:gs pos="95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1E53DAD9-1E3F-5814-04BE-246C0D1B7FE8}"/>
              </a:ext>
            </a:extLst>
          </p:cNvPr>
          <p:cNvSpPr/>
          <p:nvPr/>
        </p:nvSpPr>
        <p:spPr>
          <a:xfrm>
            <a:off x="4252807" y="3725666"/>
            <a:ext cx="1460035" cy="1484694"/>
          </a:xfrm>
          <a:custGeom>
            <a:avLst/>
            <a:gdLst>
              <a:gd name="connsiteX0" fmla="*/ 459093 w 1460035"/>
              <a:gd name="connsiteY0" fmla="*/ 0 h 1484694"/>
              <a:gd name="connsiteX1" fmla="*/ 1460035 w 1460035"/>
              <a:gd name="connsiteY1" fmla="*/ 325226 h 1484694"/>
              <a:gd name="connsiteX2" fmla="*/ 1402770 w 1460035"/>
              <a:gd name="connsiteY2" fmla="*/ 481684 h 1484694"/>
              <a:gd name="connsiteX3" fmla="*/ 700132 w 1460035"/>
              <a:gd name="connsiteY3" fmla="*/ 1423396 h 1484694"/>
              <a:gd name="connsiteX4" fmla="*/ 618160 w 1460035"/>
              <a:gd name="connsiteY4" fmla="*/ 1484694 h 1484694"/>
              <a:gd name="connsiteX5" fmla="*/ 0 w 1460035"/>
              <a:gd name="connsiteY5" fmla="*/ 633869 h 1484694"/>
              <a:gd name="connsiteX6" fmla="*/ 30500 w 1460035"/>
              <a:gd name="connsiteY6" fmla="*/ 611061 h 1484694"/>
              <a:gd name="connsiteX7" fmla="*/ 432772 w 1460035"/>
              <a:gd name="connsiteY7" fmla="*/ 71916 h 1484694"/>
              <a:gd name="connsiteX8" fmla="*/ 459093 w 1460035"/>
              <a:gd name="connsiteY8" fmla="*/ 0 h 1484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0035" h="1484694">
                <a:moveTo>
                  <a:pt x="459093" y="0"/>
                </a:moveTo>
                <a:lnTo>
                  <a:pt x="1460035" y="325226"/>
                </a:lnTo>
                <a:lnTo>
                  <a:pt x="1402770" y="481684"/>
                </a:lnTo>
                <a:cubicBezTo>
                  <a:pt x="1247001" y="849963"/>
                  <a:pt x="1004192" y="1172463"/>
                  <a:pt x="700132" y="1423396"/>
                </a:cubicBezTo>
                <a:lnTo>
                  <a:pt x="618160" y="1484694"/>
                </a:lnTo>
                <a:lnTo>
                  <a:pt x="0" y="633869"/>
                </a:lnTo>
                <a:lnTo>
                  <a:pt x="30500" y="611061"/>
                </a:lnTo>
                <a:cubicBezTo>
                  <a:pt x="204580" y="467398"/>
                  <a:pt x="343592" y="282761"/>
                  <a:pt x="432772" y="71916"/>
                </a:cubicBezTo>
                <a:lnTo>
                  <a:pt x="459093" y="0"/>
                </a:lnTo>
                <a:close/>
              </a:path>
            </a:pathLst>
          </a:custGeom>
          <a:gradFill flip="none" rotWithShape="1">
            <a:gsLst>
              <a:gs pos="17000">
                <a:schemeClr val="bg1">
                  <a:lumMod val="95000"/>
                </a:schemeClr>
              </a:gs>
              <a:gs pos="95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5FB659C-960E-C8B6-6C99-97137CAC69F0}"/>
              </a:ext>
            </a:extLst>
          </p:cNvPr>
          <p:cNvSpPr/>
          <p:nvPr/>
        </p:nvSpPr>
        <p:spPr>
          <a:xfrm>
            <a:off x="3390828" y="4415315"/>
            <a:ext cx="1405547" cy="1295707"/>
          </a:xfrm>
          <a:custGeom>
            <a:avLst/>
            <a:gdLst>
              <a:gd name="connsiteX0" fmla="*/ 787386 w 1405547"/>
              <a:gd name="connsiteY0" fmla="*/ 0 h 1295707"/>
              <a:gd name="connsiteX1" fmla="*/ 1405547 w 1405547"/>
              <a:gd name="connsiteY1" fmla="*/ 850825 h 1295707"/>
              <a:gd name="connsiteX2" fmla="*/ 1372532 w 1405547"/>
              <a:gd name="connsiteY2" fmla="*/ 875513 h 1295707"/>
              <a:gd name="connsiteX3" fmla="*/ 247449 w 1405547"/>
              <a:gd name="connsiteY3" fmla="*/ 1283375 h 1295707"/>
              <a:gd name="connsiteX4" fmla="*/ 3240 w 1405547"/>
              <a:gd name="connsiteY4" fmla="*/ 1295707 h 1295707"/>
              <a:gd name="connsiteX5" fmla="*/ 0 w 1405547"/>
              <a:gd name="connsiteY5" fmla="*/ 243143 h 1295707"/>
              <a:gd name="connsiteX6" fmla="*/ 139813 w 1405547"/>
              <a:gd name="connsiteY6" fmla="*/ 236083 h 1295707"/>
              <a:gd name="connsiteX7" fmla="*/ 783941 w 1405547"/>
              <a:gd name="connsiteY7" fmla="*/ 2575 h 1295707"/>
              <a:gd name="connsiteX8" fmla="*/ 787386 w 1405547"/>
              <a:gd name="connsiteY8" fmla="*/ 0 h 129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5547" h="1295707">
                <a:moveTo>
                  <a:pt x="787386" y="0"/>
                </a:moveTo>
                <a:lnTo>
                  <a:pt x="1405547" y="850825"/>
                </a:lnTo>
                <a:lnTo>
                  <a:pt x="1372532" y="875513"/>
                </a:lnTo>
                <a:cubicBezTo>
                  <a:pt x="1045002" y="1096788"/>
                  <a:pt x="661378" y="1241338"/>
                  <a:pt x="247449" y="1283375"/>
                </a:cubicBezTo>
                <a:lnTo>
                  <a:pt x="3240" y="1295707"/>
                </a:lnTo>
                <a:lnTo>
                  <a:pt x="0" y="243143"/>
                </a:lnTo>
                <a:lnTo>
                  <a:pt x="139813" y="236083"/>
                </a:lnTo>
                <a:cubicBezTo>
                  <a:pt x="376794" y="212016"/>
                  <a:pt x="596425" y="129259"/>
                  <a:pt x="783941" y="2575"/>
                </a:cubicBezTo>
                <a:lnTo>
                  <a:pt x="787386" y="0"/>
                </a:lnTo>
                <a:close/>
              </a:path>
            </a:pathLst>
          </a:custGeom>
          <a:gradFill flip="none" rotWithShape="1">
            <a:gsLst>
              <a:gs pos="17000">
                <a:schemeClr val="bg1">
                  <a:lumMod val="95000"/>
                </a:schemeClr>
              </a:gs>
              <a:gs pos="95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C837AB89-3250-C6A9-DCDD-37405156F605}"/>
              </a:ext>
            </a:extLst>
          </p:cNvPr>
          <p:cNvSpPr/>
          <p:nvPr/>
        </p:nvSpPr>
        <p:spPr>
          <a:xfrm>
            <a:off x="3386489" y="327792"/>
            <a:ext cx="1684869" cy="908021"/>
          </a:xfrm>
          <a:custGeom>
            <a:avLst/>
            <a:gdLst>
              <a:gd name="connsiteX0" fmla="*/ 0 w 1684869"/>
              <a:gd name="connsiteY0" fmla="*/ 0 h 908021"/>
              <a:gd name="connsiteX1" fmla="*/ 1631732 w 1684869"/>
              <a:gd name="connsiteY1" fmla="*/ 497902 h 908021"/>
              <a:gd name="connsiteX2" fmla="*/ 1684869 w 1684869"/>
              <a:gd name="connsiteY2" fmla="*/ 537584 h 908021"/>
              <a:gd name="connsiteX3" fmla="*/ 1415731 w 1684869"/>
              <a:gd name="connsiteY3" fmla="*/ 908021 h 908021"/>
              <a:gd name="connsiteX4" fmla="*/ 1376871 w 1684869"/>
              <a:gd name="connsiteY4" fmla="*/ 878962 h 908021"/>
              <a:gd name="connsiteX5" fmla="*/ 0 w 1684869"/>
              <a:gd name="connsiteY5" fmla="*/ 458386 h 908021"/>
              <a:gd name="connsiteX6" fmla="*/ 0 w 1684869"/>
              <a:gd name="connsiteY6" fmla="*/ 0 h 908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4869" h="908021">
                <a:moveTo>
                  <a:pt x="0" y="0"/>
                </a:moveTo>
                <a:cubicBezTo>
                  <a:pt x="604301" y="0"/>
                  <a:pt x="1165792" y="183521"/>
                  <a:pt x="1631732" y="497902"/>
                </a:cubicBezTo>
                <a:lnTo>
                  <a:pt x="1684869" y="537584"/>
                </a:lnTo>
                <a:lnTo>
                  <a:pt x="1415731" y="908021"/>
                </a:lnTo>
                <a:lnTo>
                  <a:pt x="1376871" y="878962"/>
                </a:lnTo>
                <a:cubicBezTo>
                  <a:pt x="983835" y="613432"/>
                  <a:pt x="510024" y="458386"/>
                  <a:pt x="0" y="458386"/>
                </a:cubicBezTo>
                <a:lnTo>
                  <a:pt x="0" y="0"/>
                </a:lnTo>
                <a:close/>
              </a:path>
            </a:pathLst>
          </a:custGeom>
          <a:solidFill>
            <a:srgbClr val="C69C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3EA335B-9F1D-6F15-6FE9-502E7EDBFBC7}"/>
              </a:ext>
            </a:extLst>
          </p:cNvPr>
          <p:cNvSpPr/>
          <p:nvPr/>
        </p:nvSpPr>
        <p:spPr>
          <a:xfrm>
            <a:off x="4876813" y="921106"/>
            <a:ext cx="1271223" cy="1523624"/>
          </a:xfrm>
          <a:custGeom>
            <a:avLst/>
            <a:gdLst>
              <a:gd name="connsiteX0" fmla="*/ 269173 w 1271223"/>
              <a:gd name="connsiteY0" fmla="*/ 0 h 1523624"/>
              <a:gd name="connsiteX1" fmla="*/ 366172 w 1271223"/>
              <a:gd name="connsiteY1" fmla="*/ 72438 h 1523624"/>
              <a:gd name="connsiteX2" fmla="*/ 1199833 w 1271223"/>
              <a:gd name="connsiteY2" fmla="*/ 1187648 h 1523624"/>
              <a:gd name="connsiteX3" fmla="*/ 1271223 w 1271223"/>
              <a:gd name="connsiteY3" fmla="*/ 1381988 h 1523624"/>
              <a:gd name="connsiteX4" fmla="*/ 835313 w 1271223"/>
              <a:gd name="connsiteY4" fmla="*/ 1523624 h 1523624"/>
              <a:gd name="connsiteX5" fmla="*/ 778765 w 1271223"/>
              <a:gd name="connsiteY5" fmla="*/ 1369124 h 1523624"/>
              <a:gd name="connsiteX6" fmla="*/ 76127 w 1271223"/>
              <a:gd name="connsiteY6" fmla="*/ 427412 h 1523624"/>
              <a:gd name="connsiteX7" fmla="*/ 0 w 1271223"/>
              <a:gd name="connsiteY7" fmla="*/ 370485 h 1523624"/>
              <a:gd name="connsiteX8" fmla="*/ 269173 w 1271223"/>
              <a:gd name="connsiteY8" fmla="*/ 0 h 152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1223" h="1523624">
                <a:moveTo>
                  <a:pt x="269173" y="0"/>
                </a:moveTo>
                <a:lnTo>
                  <a:pt x="366172" y="72438"/>
                </a:lnTo>
                <a:cubicBezTo>
                  <a:pt x="726692" y="369554"/>
                  <a:pt x="1014754" y="751448"/>
                  <a:pt x="1199833" y="1187648"/>
                </a:cubicBezTo>
                <a:lnTo>
                  <a:pt x="1271223" y="1381988"/>
                </a:lnTo>
                <a:lnTo>
                  <a:pt x="835313" y="1523624"/>
                </a:lnTo>
                <a:lnTo>
                  <a:pt x="778765" y="1369124"/>
                </a:lnTo>
                <a:cubicBezTo>
                  <a:pt x="622996" y="1000845"/>
                  <a:pt x="380187" y="678345"/>
                  <a:pt x="76127" y="427412"/>
                </a:cubicBezTo>
                <a:lnTo>
                  <a:pt x="0" y="370485"/>
                </a:lnTo>
                <a:lnTo>
                  <a:pt x="269173" y="0"/>
                </a:lnTo>
                <a:close/>
              </a:path>
            </a:pathLst>
          </a:custGeom>
          <a:solidFill>
            <a:srgbClr val="A67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C24424E-6358-ECAA-95FA-64849A13C27F}"/>
              </a:ext>
            </a:extLst>
          </p:cNvPr>
          <p:cNvSpPr/>
          <p:nvPr/>
        </p:nvSpPr>
        <p:spPr>
          <a:xfrm>
            <a:off x="5742573" y="2391030"/>
            <a:ext cx="564914" cy="1713629"/>
          </a:xfrm>
          <a:custGeom>
            <a:avLst/>
            <a:gdLst>
              <a:gd name="connsiteX0" fmla="*/ 436209 w 564914"/>
              <a:gd name="connsiteY0" fmla="*/ 0 h 1713629"/>
              <a:gd name="connsiteX1" fmla="*/ 504782 w 564914"/>
              <a:gd name="connsiteY1" fmla="*/ 265280 h 1713629"/>
              <a:gd name="connsiteX2" fmla="*/ 564911 w 564914"/>
              <a:gd name="connsiteY2" fmla="*/ 853266 h 1713629"/>
              <a:gd name="connsiteX3" fmla="*/ 506593 w 564914"/>
              <a:gd name="connsiteY3" fmla="*/ 1441434 h 1713629"/>
              <a:gd name="connsiteX4" fmla="*/ 437126 w 564914"/>
              <a:gd name="connsiteY4" fmla="*/ 1713629 h 1713629"/>
              <a:gd name="connsiteX5" fmla="*/ 520 w 564914"/>
              <a:gd name="connsiteY5" fmla="*/ 1571767 h 1713629"/>
              <a:gd name="connsiteX6" fmla="*/ 56496 w 564914"/>
              <a:gd name="connsiteY6" fmla="*/ 1354064 h 1713629"/>
              <a:gd name="connsiteX7" fmla="*/ 106528 w 564914"/>
              <a:gd name="connsiteY7" fmla="*/ 857761 h 1713629"/>
              <a:gd name="connsiteX8" fmla="*/ 56496 w 564914"/>
              <a:gd name="connsiteY8" fmla="*/ 361458 h 1713629"/>
              <a:gd name="connsiteX9" fmla="*/ 0 w 564914"/>
              <a:gd name="connsiteY9" fmla="*/ 141733 h 1713629"/>
              <a:gd name="connsiteX10" fmla="*/ 436209 w 564914"/>
              <a:gd name="connsiteY10" fmla="*/ 0 h 171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4914" h="1713629">
                <a:moveTo>
                  <a:pt x="436209" y="0"/>
                </a:moveTo>
                <a:lnTo>
                  <a:pt x="504782" y="265280"/>
                </a:lnTo>
                <a:cubicBezTo>
                  <a:pt x="543907" y="455188"/>
                  <a:pt x="564601" y="651833"/>
                  <a:pt x="564911" y="853266"/>
                </a:cubicBezTo>
                <a:cubicBezTo>
                  <a:pt x="565221" y="1054699"/>
                  <a:pt x="545133" y="1251407"/>
                  <a:pt x="506593" y="1441434"/>
                </a:cubicBezTo>
                <a:lnTo>
                  <a:pt x="437126" y="1713629"/>
                </a:lnTo>
                <a:lnTo>
                  <a:pt x="520" y="1571767"/>
                </a:lnTo>
                <a:lnTo>
                  <a:pt x="56496" y="1354064"/>
                </a:lnTo>
                <a:cubicBezTo>
                  <a:pt x="89301" y="1193753"/>
                  <a:pt x="106528" y="1027769"/>
                  <a:pt x="106528" y="857761"/>
                </a:cubicBezTo>
                <a:cubicBezTo>
                  <a:pt x="106528" y="687753"/>
                  <a:pt x="89301" y="521769"/>
                  <a:pt x="56496" y="361458"/>
                </a:cubicBezTo>
                <a:lnTo>
                  <a:pt x="0" y="141733"/>
                </a:lnTo>
                <a:lnTo>
                  <a:pt x="436209" y="0"/>
                </a:lnTo>
                <a:close/>
              </a:path>
            </a:pathLst>
          </a:custGeom>
          <a:solidFill>
            <a:srgbClr val="754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6B0C629-AB0B-C40D-9173-56C2EDA8417F}"/>
              </a:ext>
            </a:extLst>
          </p:cNvPr>
          <p:cNvSpPr/>
          <p:nvPr/>
        </p:nvSpPr>
        <p:spPr>
          <a:xfrm>
            <a:off x="4870968" y="4050892"/>
            <a:ext cx="1277605" cy="1529936"/>
          </a:xfrm>
          <a:custGeom>
            <a:avLst/>
            <a:gdLst>
              <a:gd name="connsiteX0" fmla="*/ 841875 w 1277605"/>
              <a:gd name="connsiteY0" fmla="*/ 0 h 1529936"/>
              <a:gd name="connsiteX1" fmla="*/ 1277605 w 1277605"/>
              <a:gd name="connsiteY1" fmla="*/ 141577 h 1529936"/>
              <a:gd name="connsiteX2" fmla="*/ 1209174 w 1277605"/>
              <a:gd name="connsiteY2" fmla="*/ 329648 h 1529936"/>
              <a:gd name="connsiteX3" fmla="*/ 378950 w 1277605"/>
              <a:gd name="connsiteY3" fmla="*/ 1447419 h 1529936"/>
              <a:gd name="connsiteX4" fmla="*/ 269161 w 1277605"/>
              <a:gd name="connsiteY4" fmla="*/ 1529936 h 1529936"/>
              <a:gd name="connsiteX5" fmla="*/ 0 w 1277605"/>
              <a:gd name="connsiteY5" fmla="*/ 1159468 h 1529936"/>
              <a:gd name="connsiteX6" fmla="*/ 81972 w 1277605"/>
              <a:gd name="connsiteY6" fmla="*/ 1098170 h 1529936"/>
              <a:gd name="connsiteX7" fmla="*/ 784610 w 1277605"/>
              <a:gd name="connsiteY7" fmla="*/ 156458 h 1529936"/>
              <a:gd name="connsiteX8" fmla="*/ 841875 w 1277605"/>
              <a:gd name="connsiteY8" fmla="*/ 0 h 15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7605" h="1529936">
                <a:moveTo>
                  <a:pt x="841875" y="0"/>
                </a:moveTo>
                <a:lnTo>
                  <a:pt x="1277605" y="141577"/>
                </a:lnTo>
                <a:lnTo>
                  <a:pt x="1209174" y="329648"/>
                </a:lnTo>
                <a:cubicBezTo>
                  <a:pt x="1025438" y="766416"/>
                  <a:pt x="738554" y="1149195"/>
                  <a:pt x="378950" y="1447419"/>
                </a:cubicBezTo>
                <a:lnTo>
                  <a:pt x="269161" y="1529936"/>
                </a:lnTo>
                <a:lnTo>
                  <a:pt x="0" y="1159468"/>
                </a:lnTo>
                <a:lnTo>
                  <a:pt x="81972" y="1098170"/>
                </a:lnTo>
                <a:cubicBezTo>
                  <a:pt x="386032" y="847237"/>
                  <a:pt x="628841" y="524737"/>
                  <a:pt x="784610" y="156458"/>
                </a:cubicBezTo>
                <a:lnTo>
                  <a:pt x="841875" y="0"/>
                </a:lnTo>
                <a:close/>
              </a:path>
            </a:pathLst>
          </a:custGeom>
          <a:solidFill>
            <a:srgbClr val="603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B66C411-2DB6-0CB5-E1AE-57D2347EA9D8}"/>
              </a:ext>
            </a:extLst>
          </p:cNvPr>
          <p:cNvSpPr/>
          <p:nvPr/>
        </p:nvSpPr>
        <p:spPr>
          <a:xfrm>
            <a:off x="3394067" y="5266139"/>
            <a:ext cx="1671602" cy="903638"/>
          </a:xfrm>
          <a:custGeom>
            <a:avLst/>
            <a:gdLst>
              <a:gd name="connsiteX0" fmla="*/ 1402307 w 1671602"/>
              <a:gd name="connsiteY0" fmla="*/ 0 h 903638"/>
              <a:gd name="connsiteX1" fmla="*/ 1671602 w 1671602"/>
              <a:gd name="connsiteY1" fmla="*/ 370653 h 903638"/>
              <a:gd name="connsiteX2" fmla="*/ 1631604 w 1671602"/>
              <a:gd name="connsiteY2" fmla="*/ 400715 h 903638"/>
              <a:gd name="connsiteX3" fmla="*/ 1412 w 1671602"/>
              <a:gd name="connsiteY3" fmla="*/ 903638 h 903638"/>
              <a:gd name="connsiteX4" fmla="*/ 0 w 1671602"/>
              <a:gd name="connsiteY4" fmla="*/ 444882 h 903638"/>
              <a:gd name="connsiteX5" fmla="*/ 244209 w 1671602"/>
              <a:gd name="connsiteY5" fmla="*/ 432550 h 903638"/>
              <a:gd name="connsiteX6" fmla="*/ 1369292 w 1671602"/>
              <a:gd name="connsiteY6" fmla="*/ 24688 h 903638"/>
              <a:gd name="connsiteX7" fmla="*/ 1402307 w 1671602"/>
              <a:gd name="connsiteY7" fmla="*/ 0 h 9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1602" h="903638">
                <a:moveTo>
                  <a:pt x="1402307" y="0"/>
                </a:moveTo>
                <a:lnTo>
                  <a:pt x="1671602" y="370653"/>
                </a:lnTo>
                <a:lnTo>
                  <a:pt x="1631604" y="400715"/>
                </a:lnTo>
                <a:cubicBezTo>
                  <a:pt x="1166634" y="716529"/>
                  <a:pt x="605710" y="901778"/>
                  <a:pt x="1412" y="903638"/>
                </a:cubicBezTo>
                <a:lnTo>
                  <a:pt x="0" y="444882"/>
                </a:lnTo>
                <a:lnTo>
                  <a:pt x="244209" y="432550"/>
                </a:lnTo>
                <a:cubicBezTo>
                  <a:pt x="658138" y="390513"/>
                  <a:pt x="1041762" y="245963"/>
                  <a:pt x="1369292" y="24688"/>
                </a:cubicBezTo>
                <a:lnTo>
                  <a:pt x="1402307" y="0"/>
                </a:lnTo>
                <a:close/>
              </a:path>
            </a:pathLst>
          </a:custGeom>
          <a:solidFill>
            <a:srgbClr val="4221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E4D71AA-E761-7F06-920D-D8FEF6FF974F}"/>
              </a:ext>
            </a:extLst>
          </p:cNvPr>
          <p:cNvSpPr/>
          <p:nvPr/>
        </p:nvSpPr>
        <p:spPr>
          <a:xfrm>
            <a:off x="2063018" y="1924308"/>
            <a:ext cx="2646942" cy="2646942"/>
          </a:xfrm>
          <a:prstGeom prst="ellipse">
            <a:avLst/>
          </a:prstGeom>
          <a:gradFill flip="none" rotWithShape="1">
            <a:gsLst>
              <a:gs pos="17000">
                <a:schemeClr val="bg1">
                  <a:lumMod val="95000"/>
                </a:schemeClr>
              </a:gs>
              <a:gs pos="95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outerShdw blurRad="139700" dist="762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FD79E9E-5062-8375-9158-360D71E5DAF6}"/>
              </a:ext>
            </a:extLst>
          </p:cNvPr>
          <p:cNvSpPr/>
          <p:nvPr/>
        </p:nvSpPr>
        <p:spPr>
          <a:xfrm>
            <a:off x="2539767" y="2466898"/>
            <a:ext cx="1656584" cy="1656584"/>
          </a:xfrm>
          <a:prstGeom prst="ellipse">
            <a:avLst/>
          </a:prstGeom>
          <a:solidFill>
            <a:srgbClr val="42210B"/>
          </a:solidFill>
          <a:ln>
            <a:noFill/>
          </a:ln>
          <a:effectLst>
            <a:outerShdw blurRad="152400" sx="102000" sy="102000" algn="c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681760B-0E36-C6C4-D58B-FACA9A7E2D73}"/>
              </a:ext>
            </a:extLst>
          </p:cNvPr>
          <p:cNvCxnSpPr>
            <a:cxnSpLocks/>
          </p:cNvCxnSpPr>
          <p:nvPr/>
        </p:nvCxnSpPr>
        <p:spPr>
          <a:xfrm>
            <a:off x="6075999" y="4575020"/>
            <a:ext cx="1392856" cy="307120"/>
          </a:xfrm>
          <a:prstGeom prst="bentConnector3">
            <a:avLst/>
          </a:prstGeom>
          <a:ln w="19050">
            <a:solidFill>
              <a:srgbClr val="603813"/>
            </a:solidFill>
            <a:prstDash val="dash"/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5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6ED5FDD-2A54-18AC-762C-901662C7CC45}"/>
              </a:ext>
            </a:extLst>
          </p:cNvPr>
          <p:cNvCxnSpPr>
            <a:cxnSpLocks/>
          </p:cNvCxnSpPr>
          <p:nvPr/>
        </p:nvCxnSpPr>
        <p:spPr>
          <a:xfrm>
            <a:off x="6403734" y="3196171"/>
            <a:ext cx="1139456" cy="1301"/>
          </a:xfrm>
          <a:prstGeom prst="line">
            <a:avLst/>
          </a:prstGeom>
          <a:ln w="19050">
            <a:solidFill>
              <a:srgbClr val="754C24"/>
            </a:solidFill>
            <a:prstDash val="dash"/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5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C0C813D-C93A-2A66-0F8C-FC1695ACD4C1}"/>
              </a:ext>
            </a:extLst>
          </p:cNvPr>
          <p:cNvSpPr txBox="1"/>
          <p:nvPr/>
        </p:nvSpPr>
        <p:spPr>
          <a:xfrm rot="3257959">
            <a:off x="4158303" y="1470574"/>
            <a:ext cx="1814733" cy="11361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ajdhani bold" panose="02000000000000000000" pitchFamily="2" charset="0"/>
                <a:ea typeface="Open Sans" pitchFamily="2" charset="0"/>
                <a:cs typeface="Rajdhani bold" panose="02000000000000000000" pitchFamily="2" charset="0"/>
              </a:rPr>
              <a:t>STEP 02</a:t>
            </a:r>
            <a:endParaRPr lang="en-IN" b="1" dirty="0">
              <a:solidFill>
                <a:schemeClr val="bg1"/>
              </a:solidFill>
              <a:latin typeface="Rajdhani bold" panose="02000000000000000000" pitchFamily="2" charset="0"/>
              <a:ea typeface="Open Sans" pitchFamily="2" charset="0"/>
              <a:cs typeface="Rajdhani bold" panose="02000000000000000000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39B3FD5-99DF-B7A9-0A81-125B567EE6DD}"/>
              </a:ext>
            </a:extLst>
          </p:cNvPr>
          <p:cNvSpPr txBox="1"/>
          <p:nvPr/>
        </p:nvSpPr>
        <p:spPr>
          <a:xfrm rot="5400000">
            <a:off x="4549568" y="2679716"/>
            <a:ext cx="1814733" cy="11361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ajdhani bold" panose="02000000000000000000" pitchFamily="2" charset="0"/>
                <a:ea typeface="Open Sans" pitchFamily="2" charset="0"/>
                <a:cs typeface="Rajdhani bold" panose="02000000000000000000" pitchFamily="2" charset="0"/>
              </a:rPr>
              <a:t>STEP 03</a:t>
            </a:r>
            <a:endParaRPr lang="en-IN" b="1" dirty="0">
              <a:solidFill>
                <a:schemeClr val="bg1"/>
              </a:solidFill>
              <a:latin typeface="Rajdhani bold" panose="02000000000000000000" pitchFamily="2" charset="0"/>
              <a:ea typeface="Open Sans" pitchFamily="2" charset="0"/>
              <a:cs typeface="Rajdhani bold" panose="02000000000000000000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93D87AA-3631-5175-C67B-14FB21B4010D}"/>
              </a:ext>
            </a:extLst>
          </p:cNvPr>
          <p:cNvSpPr txBox="1"/>
          <p:nvPr/>
        </p:nvSpPr>
        <p:spPr>
          <a:xfrm rot="9708164">
            <a:off x="3163861" y="4626400"/>
            <a:ext cx="1814733" cy="11361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ajdhani bold" panose="02000000000000000000" pitchFamily="2" charset="0"/>
                <a:ea typeface="Open Sans" pitchFamily="2" charset="0"/>
                <a:cs typeface="Rajdhani bold" panose="02000000000000000000" pitchFamily="2" charset="0"/>
              </a:rPr>
              <a:t>STEP 05</a:t>
            </a:r>
            <a:endParaRPr lang="en-IN" b="1" dirty="0">
              <a:solidFill>
                <a:schemeClr val="bg1"/>
              </a:solidFill>
              <a:latin typeface="Rajdhani bold" panose="02000000000000000000" pitchFamily="2" charset="0"/>
              <a:ea typeface="Open Sans" pitchFamily="2" charset="0"/>
              <a:cs typeface="Rajdhani bold" panose="02000000000000000000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404D69E-71D0-DBDF-96F4-9F6BD183BADA}"/>
              </a:ext>
            </a:extLst>
          </p:cNvPr>
          <p:cNvSpPr txBox="1"/>
          <p:nvPr/>
        </p:nvSpPr>
        <p:spPr>
          <a:xfrm rot="7652792">
            <a:off x="4189608" y="3875807"/>
            <a:ext cx="1814733" cy="11361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ajdhani bold" panose="02000000000000000000" pitchFamily="2" charset="0"/>
                <a:ea typeface="Open Sans" pitchFamily="2" charset="0"/>
                <a:cs typeface="Rajdhani bold" panose="02000000000000000000" pitchFamily="2" charset="0"/>
              </a:rPr>
              <a:t>STEP 04</a:t>
            </a:r>
            <a:endParaRPr lang="en-IN" b="1" dirty="0">
              <a:solidFill>
                <a:schemeClr val="bg1"/>
              </a:solidFill>
              <a:latin typeface="Rajdhani bold" panose="02000000000000000000" pitchFamily="2" charset="0"/>
              <a:ea typeface="Open Sans" pitchFamily="2" charset="0"/>
              <a:cs typeface="Rajdhani bold" panose="02000000000000000000" pitchFamily="2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A5F5795-536C-A8B6-80CC-21823C921CCA}"/>
              </a:ext>
            </a:extLst>
          </p:cNvPr>
          <p:cNvSpPr txBox="1"/>
          <p:nvPr/>
        </p:nvSpPr>
        <p:spPr>
          <a:xfrm>
            <a:off x="6209725" y="29583"/>
            <a:ext cx="267439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EMG ELECTRODES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Dry surface electrodes are placed near the muscle around the joint to detect electrical muscle activity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522CA42-2A6C-0611-4E37-24CF9741EF68}"/>
              </a:ext>
            </a:extLst>
          </p:cNvPr>
          <p:cNvSpPr txBox="1"/>
          <p:nvPr/>
        </p:nvSpPr>
        <p:spPr>
          <a:xfrm>
            <a:off x="7503438" y="1143658"/>
            <a:ext cx="238125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EMG SENSOR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MyoWare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EMG sensor amplifies and filters the raw signal from the electrodes.</a:t>
            </a:r>
            <a:endParaRPr lang="en-IN" sz="11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161CB3-1CF5-EB2F-5512-566D440F2784}"/>
              </a:ext>
            </a:extLst>
          </p:cNvPr>
          <p:cNvSpPr txBox="1"/>
          <p:nvPr/>
        </p:nvSpPr>
        <p:spPr>
          <a:xfrm>
            <a:off x="7565563" y="2902939"/>
            <a:ext cx="336873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PROCESSING</a:t>
            </a: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MCP3008 ADC converts the analog EMG signal into digital form. The Raspberry Pi processes the signal to calculate muscle activity and detect abnormalities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IN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4133CC1-5D60-6AF5-02C0-CD3475207F0A}"/>
              </a:ext>
            </a:extLst>
          </p:cNvPr>
          <p:cNvSpPr txBox="1"/>
          <p:nvPr/>
        </p:nvSpPr>
        <p:spPr>
          <a:xfrm>
            <a:off x="7604067" y="4468699"/>
            <a:ext cx="269496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MODULE</a:t>
            </a:r>
          </a:p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Raspberry Pi analyzes the signal and displays real-time muscle activity data on the OLED/TFT screen.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9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5743B82-8A04-E360-F251-7BF20C21E1FA}"/>
              </a:ext>
            </a:extLst>
          </p:cNvPr>
          <p:cNvSpPr txBox="1"/>
          <p:nvPr/>
        </p:nvSpPr>
        <p:spPr>
          <a:xfrm>
            <a:off x="6525849" y="5530576"/>
            <a:ext cx="3368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Abnormal muscle readings (spikes or weakness) indicate possible injury severity, helping doctors decide on further scans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9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0D21B26E-EB6E-2C53-40CC-9A51076BF25F}"/>
              </a:ext>
            </a:extLst>
          </p:cNvPr>
          <p:cNvCxnSpPr>
            <a:cxnSpLocks/>
          </p:cNvCxnSpPr>
          <p:nvPr/>
        </p:nvCxnSpPr>
        <p:spPr>
          <a:xfrm>
            <a:off x="5024957" y="5869354"/>
            <a:ext cx="1392856" cy="307120"/>
          </a:xfrm>
          <a:prstGeom prst="bentConnector3">
            <a:avLst/>
          </a:prstGeom>
          <a:ln w="19050">
            <a:solidFill>
              <a:srgbClr val="42210B"/>
            </a:solidFill>
            <a:prstDash val="dash"/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5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35CAA1A-72A4-8646-9EA6-347A16796290}"/>
              </a:ext>
            </a:extLst>
          </p:cNvPr>
          <p:cNvCxnSpPr>
            <a:cxnSpLocks/>
          </p:cNvCxnSpPr>
          <p:nvPr/>
        </p:nvCxnSpPr>
        <p:spPr>
          <a:xfrm flipV="1">
            <a:off x="6012075" y="1346745"/>
            <a:ext cx="1392856" cy="307120"/>
          </a:xfrm>
          <a:prstGeom prst="bentConnector3">
            <a:avLst/>
          </a:prstGeom>
          <a:ln w="19050">
            <a:solidFill>
              <a:srgbClr val="A67C52"/>
            </a:solidFill>
            <a:prstDash val="dash"/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5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91AC4D86-A443-DCE2-7418-129BB1A024C6}"/>
              </a:ext>
            </a:extLst>
          </p:cNvPr>
          <p:cNvCxnSpPr>
            <a:cxnSpLocks/>
          </p:cNvCxnSpPr>
          <p:nvPr/>
        </p:nvCxnSpPr>
        <p:spPr>
          <a:xfrm flipV="1">
            <a:off x="4739213" y="235076"/>
            <a:ext cx="1392856" cy="307120"/>
          </a:xfrm>
          <a:prstGeom prst="bentConnector3">
            <a:avLst/>
          </a:prstGeom>
          <a:ln w="19050">
            <a:solidFill>
              <a:srgbClr val="A67C52"/>
            </a:solidFill>
            <a:prstDash val="dash"/>
            <a:headEnd type="oval"/>
            <a:tailEnd type="oval"/>
          </a:ln>
          <a:effectLst>
            <a:outerShdw blurRad="63500" sx="102000" sy="102000" algn="ctr" rotWithShape="0">
              <a:prstClr val="black">
                <a:alpha val="57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AC6C88-5814-4454-9A18-3B433CFC77E9}"/>
              </a:ext>
            </a:extLst>
          </p:cNvPr>
          <p:cNvSpPr txBox="1"/>
          <p:nvPr/>
        </p:nvSpPr>
        <p:spPr>
          <a:xfrm>
            <a:off x="172543" y="297635"/>
            <a:ext cx="232867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</a:t>
            </a:r>
          </a:p>
          <a:p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Approach</a:t>
            </a:r>
          </a:p>
          <a:p>
            <a:endParaRPr lang="en-IN" dirty="0"/>
          </a:p>
        </p:txBody>
      </p:sp>
      <p:pic>
        <p:nvPicPr>
          <p:cNvPr id="1032" name="Picture 8" descr="10.1-inch TouchPro® Display Module | Elo® Official Website">
            <a:extLst>
              <a:ext uri="{FF2B5EF4-FFF2-40B4-BE49-F238E27FC236}">
                <a16:creationId xmlns:a16="http://schemas.microsoft.com/office/drawing/2014/main" id="{A04F5B03-80B3-446A-ADD6-DC150B5E8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058" y="4160854"/>
            <a:ext cx="707145" cy="707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Treating Muscle and Joint Problems with Physiotherapy">
            <a:extLst>
              <a:ext uri="{FF2B5EF4-FFF2-40B4-BE49-F238E27FC236}">
                <a16:creationId xmlns:a16="http://schemas.microsoft.com/office/drawing/2014/main" id="{F3376DC8-DF2B-49AA-B997-3DBE0CC13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788" y="2356156"/>
            <a:ext cx="2046529" cy="186405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BB0E8B5-600D-4B89-A3E3-9A9AB897B917}"/>
              </a:ext>
            </a:extLst>
          </p:cNvPr>
          <p:cNvSpPr txBox="1"/>
          <p:nvPr/>
        </p:nvSpPr>
        <p:spPr>
          <a:xfrm rot="177066">
            <a:off x="2504270" y="2215327"/>
            <a:ext cx="1875127" cy="1404458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jdhani bold" panose="02000000000000000000" pitchFamily="2" charset="0"/>
                <a:ea typeface="Open Sans" pitchFamily="2" charset="0"/>
                <a:cs typeface="Rajdhani bold" panose="02000000000000000000" pitchFamily="2" charset="0"/>
              </a:rPr>
              <a:t>MOVE GUARD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Rajdhani bold" panose="02000000000000000000" pitchFamily="2" charset="0"/>
              <a:ea typeface="Open Sans" pitchFamily="2" charset="0"/>
              <a:cs typeface="Rajdhani bold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D8AFD-1C50-40F3-83CC-CAC9827B0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50166">
            <a:off x="4446853" y="1602383"/>
            <a:ext cx="901960" cy="901960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A6C6A46-80BC-4252-9C48-66573D7BD81B}"/>
              </a:ext>
            </a:extLst>
          </p:cNvPr>
          <p:cNvSpPr/>
          <p:nvPr/>
        </p:nvSpPr>
        <p:spPr>
          <a:xfrm>
            <a:off x="3386489" y="786178"/>
            <a:ext cx="1415731" cy="1300460"/>
          </a:xfrm>
          <a:custGeom>
            <a:avLst/>
            <a:gdLst>
              <a:gd name="connsiteX0" fmla="*/ 0 w 1415731"/>
              <a:gd name="connsiteY0" fmla="*/ 0 h 1300460"/>
              <a:gd name="connsiteX1" fmla="*/ 1376871 w 1415731"/>
              <a:gd name="connsiteY1" fmla="*/ 420576 h 1300460"/>
              <a:gd name="connsiteX2" fmla="*/ 1415731 w 1415731"/>
              <a:gd name="connsiteY2" fmla="*/ 449635 h 1300460"/>
              <a:gd name="connsiteX3" fmla="*/ 797571 w 1415731"/>
              <a:gd name="connsiteY3" fmla="*/ 1300460 h 1300460"/>
              <a:gd name="connsiteX4" fmla="*/ 788280 w 1415731"/>
              <a:gd name="connsiteY4" fmla="*/ 1293512 h 1300460"/>
              <a:gd name="connsiteX5" fmla="*/ 144152 w 1415731"/>
              <a:gd name="connsiteY5" fmla="*/ 1060004 h 1300460"/>
              <a:gd name="connsiteX6" fmla="*/ 0 w 1415731"/>
              <a:gd name="connsiteY6" fmla="*/ 1052725 h 1300460"/>
              <a:gd name="connsiteX7" fmla="*/ 0 w 1415731"/>
              <a:gd name="connsiteY7" fmla="*/ 0 h 130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5731" h="1300460">
                <a:moveTo>
                  <a:pt x="0" y="0"/>
                </a:moveTo>
                <a:cubicBezTo>
                  <a:pt x="510024" y="0"/>
                  <a:pt x="983835" y="155046"/>
                  <a:pt x="1376871" y="420576"/>
                </a:cubicBezTo>
                <a:lnTo>
                  <a:pt x="1415731" y="449635"/>
                </a:lnTo>
                <a:lnTo>
                  <a:pt x="797571" y="1300460"/>
                </a:lnTo>
                <a:lnTo>
                  <a:pt x="788280" y="1293512"/>
                </a:lnTo>
                <a:cubicBezTo>
                  <a:pt x="600764" y="1166828"/>
                  <a:pt x="381133" y="1084071"/>
                  <a:pt x="144152" y="1060004"/>
                </a:cubicBezTo>
                <a:lnTo>
                  <a:pt x="0" y="105272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7000">
                <a:schemeClr val="bg1">
                  <a:lumMod val="95000"/>
                </a:schemeClr>
              </a:gs>
              <a:gs pos="95000">
                <a:schemeClr val="bg1">
                  <a:lumMod val="85000"/>
                </a:schemeClr>
              </a:gs>
            </a:gsLst>
            <a:lin ang="2700000" scaled="1"/>
            <a:tileRect/>
          </a:gradFill>
          <a:ln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5F713325-8CB7-45B4-BC0F-3F4091686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21662" y1="24926" x2="49555" y2="23442"/>
                        <a14:backgroundMark x1="49555" y1="23442" x2="77745" y2="25816"/>
                        <a14:backgroundMark x1="77745" y1="25816" x2="53116" y2="11276"/>
                        <a14:backgroundMark x1="53116" y1="11276" x2="28783" y2="18101"/>
                        <a14:backgroundMark x1="28783" y1="18101" x2="23145" y2="24036"/>
                        <a14:backgroundMark x1="18991" y1="70326" x2="49555" y2="69733"/>
                        <a14:backgroundMark x1="49555" y1="69733" x2="77151" y2="69733"/>
                        <a14:backgroundMark x1="77151" y1="69733" x2="57864" y2="87834"/>
                        <a14:backgroundMark x1="57864" y1="87834" x2="32938" y2="83680"/>
                        <a14:backgroundMark x1="32938" y1="83680" x2="20178" y2="71810"/>
                        <a14:backgroundMark x1="20178" y1="26113" x2="45401" y2="27300"/>
                        <a14:backgroundMark x1="45401" y1="27300" x2="74184" y2="24629"/>
                        <a14:backgroundMark x1="74184" y1="24629" x2="79822" y2="246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1775">
            <a:off x="3358970" y="832528"/>
            <a:ext cx="1173552" cy="117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320A94-E85E-4534-B278-A030C71674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60" y="2695138"/>
            <a:ext cx="1329833" cy="11041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434DC10-0455-4A93-B6A7-9E931051E3F3}"/>
              </a:ext>
            </a:extLst>
          </p:cNvPr>
          <p:cNvSpPr txBox="1"/>
          <p:nvPr/>
        </p:nvSpPr>
        <p:spPr>
          <a:xfrm rot="1180003">
            <a:off x="3143980" y="704501"/>
            <a:ext cx="1814733" cy="113619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ajdhani bold" panose="02000000000000000000" pitchFamily="2" charset="0"/>
                <a:ea typeface="Open Sans" pitchFamily="2" charset="0"/>
                <a:cs typeface="Rajdhani bold" panose="02000000000000000000" pitchFamily="2" charset="0"/>
              </a:rPr>
              <a:t>STEP 01</a:t>
            </a:r>
            <a:endParaRPr lang="en-IN" b="1" dirty="0">
              <a:solidFill>
                <a:schemeClr val="bg1"/>
              </a:solidFill>
              <a:latin typeface="Rajdhani bold" panose="02000000000000000000" pitchFamily="2" charset="0"/>
              <a:ea typeface="Open Sans" pitchFamily="2" charset="0"/>
              <a:cs typeface="Rajdhani bold" panose="020000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43C4A6-D157-4468-9AC2-C117457A84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633" y="4804657"/>
            <a:ext cx="821492" cy="54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4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0EFD4B-9E45-4A3A-9880-BDAE67BC5EA0}"/>
              </a:ext>
            </a:extLst>
          </p:cNvPr>
          <p:cNvSpPr txBox="1"/>
          <p:nvPr/>
        </p:nvSpPr>
        <p:spPr>
          <a:xfrm>
            <a:off x="109086" y="122206"/>
            <a:ext cx="333274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Feasibility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49EBD6-23DB-4DC0-BD9D-668AC0AE5711}"/>
              </a:ext>
            </a:extLst>
          </p:cNvPr>
          <p:cNvSpPr txBox="1"/>
          <p:nvPr/>
        </p:nvSpPr>
        <p:spPr>
          <a:xfrm>
            <a:off x="5627570" y="111446"/>
            <a:ext cx="2407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Viability</a:t>
            </a:r>
            <a:endParaRPr lang="en-IN" sz="2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19F739B-2C3B-450F-8FAB-E7ABEA017FDF}"/>
              </a:ext>
            </a:extLst>
          </p:cNvPr>
          <p:cNvSpPr/>
          <p:nvPr/>
        </p:nvSpPr>
        <p:spPr>
          <a:xfrm rot="5400000">
            <a:off x="6623382" y="1168271"/>
            <a:ext cx="5532925" cy="4442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F15EFB-6EA1-4737-8BCD-2336E083F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540" y="1098125"/>
            <a:ext cx="3888812" cy="2466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6BA35C-47C8-4FF8-8EBF-6B72B35A20E8}"/>
              </a:ext>
            </a:extLst>
          </p:cNvPr>
          <p:cNvSpPr/>
          <p:nvPr/>
        </p:nvSpPr>
        <p:spPr>
          <a:xfrm rot="5400000">
            <a:off x="296155" y="1340718"/>
            <a:ext cx="5278300" cy="4176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3719A3-B68C-4CD4-A51B-7A0D1C99D8AC}"/>
              </a:ext>
            </a:extLst>
          </p:cNvPr>
          <p:cNvSpPr txBox="1"/>
          <p:nvPr/>
        </p:nvSpPr>
        <p:spPr>
          <a:xfrm>
            <a:off x="1006442" y="1412948"/>
            <a:ext cx="4052236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Components are easily available and low-cost.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Device is compact and fully portable.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use in clinics, sports centers, or rural hospitals.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need for external computers or bulky setups.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Scalable to include mobile app, cloud sync, or AI models in the future.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7C38C9-8DC0-4BB8-8435-08B86CFDA4AD}"/>
              </a:ext>
            </a:extLst>
          </p:cNvPr>
          <p:cNvSpPr txBox="1"/>
          <p:nvPr/>
        </p:nvSpPr>
        <p:spPr>
          <a:xfrm>
            <a:off x="7364828" y="4047033"/>
            <a:ext cx="40522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We propose using portable EMG sensing technology to detect musculoskeletal injuries, offering an affordable (₹12k–₹15k) and accurate solution that aligns with our business model goals.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59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5B5A3A-11E2-4CF6-9B86-189015AFFD8C}"/>
              </a:ext>
            </a:extLst>
          </p:cNvPr>
          <p:cNvSpPr txBox="1"/>
          <p:nvPr/>
        </p:nvSpPr>
        <p:spPr>
          <a:xfrm>
            <a:off x="6194926" y="126291"/>
            <a:ext cx="170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Impacts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F5CF84-8FBC-4C1F-8FD2-1E7799033301}"/>
              </a:ext>
            </a:extLst>
          </p:cNvPr>
          <p:cNvSpPr/>
          <p:nvPr/>
        </p:nvSpPr>
        <p:spPr>
          <a:xfrm rot="5400000">
            <a:off x="72696" y="1232841"/>
            <a:ext cx="5567230" cy="4392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C0243-A30A-4DB5-99A6-36D463F17D07}"/>
              </a:ext>
            </a:extLst>
          </p:cNvPr>
          <p:cNvSpPr txBox="1"/>
          <p:nvPr/>
        </p:nvSpPr>
        <p:spPr>
          <a:xfrm>
            <a:off x="86627" y="0"/>
            <a:ext cx="2290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Benefits</a:t>
            </a:r>
            <a:endParaRPr lang="en-IN" sz="28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4B3F130-4265-4523-8F36-61037398C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02" y="797176"/>
            <a:ext cx="401373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and Low-Cost Monitoring makes it easy for       anyone to use without needing a specialist, making regular muscle/joint health checks affordable.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/>
              <a:t>Real-Time Results provide immediate feedback, helping in early detection and fast action.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22E14B-248E-4749-B2D6-1A0F172C47E0}"/>
              </a:ext>
            </a:extLst>
          </p:cNvPr>
          <p:cNvSpPr/>
          <p:nvPr/>
        </p:nvSpPr>
        <p:spPr>
          <a:xfrm rot="5400000">
            <a:off x="6537809" y="1188181"/>
            <a:ext cx="5502751" cy="4481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B143D7B6-5A7A-4B78-ACD3-266907BF2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108" y="779530"/>
            <a:ext cx="3820152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 Detection and Prevention detects muscle or joint issues early, avoiding serious injuries or costly treatments later.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Accessible for Everyone means both athletes and normal users (workers, elderly) can monitor their health easily without hospital visits.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3" name="Picture 9" descr="See related image detail. Forget RICE, Remember POLICE! - Move for Better Health™">
            <a:extLst>
              <a:ext uri="{FF2B5EF4-FFF2-40B4-BE49-F238E27FC236}">
                <a16:creationId xmlns:a16="http://schemas.microsoft.com/office/drawing/2014/main" id="{1F944E25-59B3-4BB0-B330-8F90AA027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556" y="3999724"/>
            <a:ext cx="2614863" cy="1479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258CEA-4B5A-41A9-8961-60C42BAE65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63" b="7788"/>
          <a:stretch/>
        </p:blipFill>
        <p:spPr>
          <a:xfrm>
            <a:off x="1386039" y="3856796"/>
            <a:ext cx="2986251" cy="16525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570914-C0E3-4EC7-AD48-3A9ADADB0E0D}"/>
              </a:ext>
            </a:extLst>
          </p:cNvPr>
          <p:cNvSpPr txBox="1"/>
          <p:nvPr/>
        </p:nvSpPr>
        <p:spPr>
          <a:xfrm>
            <a:off x="1552190" y="5619037"/>
            <a:ext cx="3453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3D Design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100CF-31AC-450B-BBC8-5134D0D5D076}"/>
              </a:ext>
            </a:extLst>
          </p:cNvPr>
          <p:cNvSpPr txBox="1"/>
          <p:nvPr/>
        </p:nvSpPr>
        <p:spPr>
          <a:xfrm>
            <a:off x="7807009" y="5628662"/>
            <a:ext cx="7173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Muscle Damage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4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43BAD4-161E-40D4-A1A5-CF3A1759E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18636"/>
              </p:ext>
            </p:extLst>
          </p:nvPr>
        </p:nvGraphicFramePr>
        <p:xfrm>
          <a:off x="728209" y="1063904"/>
          <a:ext cx="10677831" cy="4992330"/>
        </p:xfrm>
        <a:graphic>
          <a:graphicData uri="http://schemas.openxmlformats.org/drawingml/2006/table">
            <a:tbl>
              <a:tblPr/>
              <a:tblGrid>
                <a:gridCol w="10677831">
                  <a:extLst>
                    <a:ext uri="{9D8B030D-6E8A-4147-A177-3AD203B41FA5}">
                      <a16:colId xmlns:a16="http://schemas.microsoft.com/office/drawing/2014/main" val="3291283092"/>
                    </a:ext>
                  </a:extLst>
                </a:gridCol>
              </a:tblGrid>
              <a:tr h="4992330"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89870"/>
                  </a:ext>
                </a:extLst>
              </a:tr>
            </a:tbl>
          </a:graphicData>
        </a:graphic>
      </p:graphicFrame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C7D4F6-53AB-CBB9-FA44-80012BFF83C1}"/>
              </a:ext>
            </a:extLst>
          </p:cNvPr>
          <p:cNvCxnSpPr>
            <a:cxnSpLocks/>
          </p:cNvCxnSpPr>
          <p:nvPr/>
        </p:nvCxnSpPr>
        <p:spPr>
          <a:xfrm>
            <a:off x="728209" y="4193196"/>
            <a:ext cx="10677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F98831-15FC-42B9-DE84-3EB766EFC9D4}"/>
              </a:ext>
            </a:extLst>
          </p:cNvPr>
          <p:cNvCxnSpPr/>
          <p:nvPr/>
        </p:nvCxnSpPr>
        <p:spPr>
          <a:xfrm>
            <a:off x="4405474" y="1105867"/>
            <a:ext cx="0" cy="3087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6F962C-CC90-4071-5D4E-115082BA4CF1}"/>
              </a:ext>
            </a:extLst>
          </p:cNvPr>
          <p:cNvCxnSpPr/>
          <p:nvPr/>
        </p:nvCxnSpPr>
        <p:spPr>
          <a:xfrm>
            <a:off x="7492803" y="1105867"/>
            <a:ext cx="0" cy="3087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6DD0DF-D347-CFB2-A0DD-4DF3A8A924E3}"/>
              </a:ext>
            </a:extLst>
          </p:cNvPr>
          <p:cNvCxnSpPr>
            <a:cxnSpLocks/>
          </p:cNvCxnSpPr>
          <p:nvPr/>
        </p:nvCxnSpPr>
        <p:spPr>
          <a:xfrm>
            <a:off x="728209" y="2747854"/>
            <a:ext cx="3677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5B3AD-00CD-51A6-A2CC-CCA9FFAFED0B}"/>
              </a:ext>
            </a:extLst>
          </p:cNvPr>
          <p:cNvCxnSpPr>
            <a:cxnSpLocks/>
          </p:cNvCxnSpPr>
          <p:nvPr/>
        </p:nvCxnSpPr>
        <p:spPr>
          <a:xfrm>
            <a:off x="7492803" y="2747854"/>
            <a:ext cx="39132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EEB321A-0219-E635-24A0-E1CD0CD309E3}"/>
              </a:ext>
            </a:extLst>
          </p:cNvPr>
          <p:cNvCxnSpPr/>
          <p:nvPr/>
        </p:nvCxnSpPr>
        <p:spPr>
          <a:xfrm>
            <a:off x="5890144" y="4193195"/>
            <a:ext cx="0" cy="1897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1CFED11-B8A1-50B0-B53E-C049E9F81906}"/>
              </a:ext>
            </a:extLst>
          </p:cNvPr>
          <p:cNvSpPr txBox="1"/>
          <p:nvPr/>
        </p:nvSpPr>
        <p:spPr>
          <a:xfrm>
            <a:off x="4473230" y="1140518"/>
            <a:ext cx="400876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injury detection to reduce costly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Scans (MRI/CT)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 , affordable alternative to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Hospital machines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05382D-18C5-2AC4-5748-601057CDDA87}"/>
              </a:ext>
            </a:extLst>
          </p:cNvPr>
          <p:cNvSpPr txBox="1"/>
          <p:nvPr/>
        </p:nvSpPr>
        <p:spPr>
          <a:xfrm>
            <a:off x="819311" y="1141654"/>
            <a:ext cx="358509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SEGMENTS</a:t>
            </a:r>
          </a:p>
          <a:p>
            <a:pPr algn="just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Athletes &amp; sports trainers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Elderly with joint/muscle issues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Physiotherapist &amp; </a:t>
            </a:r>
            <a:r>
              <a:rPr lang="en-I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orthopedic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doctors</a:t>
            </a:r>
          </a:p>
          <a:p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4041BD-BA6B-F620-D64C-9D7D56A250CA}"/>
              </a:ext>
            </a:extLst>
          </p:cNvPr>
          <p:cNvSpPr txBox="1"/>
          <p:nvPr/>
        </p:nvSpPr>
        <p:spPr>
          <a:xfrm>
            <a:off x="7647108" y="1127470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0C7E9C-6DE3-915B-259B-DC46D1E945A4}"/>
              </a:ext>
            </a:extLst>
          </p:cNvPr>
          <p:cNvSpPr txBox="1"/>
          <p:nvPr/>
        </p:nvSpPr>
        <p:spPr>
          <a:xfrm>
            <a:off x="7647108" y="1536921"/>
            <a:ext cx="30349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Direct sales to hospitals/clinics/gyms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Medical equipment distributors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B2B sales for physiotherapy chains</a:t>
            </a:r>
            <a:endParaRPr lang="en-IN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47BE52-23EC-A2E6-FA51-820D187BA596}"/>
              </a:ext>
            </a:extLst>
          </p:cNvPr>
          <p:cNvSpPr txBox="1"/>
          <p:nvPr/>
        </p:nvSpPr>
        <p:spPr>
          <a:xfrm>
            <a:off x="4474301" y="2764055"/>
            <a:ext cx="2223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STREAMS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EFCC86-C790-BF7D-388D-AF12454B5200}"/>
              </a:ext>
            </a:extLst>
          </p:cNvPr>
          <p:cNvSpPr txBox="1"/>
          <p:nvPr/>
        </p:nvSpPr>
        <p:spPr>
          <a:xfrm>
            <a:off x="4522341" y="3220233"/>
            <a:ext cx="3362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deals for clinics or Sports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Centers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pricing)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Service/Maintenance plans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6EC3A46-4981-5C09-0FC2-56932656F735}"/>
              </a:ext>
            </a:extLst>
          </p:cNvPr>
          <p:cNvSpPr txBox="1"/>
          <p:nvPr/>
        </p:nvSpPr>
        <p:spPr>
          <a:xfrm>
            <a:off x="798108" y="2747853"/>
            <a:ext cx="2970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3ABF2F-49E6-6C87-8AC1-DE9BB84230FA}"/>
              </a:ext>
            </a:extLst>
          </p:cNvPr>
          <p:cNvSpPr txBox="1"/>
          <p:nvPr/>
        </p:nvSpPr>
        <p:spPr>
          <a:xfrm>
            <a:off x="819311" y="3252200"/>
            <a:ext cx="48542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Support via app , call center , or Online chat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dirty="0"/>
              <a:t>Feedback-based feature updates</a:t>
            </a:r>
            <a:endParaRPr lang="en-IN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201346-126F-9C4F-44A6-398FA17BBE8E}"/>
              </a:ext>
            </a:extLst>
          </p:cNvPr>
          <p:cNvSpPr txBox="1"/>
          <p:nvPr/>
        </p:nvSpPr>
        <p:spPr>
          <a:xfrm>
            <a:off x="7562701" y="2811594"/>
            <a:ext cx="16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ACTIVITIES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37F0910-35B7-DF66-5653-E30E1CB3E224}"/>
              </a:ext>
            </a:extLst>
          </p:cNvPr>
          <p:cNvSpPr txBox="1"/>
          <p:nvPr/>
        </p:nvSpPr>
        <p:spPr>
          <a:xfrm>
            <a:off x="7594651" y="3102374"/>
            <a:ext cx="27622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testing and validation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&amp; customer outreach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partnership with clinics/gyms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D496C3-14DA-6821-7B16-FA08C3DAED2C}"/>
              </a:ext>
            </a:extLst>
          </p:cNvPr>
          <p:cNvSpPr txBox="1"/>
          <p:nvPr/>
        </p:nvSpPr>
        <p:spPr>
          <a:xfrm>
            <a:off x="810988" y="4235953"/>
            <a:ext cx="1922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RESOURCES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FE1B50-FDF5-EC16-C64D-293B47E5A7AA}"/>
              </a:ext>
            </a:extLst>
          </p:cNvPr>
          <p:cNvSpPr txBox="1"/>
          <p:nvPr/>
        </p:nvSpPr>
        <p:spPr>
          <a:xfrm>
            <a:off x="1000230" y="4683886"/>
            <a:ext cx="4291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Myoware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 , raspberry pi 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(signal processing + analysis app)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CD9C71-3A19-64D0-4E2B-9FF1B16E464E}"/>
              </a:ext>
            </a:extLst>
          </p:cNvPr>
          <p:cNvSpPr txBox="1"/>
          <p:nvPr/>
        </p:nvSpPr>
        <p:spPr>
          <a:xfrm>
            <a:off x="6031562" y="4221145"/>
            <a:ext cx="2050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STRUCTURE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650B822-A74E-B52D-675B-E461A8A4CC82}"/>
              </a:ext>
            </a:extLst>
          </p:cNvPr>
          <p:cNvSpPr txBox="1"/>
          <p:nvPr/>
        </p:nvSpPr>
        <p:spPr>
          <a:xfrm>
            <a:off x="6031562" y="4607085"/>
            <a:ext cx="31261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and hardware components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and branding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and packaging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CBB69B-A093-4EC5-950A-0C5C03183D5E}"/>
              </a:ext>
            </a:extLst>
          </p:cNvPr>
          <p:cNvSpPr txBox="1"/>
          <p:nvPr/>
        </p:nvSpPr>
        <p:spPr>
          <a:xfrm>
            <a:off x="202266" y="177115"/>
            <a:ext cx="39102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</a:t>
            </a:r>
            <a:r>
              <a:rPr lang="en-IN" sz="3200" b="1" dirty="0"/>
              <a:t>odel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4089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5B5A3A-11E2-4CF6-9B86-189015AFFD8C}"/>
              </a:ext>
            </a:extLst>
          </p:cNvPr>
          <p:cNvSpPr txBox="1"/>
          <p:nvPr/>
        </p:nvSpPr>
        <p:spPr>
          <a:xfrm>
            <a:off x="103472" y="182926"/>
            <a:ext cx="27071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                 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09C1E0-D0E9-4956-8C5A-68A4A4A26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91948"/>
              </p:ext>
            </p:extLst>
          </p:nvPr>
        </p:nvGraphicFramePr>
        <p:xfrm>
          <a:off x="257475" y="858520"/>
          <a:ext cx="5652484" cy="5140960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2868352">
                  <a:extLst>
                    <a:ext uri="{9D8B030D-6E8A-4147-A177-3AD203B41FA5}">
                      <a16:colId xmlns:a16="http://schemas.microsoft.com/office/drawing/2014/main" val="4155982856"/>
                    </a:ext>
                  </a:extLst>
                </a:gridCol>
                <a:gridCol w="2784132">
                  <a:extLst>
                    <a:ext uri="{9D8B030D-6E8A-4147-A177-3AD203B41FA5}">
                      <a16:colId xmlns:a16="http://schemas.microsoft.com/office/drawing/2014/main" val="4042210437"/>
                    </a:ext>
                  </a:extLst>
                </a:gridCol>
              </a:tblGrid>
              <a:tr h="6426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(₹)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367904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EMG Electrodes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₹500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9783780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MyoWare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2.0 Sensor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₹4,000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9759374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MCP3008 ADC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₹500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875865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Raspberry Pi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₹6,000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6839014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OLED/TFT Display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₹1,500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972450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Miscellaneous (Wires, Casing)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₹2,000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342379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₹12,000 - ₹15,000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750585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C62DF3E-7A67-41CC-95A5-E4196A615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76" y="1943734"/>
            <a:ext cx="12373920" cy="47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18C4D7-E44A-40DC-8A0D-D01CC4678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65102"/>
              </p:ext>
            </p:extLst>
          </p:nvPr>
        </p:nvGraphicFramePr>
        <p:xfrm>
          <a:off x="6525929" y="858520"/>
          <a:ext cx="5402496" cy="5061017"/>
        </p:xfrm>
        <a:graphic>
          <a:graphicData uri="http://schemas.openxmlformats.org/drawingml/2006/table">
            <a:tbl>
              <a:tblPr/>
              <a:tblGrid>
                <a:gridCol w="1800832">
                  <a:extLst>
                    <a:ext uri="{9D8B030D-6E8A-4147-A177-3AD203B41FA5}">
                      <a16:colId xmlns:a16="http://schemas.microsoft.com/office/drawing/2014/main" val="2608716194"/>
                    </a:ext>
                  </a:extLst>
                </a:gridCol>
                <a:gridCol w="1800832">
                  <a:extLst>
                    <a:ext uri="{9D8B030D-6E8A-4147-A177-3AD203B41FA5}">
                      <a16:colId xmlns:a16="http://schemas.microsoft.com/office/drawing/2014/main" val="3851515165"/>
                    </a:ext>
                  </a:extLst>
                </a:gridCol>
                <a:gridCol w="1800832">
                  <a:extLst>
                    <a:ext uri="{9D8B030D-6E8A-4147-A177-3AD203B41FA5}">
                      <a16:colId xmlns:a16="http://schemas.microsoft.com/office/drawing/2014/main" val="534875390"/>
                    </a:ext>
                  </a:extLst>
                </a:gridCol>
              </a:tblGrid>
              <a:tr h="6441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515002"/>
                  </a:ext>
                </a:extLst>
              </a:tr>
              <a:tr h="14722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01603"/>
                  </a:ext>
                </a:extLst>
              </a:tr>
              <a:tr h="14722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882990"/>
                  </a:ext>
                </a:extLst>
              </a:tr>
              <a:tr h="14722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71670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9D37E17-8813-4A51-B608-626051D63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12751"/>
              </p:ext>
            </p:extLst>
          </p:nvPr>
        </p:nvGraphicFramePr>
        <p:xfrm>
          <a:off x="6359844" y="858520"/>
          <a:ext cx="5652483" cy="5140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161">
                  <a:extLst>
                    <a:ext uri="{9D8B030D-6E8A-4147-A177-3AD203B41FA5}">
                      <a16:colId xmlns:a16="http://schemas.microsoft.com/office/drawing/2014/main" val="2027269453"/>
                    </a:ext>
                  </a:extLst>
                </a:gridCol>
                <a:gridCol w="1884161">
                  <a:extLst>
                    <a:ext uri="{9D8B030D-6E8A-4147-A177-3AD203B41FA5}">
                      <a16:colId xmlns:a16="http://schemas.microsoft.com/office/drawing/2014/main" val="3829712840"/>
                    </a:ext>
                  </a:extLst>
                </a:gridCol>
                <a:gridCol w="1884161">
                  <a:extLst>
                    <a:ext uri="{9D8B030D-6E8A-4147-A177-3AD203B41FA5}">
                      <a16:colId xmlns:a16="http://schemas.microsoft.com/office/drawing/2014/main" val="2241444888"/>
                    </a:ext>
                  </a:extLst>
                </a:gridCol>
              </a:tblGrid>
              <a:tr h="128524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SDG Number</a:t>
                      </a:r>
                      <a:endParaRPr lang="en-IN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Goal Name</a:t>
                      </a:r>
                      <a:endParaRPr lang="en-IN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 to Your Project</a:t>
                      </a:r>
                      <a:endParaRPr lang="en-IN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040262"/>
                  </a:ext>
                </a:extLst>
              </a:tr>
              <a:tr h="1285241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SDG 3</a:t>
                      </a:r>
                      <a:endParaRPr lang="en-IN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Health and Well-Being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detection of muscle injury improves patient health.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132102"/>
                  </a:ext>
                </a:extLst>
              </a:tr>
              <a:tr h="1285241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SDG 9</a:t>
                      </a:r>
                      <a:endParaRPr lang="en-IN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Industry, Innovation, and Infrastructure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Innovative low-cost health device using modern sensors.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91255"/>
                  </a:ext>
                </a:extLst>
              </a:tr>
              <a:tr h="1285241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SDG 10</a:t>
                      </a:r>
                      <a:endParaRPr lang="en-IN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Reduced Inequalities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Makes healthcare accessible for rural/poor people.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75926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AE2177-F801-4088-9E5E-AAB4E76847D5}"/>
              </a:ext>
            </a:extLst>
          </p:cNvPr>
          <p:cNvSpPr txBox="1"/>
          <p:nvPr/>
        </p:nvSpPr>
        <p:spPr>
          <a:xfrm>
            <a:off x="6318512" y="135189"/>
            <a:ext cx="63189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Mapping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2862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1968</TotalTime>
  <Words>849</Words>
  <Application>Microsoft Office PowerPoint</Application>
  <PresentationFormat>Widescreen</PresentationFormat>
  <Paragraphs>172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Cambria</vt:lpstr>
      <vt:lpstr>Rajdhani bold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Kumar</dc:creator>
  <cp:lastModifiedBy>Praveen Kumar</cp:lastModifiedBy>
  <cp:revision>78</cp:revision>
  <dcterms:created xsi:type="dcterms:W3CDTF">2025-04-25T13:35:27Z</dcterms:created>
  <dcterms:modified xsi:type="dcterms:W3CDTF">2025-04-30T05:54:21Z</dcterms:modified>
</cp:coreProperties>
</file>