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69" r:id="rId3"/>
    <p:sldId id="266" r:id="rId4"/>
    <p:sldId id="265" r:id="rId5"/>
    <p:sldId id="270" r:id="rId6"/>
    <p:sldId id="256" r:id="rId7"/>
    <p:sldId id="259" r:id="rId8"/>
    <p:sldId id="273" r:id="rId9"/>
    <p:sldId id="262" r:id="rId10"/>
    <p:sldId id="257" r:id="rId11"/>
    <p:sldId id="258" r:id="rId12"/>
    <p:sldId id="263" r:id="rId13"/>
    <p:sldId id="264" r:id="rId14"/>
    <p:sldId id="271" r:id="rId15"/>
    <p:sldId id="268" r:id="rId16"/>
    <p:sldId id="267"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62" d="100"/>
          <a:sy n="62" d="100"/>
        </p:scale>
        <p:origin x="1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58681-3E74-4EE3-94E1-167D17E71C6C}" type="datetimeFigureOut">
              <a:rPr lang="en-IN" smtClean="0"/>
              <a:t>30-05-2024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AAAD1-FA10-4577-9B0F-AFDBCDA8C9EF}" type="slidenum">
              <a:rPr lang="en-IN" smtClean="0"/>
              <a:t>‹#›</a:t>
            </a:fld>
            <a:endParaRPr lang="en-IN"/>
          </a:p>
        </p:txBody>
      </p:sp>
    </p:spTree>
    <p:extLst>
      <p:ext uri="{BB962C8B-B14F-4D97-AF65-F5344CB8AC3E}">
        <p14:creationId xmlns:p14="http://schemas.microsoft.com/office/powerpoint/2010/main" val="11313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BAAAD1-FA10-4577-9B0F-AFDBCDA8C9EF}" type="slidenum">
              <a:rPr lang="en-IN" smtClean="0"/>
              <a:t>10</a:t>
            </a:fld>
            <a:endParaRPr lang="en-IN"/>
          </a:p>
        </p:txBody>
      </p:sp>
    </p:spTree>
    <p:extLst>
      <p:ext uri="{BB962C8B-B14F-4D97-AF65-F5344CB8AC3E}">
        <p14:creationId xmlns:p14="http://schemas.microsoft.com/office/powerpoint/2010/main" val="33552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ABAE-BD52-62E7-E853-34EBFC052A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707BBB-F322-407D-070F-9F7FDEAAF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E91D7F-B0A0-D17B-5BF7-75F56886AEAF}"/>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5" name="Footer Placeholder 4">
            <a:extLst>
              <a:ext uri="{FF2B5EF4-FFF2-40B4-BE49-F238E27FC236}">
                <a16:creationId xmlns:a16="http://schemas.microsoft.com/office/drawing/2014/main" id="{CE88000C-DBAE-4676-A382-69B1FC833B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7A0A7-B1EB-B3BB-CC5A-2203667AB021}"/>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155322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1551-A1E0-D52D-5618-DC97E22924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110899-F4F6-C193-289A-5D7791D7E3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56F01A-008C-CC08-A6F1-3572163F5035}"/>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5" name="Footer Placeholder 4">
            <a:extLst>
              <a:ext uri="{FF2B5EF4-FFF2-40B4-BE49-F238E27FC236}">
                <a16:creationId xmlns:a16="http://schemas.microsoft.com/office/drawing/2014/main" id="{14191705-ED71-4253-51FA-73447A44B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313656-CCA3-C40C-D81D-BB6F1CB15105}"/>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19262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D8F84-A5E1-F691-0319-2DEEA0F897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71A363-9C41-BF26-EF6F-22D1DEF972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F9F30B-5E0B-9EF5-56F5-9C4DF7238429}"/>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5" name="Footer Placeholder 4">
            <a:extLst>
              <a:ext uri="{FF2B5EF4-FFF2-40B4-BE49-F238E27FC236}">
                <a16:creationId xmlns:a16="http://schemas.microsoft.com/office/drawing/2014/main" id="{5FC06669-1CA1-063C-7403-90A591CEE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C3AF3-1598-1272-E4E0-633D095516EC}"/>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251135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AC08-712A-6247-F544-5F72890A38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42724-4B94-8125-19DF-8905C84BA9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5E53D9-065D-116B-39FF-DB9924BE56D0}"/>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5" name="Footer Placeholder 4">
            <a:extLst>
              <a:ext uri="{FF2B5EF4-FFF2-40B4-BE49-F238E27FC236}">
                <a16:creationId xmlns:a16="http://schemas.microsoft.com/office/drawing/2014/main" id="{AA6B5D49-8580-7A5B-C92E-F62ABDCDD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A6E6A-5439-A5E9-0C98-E3A6ED9DAD38}"/>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372153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B93B-9069-F2B4-C092-FD5AF436D2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5CFE8A-4133-4DAE-EDED-1CA633B9F9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63C158-7C69-4645-2EEA-771E2D1991F6}"/>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5" name="Footer Placeholder 4">
            <a:extLst>
              <a:ext uri="{FF2B5EF4-FFF2-40B4-BE49-F238E27FC236}">
                <a16:creationId xmlns:a16="http://schemas.microsoft.com/office/drawing/2014/main" id="{618F0B45-8E7E-1A56-EAB0-8778725AF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42507-6859-6C55-A205-CB1531BB3464}"/>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192847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60B6-73C9-4ABC-1CE0-8C7FE8C69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73DFD2-AE1C-51A0-8BF5-29AC3CB2E7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88ADB0-C2FE-1ADC-846D-566FE3B48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83A75D-2B3E-1330-0055-70E403DBDF39}"/>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6" name="Footer Placeholder 5">
            <a:extLst>
              <a:ext uri="{FF2B5EF4-FFF2-40B4-BE49-F238E27FC236}">
                <a16:creationId xmlns:a16="http://schemas.microsoft.com/office/drawing/2014/main" id="{6F547D8B-2F14-9535-1D1B-D00E3EDA3E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D6135E-6DF5-1080-08E6-E4B2BF857E71}"/>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148797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D2EB-28A8-F987-464F-A74924433D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B31E1-77C0-374E-E5CE-C865E0234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44225-BE41-4BBC-E3BA-0E362CB6DE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5F824E-966D-6D77-0A72-2CD3B6ED3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44227F-3D28-1329-4484-CB251A15A3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714FB-55C7-FE13-3665-8152E137D27B}"/>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8" name="Footer Placeholder 7">
            <a:extLst>
              <a:ext uri="{FF2B5EF4-FFF2-40B4-BE49-F238E27FC236}">
                <a16:creationId xmlns:a16="http://schemas.microsoft.com/office/drawing/2014/main" id="{73750649-7D5D-15DB-965D-3BFD43E914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AF72AC-F938-B6D9-DE23-621A8052A440}"/>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24163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4C62-E3FF-FF4B-4007-59A0DA52D7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050B3E-7C67-E172-5C6B-51920C80EFC1}"/>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4" name="Footer Placeholder 3">
            <a:extLst>
              <a:ext uri="{FF2B5EF4-FFF2-40B4-BE49-F238E27FC236}">
                <a16:creationId xmlns:a16="http://schemas.microsoft.com/office/drawing/2014/main" id="{5A3893DD-3B6E-EBEC-F7A9-89B16E057A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F1C3B9-009E-61FB-48E9-9189EBF6C627}"/>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276173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1DCFD-909C-2426-510E-44DF23F641E9}"/>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3" name="Footer Placeholder 2">
            <a:extLst>
              <a:ext uri="{FF2B5EF4-FFF2-40B4-BE49-F238E27FC236}">
                <a16:creationId xmlns:a16="http://schemas.microsoft.com/office/drawing/2014/main" id="{6D7452F6-7310-5E67-3D2D-28AC3DBEE5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74F968-BE8D-77BE-3300-CFC64D5B6DF2}"/>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29170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69C1-BBA3-7C15-C211-CB6FAB0BA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11FB02-CAF6-B9BA-4891-4972E5A40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33632E-FC08-64A2-D827-4D9C790E6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8ECFA-EA1E-53B4-33D0-F2B40539F041}"/>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6" name="Footer Placeholder 5">
            <a:extLst>
              <a:ext uri="{FF2B5EF4-FFF2-40B4-BE49-F238E27FC236}">
                <a16:creationId xmlns:a16="http://schemas.microsoft.com/office/drawing/2014/main" id="{D109797D-A380-DC53-CE1B-3370D600F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A5833-03D6-FC31-6596-A762B0376EE4}"/>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26833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03C2-1DCA-B285-D408-FE77116EFC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16F1FD-16EB-D26C-3630-03A4D2ED96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8E3B7A-BA00-C423-7DE7-6CABC630B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67F48-262B-3161-1EEA-7C3747EB137A}"/>
              </a:ext>
            </a:extLst>
          </p:cNvPr>
          <p:cNvSpPr>
            <a:spLocks noGrp="1"/>
          </p:cNvSpPr>
          <p:nvPr>
            <p:ph type="dt" sz="half" idx="10"/>
          </p:nvPr>
        </p:nvSpPr>
        <p:spPr/>
        <p:txBody>
          <a:bodyPr/>
          <a:lstStyle/>
          <a:p>
            <a:fld id="{24260F02-4930-40FA-8688-A6C177BEDCE4}" type="datetimeFigureOut">
              <a:rPr lang="en-IN" smtClean="0"/>
              <a:t>30-05-2024</a:t>
            </a:fld>
            <a:endParaRPr lang="en-IN"/>
          </a:p>
        </p:txBody>
      </p:sp>
      <p:sp>
        <p:nvSpPr>
          <p:cNvPr id="6" name="Footer Placeholder 5">
            <a:extLst>
              <a:ext uri="{FF2B5EF4-FFF2-40B4-BE49-F238E27FC236}">
                <a16:creationId xmlns:a16="http://schemas.microsoft.com/office/drawing/2014/main" id="{6342A082-B2E6-24E6-A5A7-35C7FA7C0E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D4C1A3-7236-632F-CD36-05A35F83A045}"/>
              </a:ext>
            </a:extLst>
          </p:cNvPr>
          <p:cNvSpPr>
            <a:spLocks noGrp="1"/>
          </p:cNvSpPr>
          <p:nvPr>
            <p:ph type="sldNum" sz="quarter" idx="12"/>
          </p:nvPr>
        </p:nvSpPr>
        <p:spPr/>
        <p:txBody>
          <a:bodyPr/>
          <a:lstStyle/>
          <a:p>
            <a:fld id="{0F3EE475-641F-492F-86BB-0CD4ED7812FE}" type="slidenum">
              <a:rPr lang="en-IN" smtClean="0"/>
              <a:t>‹#›</a:t>
            </a:fld>
            <a:endParaRPr lang="en-IN"/>
          </a:p>
        </p:txBody>
      </p:sp>
    </p:spTree>
    <p:extLst>
      <p:ext uri="{BB962C8B-B14F-4D97-AF65-F5344CB8AC3E}">
        <p14:creationId xmlns:p14="http://schemas.microsoft.com/office/powerpoint/2010/main" val="231720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017A96-7C04-A131-48D7-71D89D553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F30C9D-0DCC-6BFF-C58B-CD6C1F7D6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7BF762-30D7-AB9D-3A92-59BC2A432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60F02-4930-40FA-8688-A6C177BEDCE4}" type="datetimeFigureOut">
              <a:rPr lang="en-IN" smtClean="0"/>
              <a:t>30-05-2024</a:t>
            </a:fld>
            <a:endParaRPr lang="en-IN"/>
          </a:p>
        </p:txBody>
      </p:sp>
      <p:sp>
        <p:nvSpPr>
          <p:cNvPr id="5" name="Footer Placeholder 4">
            <a:extLst>
              <a:ext uri="{FF2B5EF4-FFF2-40B4-BE49-F238E27FC236}">
                <a16:creationId xmlns:a16="http://schemas.microsoft.com/office/drawing/2014/main" id="{B53E07A9-9206-95B0-7F5A-EB404FBA4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F03B70-E3CB-0E34-F13B-30764A352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EE475-641F-492F-86BB-0CD4ED7812FE}" type="slidenum">
              <a:rPr lang="en-IN" smtClean="0"/>
              <a:t>‹#›</a:t>
            </a:fld>
            <a:endParaRPr lang="en-IN"/>
          </a:p>
        </p:txBody>
      </p:sp>
    </p:spTree>
    <p:extLst>
      <p:ext uri="{BB962C8B-B14F-4D97-AF65-F5344CB8AC3E}">
        <p14:creationId xmlns:p14="http://schemas.microsoft.com/office/powerpoint/2010/main" val="370241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7C4F-FC74-1B6A-8D4E-84C0CE6FC467}"/>
              </a:ext>
            </a:extLst>
          </p:cNvPr>
          <p:cNvSpPr>
            <a:spLocks noGrp="1"/>
          </p:cNvSpPr>
          <p:nvPr>
            <p:ph type="title"/>
          </p:nvPr>
        </p:nvSpPr>
        <p:spPr>
          <a:xfrm>
            <a:off x="838200" y="658762"/>
            <a:ext cx="10515600" cy="855407"/>
          </a:xfrm>
        </p:spPr>
        <p:txBody>
          <a:bodyPr>
            <a:normAutofit fontScale="90000"/>
          </a:bodyPr>
          <a:lstStyle/>
          <a:p>
            <a:pPr algn="ctr"/>
            <a:r>
              <a:rPr lang="en-US" b="1" dirty="0">
                <a:latin typeface="Aharoni" panose="02010803020104030203" pitchFamily="2" charset="-79"/>
                <a:cs typeface="Aharoni" panose="02010803020104030203" pitchFamily="2" charset="-79"/>
              </a:rPr>
              <a:t>NARROW BAND ANTENNA FOR WIRELESS BODY AREA NETWORKS (WBANs)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9551D47-785F-EBA4-72BA-219862C7AF60}"/>
              </a:ext>
            </a:extLst>
          </p:cNvPr>
          <p:cNvSpPr>
            <a:spLocks noGrp="1"/>
          </p:cNvSpPr>
          <p:nvPr>
            <p:ph idx="1"/>
          </p:nvPr>
        </p:nvSpPr>
        <p:spPr>
          <a:xfrm>
            <a:off x="838200" y="2083653"/>
            <a:ext cx="10515600" cy="4031225"/>
          </a:xfrm>
        </p:spPr>
        <p:txBody>
          <a:bodyPr>
            <a:normAutofit fontScale="92500" lnSpcReduction="10000"/>
          </a:bodyPr>
          <a:lstStyle/>
          <a:p>
            <a:pPr marL="0" indent="0" algn="ctr">
              <a:buNone/>
            </a:pPr>
            <a:r>
              <a:rPr lang="en-US" dirty="0">
                <a:latin typeface="Aharoni" panose="02010803020104030203" pitchFamily="2" charset="-79"/>
                <a:cs typeface="Aharoni" panose="02010803020104030203" pitchFamily="2" charset="-79"/>
              </a:rPr>
              <a:t>TEAM COMPOSITION</a:t>
            </a:r>
          </a:p>
          <a:p>
            <a:pPr marL="0" indent="0" algn="ctr">
              <a:buNone/>
            </a:pPr>
            <a:endParaRPr lang="en-US" dirty="0">
              <a:latin typeface="Aharoni" panose="02010803020104030203" pitchFamily="2" charset="-79"/>
              <a:cs typeface="Aharoni" panose="02010803020104030203" pitchFamily="2" charset="-79"/>
            </a:endParaRPr>
          </a:p>
          <a:p>
            <a:pPr marL="0" indent="0" algn="ctr">
              <a:buNone/>
            </a:pPr>
            <a:r>
              <a:rPr lang="en-US" b="1" dirty="0">
                <a:latin typeface="Times New Roman" panose="02020603050405020304" pitchFamily="18" charset="0"/>
                <a:cs typeface="Times New Roman" panose="02020603050405020304" pitchFamily="18" charset="0"/>
              </a:rPr>
              <a:t>SUJEETH T</a:t>
            </a:r>
            <a:r>
              <a:rPr lang="en-US" dirty="0">
                <a:latin typeface="Times New Roman" panose="02020603050405020304" pitchFamily="18" charset="0"/>
                <a:cs typeface="Times New Roman" panose="02020603050405020304" pitchFamily="18" charset="0"/>
              </a:rPr>
              <a:t> 927622BEC217</a:t>
            </a:r>
          </a:p>
          <a:p>
            <a:pPr marL="0" indent="0" algn="ctr">
              <a:buNone/>
            </a:pPr>
            <a:r>
              <a:rPr lang="en-US" b="1" dirty="0">
                <a:latin typeface="Times New Roman" panose="02020603050405020304" pitchFamily="18" charset="0"/>
                <a:cs typeface="Times New Roman" panose="02020603050405020304" pitchFamily="18" charset="0"/>
              </a:rPr>
              <a:t>VARUN NATRAJ V </a:t>
            </a:r>
            <a:r>
              <a:rPr lang="en-US" dirty="0">
                <a:latin typeface="Times New Roman" panose="02020603050405020304" pitchFamily="18" charset="0"/>
                <a:cs typeface="Times New Roman" panose="02020603050405020304" pitchFamily="18" charset="0"/>
              </a:rPr>
              <a:t>927622BEC244</a:t>
            </a:r>
          </a:p>
          <a:p>
            <a:pPr marL="0" indent="0" algn="ctr">
              <a:buNone/>
            </a:pPr>
            <a:r>
              <a:rPr lang="en-US" b="1" dirty="0">
                <a:latin typeface="Times New Roman" panose="02020603050405020304" pitchFamily="18" charset="0"/>
                <a:cs typeface="Times New Roman" panose="02020603050405020304" pitchFamily="18" charset="0"/>
              </a:rPr>
              <a:t>YOGESH V </a:t>
            </a:r>
            <a:r>
              <a:rPr lang="en-US" dirty="0">
                <a:latin typeface="Times New Roman" panose="02020603050405020304" pitchFamily="18" charset="0"/>
                <a:cs typeface="Times New Roman" panose="02020603050405020304" pitchFamily="18" charset="0"/>
              </a:rPr>
              <a:t>927622BEC251</a:t>
            </a:r>
          </a:p>
          <a:p>
            <a:pPr marL="0" indent="0" algn="ctr">
              <a:buNone/>
            </a:pPr>
            <a:r>
              <a:rPr lang="en-US" b="1" dirty="0">
                <a:latin typeface="Times New Roman" panose="02020603050405020304" pitchFamily="18" charset="0"/>
                <a:cs typeface="Times New Roman" panose="02020603050405020304" pitchFamily="18" charset="0"/>
              </a:rPr>
              <a:t>VIGNESH S </a:t>
            </a:r>
            <a:r>
              <a:rPr lang="en-US" dirty="0">
                <a:latin typeface="Times New Roman" panose="02020603050405020304" pitchFamily="18" charset="0"/>
                <a:cs typeface="Times New Roman" panose="02020603050405020304" pitchFamily="18" charset="0"/>
              </a:rPr>
              <a:t>927622BEC309</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GUIDED BY </a:t>
            </a:r>
            <a:r>
              <a:rPr lang="en-US" b="1" dirty="0">
                <a:latin typeface="Times New Roman" panose="02020603050405020304" pitchFamily="18" charset="0"/>
                <a:cs typeface="Times New Roman" panose="02020603050405020304" pitchFamily="18" charset="0"/>
              </a:rPr>
              <a:t>Dr. K. KARTHIKEYAN</a:t>
            </a:r>
          </a:p>
          <a:p>
            <a:pPr marL="0" indent="0" algn="ctr">
              <a:buNone/>
            </a:pPr>
            <a:r>
              <a:rPr lang="en-US" dirty="0">
                <a:latin typeface="Times New Roman" panose="02020603050405020304" pitchFamily="18" charset="0"/>
                <a:cs typeface="Times New Roman" panose="02020603050405020304" pitchFamily="18" charset="0"/>
              </a:rPr>
              <a:t>ASSOCIATIVE PROF/ECE</a:t>
            </a:r>
          </a:p>
          <a:p>
            <a:pPr marL="0" indent="0">
              <a:buNone/>
            </a:pPr>
            <a:endParaRPr lang="en-US" dirty="0"/>
          </a:p>
        </p:txBody>
      </p:sp>
      <p:pic>
        <p:nvPicPr>
          <p:cNvPr id="4" name="Picture 3" descr="th">
            <a:extLst>
              <a:ext uri="{FF2B5EF4-FFF2-40B4-BE49-F238E27FC236}">
                <a16:creationId xmlns:a16="http://schemas.microsoft.com/office/drawing/2014/main" id="{00D5A81F-B8B1-EF9E-A203-A6A813E29968}"/>
              </a:ext>
            </a:extLst>
          </p:cNvPr>
          <p:cNvPicPr>
            <a:picLocks noChangeAspect="1"/>
          </p:cNvPicPr>
          <p:nvPr/>
        </p:nvPicPr>
        <p:blipFill>
          <a:blip r:embed="rId2"/>
          <a:stretch>
            <a:fillRect/>
          </a:stretch>
        </p:blipFill>
        <p:spPr>
          <a:xfrm>
            <a:off x="10176386" y="5742448"/>
            <a:ext cx="2015613" cy="1088857"/>
          </a:xfrm>
          <a:prstGeom prst="rect">
            <a:avLst/>
          </a:prstGeom>
        </p:spPr>
      </p:pic>
      <p:pic>
        <p:nvPicPr>
          <p:cNvPr id="1026" name="Picture 2" descr="Transmitter antenna symbol. signal ...">
            <a:extLst>
              <a:ext uri="{FF2B5EF4-FFF2-40B4-BE49-F238E27FC236}">
                <a16:creationId xmlns:a16="http://schemas.microsoft.com/office/drawing/2014/main" id="{A082CC6B-3A78-EBC6-127C-1B083C2A9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9469" y="3258287"/>
            <a:ext cx="1644910" cy="16819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1546B04-393F-0C1E-DD8E-8A11FD21060E}"/>
              </a:ext>
            </a:extLst>
          </p:cNvPr>
          <p:cNvPicPr>
            <a:picLocks noChangeAspect="1"/>
          </p:cNvPicPr>
          <p:nvPr/>
        </p:nvPicPr>
        <p:blipFill>
          <a:blip r:embed="rId4"/>
          <a:stretch>
            <a:fillRect/>
          </a:stretch>
        </p:blipFill>
        <p:spPr>
          <a:xfrm>
            <a:off x="432138" y="2898177"/>
            <a:ext cx="2526721" cy="2189552"/>
          </a:xfrm>
          <a:prstGeom prst="rect">
            <a:avLst/>
          </a:prstGeom>
        </p:spPr>
      </p:pic>
    </p:spTree>
    <p:extLst>
      <p:ext uri="{BB962C8B-B14F-4D97-AF65-F5344CB8AC3E}">
        <p14:creationId xmlns:p14="http://schemas.microsoft.com/office/powerpoint/2010/main" val="405482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E225-A7D5-9D02-4D69-AAEBB02322F1}"/>
              </a:ext>
            </a:extLst>
          </p:cNvPr>
          <p:cNvSpPr>
            <a:spLocks noGrp="1"/>
          </p:cNvSpPr>
          <p:nvPr>
            <p:ph type="title"/>
          </p:nvPr>
        </p:nvSpPr>
        <p:spPr>
          <a:xfrm>
            <a:off x="838200" y="365125"/>
            <a:ext cx="10515600" cy="863907"/>
          </a:xfrm>
        </p:spPr>
        <p:txBody>
          <a:bodyPr/>
          <a:lstStyle/>
          <a:p>
            <a:pPr algn="ctr"/>
            <a:r>
              <a:rPr lang="en-US" b="1" dirty="0">
                <a:latin typeface="Times New Roman" panose="02020603050405020304" pitchFamily="18" charset="0"/>
                <a:cs typeface="Times New Roman" panose="02020603050405020304" pitchFamily="18" charset="0"/>
              </a:rPr>
              <a:t>FREQUENCY VS GAIN PLOT</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11F0FC0-A87E-56FD-0154-1BA26A461F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360" y="1160206"/>
            <a:ext cx="10862187" cy="4984955"/>
          </a:xfrm>
        </p:spPr>
      </p:pic>
      <p:pic>
        <p:nvPicPr>
          <p:cNvPr id="6" name="Picture 5" descr="th">
            <a:extLst>
              <a:ext uri="{FF2B5EF4-FFF2-40B4-BE49-F238E27FC236}">
                <a16:creationId xmlns:a16="http://schemas.microsoft.com/office/drawing/2014/main" id="{51875E63-374A-37EE-9D18-FD2286E2B297}"/>
              </a:ext>
            </a:extLst>
          </p:cNvPr>
          <p:cNvPicPr>
            <a:picLocks noChangeAspect="1"/>
          </p:cNvPicPr>
          <p:nvPr/>
        </p:nvPicPr>
        <p:blipFill>
          <a:blip r:embed="rId4"/>
          <a:stretch>
            <a:fillRect/>
          </a:stretch>
        </p:blipFill>
        <p:spPr>
          <a:xfrm>
            <a:off x="10726994" y="6040797"/>
            <a:ext cx="1465006" cy="790385"/>
          </a:xfrm>
          <a:prstGeom prst="rect">
            <a:avLst/>
          </a:prstGeom>
        </p:spPr>
      </p:pic>
    </p:spTree>
    <p:extLst>
      <p:ext uri="{BB962C8B-B14F-4D97-AF65-F5344CB8AC3E}">
        <p14:creationId xmlns:p14="http://schemas.microsoft.com/office/powerpoint/2010/main" val="285498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17CB-2069-4653-CE87-F872CB734497}"/>
              </a:ext>
            </a:extLst>
          </p:cNvPr>
          <p:cNvSpPr>
            <a:spLocks noGrp="1"/>
          </p:cNvSpPr>
          <p:nvPr>
            <p:ph type="title"/>
          </p:nvPr>
        </p:nvSpPr>
        <p:spPr>
          <a:xfrm>
            <a:off x="838200" y="315963"/>
            <a:ext cx="10515600" cy="1099881"/>
          </a:xfrm>
        </p:spPr>
        <p:txBody>
          <a:bodyPr/>
          <a:lstStyle/>
          <a:p>
            <a:pPr algn="ctr"/>
            <a:r>
              <a:rPr lang="en-US" b="1" dirty="0">
                <a:latin typeface="Times New Roman" panose="02020603050405020304" pitchFamily="18" charset="0"/>
                <a:cs typeface="Times New Roman" panose="02020603050405020304" pitchFamily="18" charset="0"/>
              </a:rPr>
              <a:t>RESULT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D4A6E9-D7EA-8BD9-F325-BB5660ADEE14}"/>
              </a:ext>
            </a:extLst>
          </p:cNvPr>
          <p:cNvSpPr>
            <a:spLocks noGrp="1"/>
          </p:cNvSpPr>
          <p:nvPr>
            <p:ph idx="1"/>
          </p:nvPr>
        </p:nvSpPr>
        <p:spPr>
          <a:xfrm>
            <a:off x="838200" y="1602658"/>
            <a:ext cx="10515600" cy="4574305"/>
          </a:xfrm>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proposed antenna design will be an output of </a:t>
            </a:r>
            <a:r>
              <a:rPr lang="en-US" b="1" dirty="0">
                <a:latin typeface="Times New Roman" panose="02020603050405020304" pitchFamily="18" charset="0"/>
                <a:cs typeface="Times New Roman" panose="02020603050405020304" pitchFamily="18" charset="0"/>
              </a:rPr>
              <a:t>4.749 </a:t>
            </a:r>
            <a:r>
              <a:rPr lang="en-US" b="1" dirty="0" err="1">
                <a:latin typeface="Times New Roman" panose="02020603050405020304" pitchFamily="18" charset="0"/>
                <a:cs typeface="Times New Roman" panose="02020603050405020304" pitchFamily="18" charset="0"/>
              </a:rPr>
              <a:t>Ghz</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and a overall gain of </a:t>
            </a:r>
            <a:r>
              <a:rPr lang="en-US" b="1" dirty="0">
                <a:latin typeface="Times New Roman" panose="02020603050405020304" pitchFamily="18" charset="0"/>
                <a:cs typeface="Times New Roman" panose="02020603050405020304" pitchFamily="18" charset="0"/>
              </a:rPr>
              <a:t>-37.88 db.</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Here we are getting an Narrow band with the gain is more than -20 </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 which will be have more transmission efficiency.</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 the proposed antenna design is very much helpful in the field of wireless communication in (WBANs).</a:t>
            </a:r>
          </a:p>
          <a:p>
            <a:pPr marL="0" indent="0">
              <a:buNone/>
            </a:pPr>
            <a:endParaRPr lang="en-IN" dirty="0"/>
          </a:p>
        </p:txBody>
      </p:sp>
      <p:pic>
        <p:nvPicPr>
          <p:cNvPr id="4" name="Picture 3" descr="th">
            <a:extLst>
              <a:ext uri="{FF2B5EF4-FFF2-40B4-BE49-F238E27FC236}">
                <a16:creationId xmlns:a16="http://schemas.microsoft.com/office/drawing/2014/main" id="{B9090049-9709-F28D-B36C-2D6DF28FB8C2}"/>
              </a:ext>
            </a:extLst>
          </p:cNvPr>
          <p:cNvPicPr>
            <a:picLocks noChangeAspect="1"/>
          </p:cNvPicPr>
          <p:nvPr/>
        </p:nvPicPr>
        <p:blipFill>
          <a:blip r:embed="rId2"/>
          <a:stretch>
            <a:fillRect/>
          </a:stretch>
        </p:blipFill>
        <p:spPr>
          <a:xfrm>
            <a:off x="10402529" y="6176963"/>
            <a:ext cx="1789471" cy="664178"/>
          </a:xfrm>
          <a:prstGeom prst="rect">
            <a:avLst/>
          </a:prstGeom>
        </p:spPr>
      </p:pic>
    </p:spTree>
    <p:extLst>
      <p:ext uri="{BB962C8B-B14F-4D97-AF65-F5344CB8AC3E}">
        <p14:creationId xmlns:p14="http://schemas.microsoft.com/office/powerpoint/2010/main" val="318898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1623-615A-9A2F-EC94-11A2ED85DAFB}"/>
              </a:ext>
            </a:extLst>
          </p:cNvPr>
          <p:cNvSpPr>
            <a:spLocks noGrp="1"/>
          </p:cNvSpPr>
          <p:nvPr>
            <p:ph type="ctrTitle"/>
          </p:nvPr>
        </p:nvSpPr>
        <p:spPr>
          <a:xfrm>
            <a:off x="1524000" y="591421"/>
            <a:ext cx="9144000" cy="549121"/>
          </a:xfrm>
        </p:spPr>
        <p:txBody>
          <a:bodyPr>
            <a:normAutofit fontScale="90000"/>
          </a:bodyPr>
          <a:lstStyle/>
          <a:p>
            <a:r>
              <a:rPr lang="en-US" dirty="0">
                <a:latin typeface="Times New Roman" panose="02020603050405020304" pitchFamily="18" charset="0"/>
                <a:cs typeface="Times New Roman" panose="02020603050405020304" pitchFamily="18" charset="0"/>
              </a:rPr>
              <a:t>APPLICATIONS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284215-BE00-F891-9A0A-8F68D0F6F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928" y="1300317"/>
            <a:ext cx="1946386" cy="1907458"/>
          </a:xfrm>
          <a:prstGeom prst="rect">
            <a:avLst/>
          </a:prstGeom>
        </p:spPr>
      </p:pic>
      <p:pic>
        <p:nvPicPr>
          <p:cNvPr id="7" name="Picture 6">
            <a:extLst>
              <a:ext uri="{FF2B5EF4-FFF2-40B4-BE49-F238E27FC236}">
                <a16:creationId xmlns:a16="http://schemas.microsoft.com/office/drawing/2014/main" id="{A9825EC2-17CB-3E9E-487F-6C6AE77EC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599" y="1300317"/>
            <a:ext cx="2064037" cy="2015612"/>
          </a:xfrm>
          <a:prstGeom prst="rect">
            <a:avLst/>
          </a:prstGeom>
        </p:spPr>
      </p:pic>
      <p:pic>
        <p:nvPicPr>
          <p:cNvPr id="9" name="Picture 8">
            <a:extLst>
              <a:ext uri="{FF2B5EF4-FFF2-40B4-BE49-F238E27FC236}">
                <a16:creationId xmlns:a16="http://schemas.microsoft.com/office/drawing/2014/main" id="{CDBC4081-5913-BD15-0C9F-2D2DB0CE6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7124" y="947585"/>
            <a:ext cx="4257369" cy="2979174"/>
          </a:xfrm>
          <a:prstGeom prst="rect">
            <a:avLst/>
          </a:prstGeom>
        </p:spPr>
      </p:pic>
      <p:pic>
        <p:nvPicPr>
          <p:cNvPr id="11" name="Picture 10">
            <a:extLst>
              <a:ext uri="{FF2B5EF4-FFF2-40B4-BE49-F238E27FC236}">
                <a16:creationId xmlns:a16="http://schemas.microsoft.com/office/drawing/2014/main" id="{D652D6F8-B583-372D-F68E-B3ED599335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6928" y="3596146"/>
            <a:ext cx="2329592" cy="2473349"/>
          </a:xfrm>
          <a:prstGeom prst="rect">
            <a:avLst/>
          </a:prstGeom>
        </p:spPr>
      </p:pic>
      <p:pic>
        <p:nvPicPr>
          <p:cNvPr id="17" name="Picture 16">
            <a:extLst>
              <a:ext uri="{FF2B5EF4-FFF2-40B4-BE49-F238E27FC236}">
                <a16:creationId xmlns:a16="http://schemas.microsoft.com/office/drawing/2014/main" id="{C57BBE45-4621-0C4A-48A6-8B0E99B7D2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6201" y="3596147"/>
            <a:ext cx="5339064" cy="2473349"/>
          </a:xfrm>
          <a:prstGeom prst="rect">
            <a:avLst/>
          </a:prstGeom>
        </p:spPr>
      </p:pic>
      <p:pic>
        <p:nvPicPr>
          <p:cNvPr id="3" name="Picture 2" descr="th">
            <a:extLst>
              <a:ext uri="{FF2B5EF4-FFF2-40B4-BE49-F238E27FC236}">
                <a16:creationId xmlns:a16="http://schemas.microsoft.com/office/drawing/2014/main" id="{420BD853-137A-B97F-63B0-2C0EFAE3A0F3}"/>
              </a:ext>
            </a:extLst>
          </p:cNvPr>
          <p:cNvPicPr>
            <a:picLocks noChangeAspect="1"/>
          </p:cNvPicPr>
          <p:nvPr/>
        </p:nvPicPr>
        <p:blipFill>
          <a:blip r:embed="rId7"/>
          <a:stretch>
            <a:fillRect/>
          </a:stretch>
        </p:blipFill>
        <p:spPr>
          <a:xfrm>
            <a:off x="10579509" y="5905227"/>
            <a:ext cx="1612491" cy="952773"/>
          </a:xfrm>
          <a:prstGeom prst="rect">
            <a:avLst/>
          </a:prstGeom>
        </p:spPr>
      </p:pic>
    </p:spTree>
    <p:extLst>
      <p:ext uri="{BB962C8B-B14F-4D97-AF65-F5344CB8AC3E}">
        <p14:creationId xmlns:p14="http://schemas.microsoft.com/office/powerpoint/2010/main" val="225883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3174242" y="111115"/>
            <a:ext cx="4250690" cy="791210"/>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800" dirty="0">
                <a:solidFill>
                  <a:schemeClr val="tx1"/>
                </a:solidFill>
                <a:latin typeface="Aharoni" panose="02010803020104030203" pitchFamily="2" charset="-79"/>
                <a:cs typeface="Aharoni" panose="02010803020104030203" pitchFamily="2" charset="-79"/>
              </a:rPr>
              <a:t>PROPOSED</a:t>
            </a:r>
            <a:r>
              <a:rPr lang="en-US" altLang="en-US" sz="2800" b="1" dirty="0">
                <a:solidFill>
                  <a:schemeClr val="tx1"/>
                </a:solidFill>
                <a:latin typeface="Aharoni" panose="02010803020104030203" pitchFamily="2" charset="-79"/>
                <a:cs typeface="Aharoni" panose="02010803020104030203" pitchFamily="2" charset="-79"/>
              </a:rPr>
              <a:t> ANTENNA</a:t>
            </a:r>
            <a:endParaRPr lang="en-IN" altLang="en-US" sz="2800" b="1" dirty="0">
              <a:solidFill>
                <a:schemeClr val="tx1"/>
              </a:solidFill>
              <a:latin typeface="Aharoni" panose="02010803020104030203" pitchFamily="2" charset="-79"/>
              <a:cs typeface="Aharoni" panose="02010803020104030203" pitchFamily="2" charset="-79"/>
            </a:endParaRPr>
          </a:p>
        </p:txBody>
      </p:sp>
      <p:sp>
        <p:nvSpPr>
          <p:cNvPr id="6" name="Rectangles 5"/>
          <p:cNvSpPr/>
          <p:nvPr/>
        </p:nvSpPr>
        <p:spPr>
          <a:xfrm>
            <a:off x="1429628" y="1281112"/>
            <a:ext cx="7641589" cy="57848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000" b="1" dirty="0">
                <a:solidFill>
                  <a:schemeClr val="tx1"/>
                </a:solidFill>
              </a:rPr>
              <a:t>PRECISE TRANSMISSION OF E.M. WAVES AT 4.789 GHz</a:t>
            </a:r>
            <a:endParaRPr lang="en-IN" altLang="en-US" sz="2000" b="1" dirty="0">
              <a:solidFill>
                <a:schemeClr val="tx1"/>
              </a:solidFill>
            </a:endParaRPr>
          </a:p>
        </p:txBody>
      </p:sp>
      <p:sp>
        <p:nvSpPr>
          <p:cNvPr id="10" name="Rectangles 9"/>
          <p:cNvSpPr/>
          <p:nvPr/>
        </p:nvSpPr>
        <p:spPr>
          <a:xfrm>
            <a:off x="1405889" y="3213735"/>
            <a:ext cx="7652385" cy="596900"/>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000" b="1" dirty="0">
                <a:solidFill>
                  <a:schemeClr val="tx1"/>
                </a:solidFill>
              </a:rPr>
              <a:t>TRANSMISSION OF VITALS VIA OUR ANTENNA</a:t>
            </a:r>
            <a:endParaRPr lang="en-IN" altLang="en-US" sz="2000" b="1" dirty="0">
              <a:solidFill>
                <a:schemeClr val="tx1"/>
              </a:solidFill>
            </a:endParaRPr>
          </a:p>
        </p:txBody>
      </p:sp>
      <p:sp>
        <p:nvSpPr>
          <p:cNvPr id="11" name="Rectangles 10"/>
          <p:cNvSpPr/>
          <p:nvPr/>
        </p:nvSpPr>
        <p:spPr>
          <a:xfrm>
            <a:off x="1438275" y="4185899"/>
            <a:ext cx="7609205" cy="57721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000" b="1" dirty="0">
                <a:solidFill>
                  <a:schemeClr val="tx1"/>
                </a:solidFill>
              </a:rPr>
              <a:t>R</a:t>
            </a:r>
            <a:r>
              <a:rPr lang="en-IN" altLang="en-US" sz="2000" b="1" dirty="0">
                <a:solidFill>
                  <a:schemeClr val="tx1"/>
                </a:solidFill>
              </a:rPr>
              <a:t>EAL TIME DATA TRANSMISSION</a:t>
            </a:r>
          </a:p>
        </p:txBody>
      </p:sp>
      <p:sp>
        <p:nvSpPr>
          <p:cNvPr id="12" name="Rectangles 11"/>
          <p:cNvSpPr/>
          <p:nvPr/>
        </p:nvSpPr>
        <p:spPr>
          <a:xfrm>
            <a:off x="1416050" y="2282190"/>
            <a:ext cx="7631430" cy="586740"/>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000" b="1" dirty="0">
                <a:solidFill>
                  <a:schemeClr val="tx1"/>
                </a:solidFill>
              </a:rPr>
              <a:t>M</a:t>
            </a:r>
            <a:r>
              <a:rPr lang="en-IN" altLang="en-US" sz="2000" b="1" dirty="0">
                <a:solidFill>
                  <a:schemeClr val="tx1"/>
                </a:solidFill>
              </a:rPr>
              <a:t>EASURE OF THE HUMAN VITALS BY EXSISTING DEVICES</a:t>
            </a:r>
          </a:p>
        </p:txBody>
      </p:sp>
      <p:sp>
        <p:nvSpPr>
          <p:cNvPr id="13" name="Rectangles 12"/>
          <p:cNvSpPr/>
          <p:nvPr/>
        </p:nvSpPr>
        <p:spPr>
          <a:xfrm>
            <a:off x="1450142" y="5135880"/>
            <a:ext cx="7620000" cy="56451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000" b="1" dirty="0">
                <a:solidFill>
                  <a:schemeClr val="tx1"/>
                </a:solidFill>
              </a:rPr>
              <a:t>OUTPUT ON A CONNECTED DEVICES</a:t>
            </a:r>
            <a:endParaRPr lang="en-IN" altLang="en-US" sz="2000" b="1" dirty="0">
              <a:solidFill>
                <a:schemeClr val="tx1"/>
              </a:solidFill>
            </a:endParaRPr>
          </a:p>
        </p:txBody>
      </p:sp>
      <p:sp>
        <p:nvSpPr>
          <p:cNvPr id="14" name="Rectangles 13"/>
          <p:cNvSpPr/>
          <p:nvPr/>
        </p:nvSpPr>
        <p:spPr>
          <a:xfrm>
            <a:off x="1405889" y="5899273"/>
            <a:ext cx="7652385" cy="853501"/>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IN" altLang="en-US" b="1" dirty="0">
              <a:solidFill>
                <a:schemeClr val="tx1"/>
              </a:solidFill>
            </a:endParaRPr>
          </a:p>
          <a:p>
            <a:pPr algn="ctr"/>
            <a:r>
              <a:rPr lang="en-IN" altLang="en-US" sz="2000" b="1" dirty="0">
                <a:solidFill>
                  <a:schemeClr val="tx1"/>
                </a:solidFill>
              </a:rPr>
              <a:t>EXAMPLE : HEART RHYTHM MONTORING, </a:t>
            </a:r>
          </a:p>
          <a:p>
            <a:pPr algn="ctr"/>
            <a:r>
              <a:rPr lang="en-IN" altLang="en-US" sz="2000" b="1" dirty="0">
                <a:solidFill>
                  <a:schemeClr val="tx1"/>
                </a:solidFill>
              </a:rPr>
              <a:t>IMPLANTABLE GLUCOSE MONITOR,</a:t>
            </a:r>
          </a:p>
          <a:p>
            <a:pPr algn="ctr"/>
            <a:r>
              <a:rPr lang="en-IN" altLang="en-US" sz="2000" b="1" dirty="0">
                <a:solidFill>
                  <a:schemeClr val="tx1"/>
                </a:solidFill>
              </a:rPr>
              <a:t>PACEMAKERS</a:t>
            </a:r>
          </a:p>
          <a:p>
            <a:pPr algn="ctr"/>
            <a:endParaRPr lang="en-IN" altLang="en-US" b="1" dirty="0">
              <a:solidFill>
                <a:schemeClr val="tx1"/>
              </a:solidFill>
            </a:endParaRPr>
          </a:p>
        </p:txBody>
      </p:sp>
      <p:sp>
        <p:nvSpPr>
          <p:cNvPr id="2" name="Arrow: Down 1">
            <a:extLst>
              <a:ext uri="{FF2B5EF4-FFF2-40B4-BE49-F238E27FC236}">
                <a16:creationId xmlns:a16="http://schemas.microsoft.com/office/drawing/2014/main" id="{927BA204-F26B-3E41-2034-C009B1B39578}"/>
              </a:ext>
            </a:extLst>
          </p:cNvPr>
          <p:cNvSpPr/>
          <p:nvPr/>
        </p:nvSpPr>
        <p:spPr>
          <a:xfrm>
            <a:off x="5191431" y="946457"/>
            <a:ext cx="117987" cy="2905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Down 2">
            <a:extLst>
              <a:ext uri="{FF2B5EF4-FFF2-40B4-BE49-F238E27FC236}">
                <a16:creationId xmlns:a16="http://schemas.microsoft.com/office/drawing/2014/main" id="{814F5949-7A87-1749-1950-B78F93EE1F16}"/>
              </a:ext>
            </a:extLst>
          </p:cNvPr>
          <p:cNvSpPr/>
          <p:nvPr/>
        </p:nvSpPr>
        <p:spPr>
          <a:xfrm>
            <a:off x="5191432" y="1898015"/>
            <a:ext cx="108155" cy="3429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id="{7570DC27-2281-4C7E-0F26-067864B9EC2A}"/>
              </a:ext>
            </a:extLst>
          </p:cNvPr>
          <p:cNvSpPr/>
          <p:nvPr/>
        </p:nvSpPr>
        <p:spPr>
          <a:xfrm>
            <a:off x="5191432" y="2868930"/>
            <a:ext cx="108155" cy="3378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95027D6F-E067-6A68-D012-D1DA9747388A}"/>
              </a:ext>
            </a:extLst>
          </p:cNvPr>
          <p:cNvSpPr/>
          <p:nvPr/>
        </p:nvSpPr>
        <p:spPr>
          <a:xfrm>
            <a:off x="5191432" y="3850005"/>
            <a:ext cx="108155" cy="3276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3E3CA72C-6F32-48FD-82AB-BC50D1B2D6D9}"/>
              </a:ext>
            </a:extLst>
          </p:cNvPr>
          <p:cNvSpPr/>
          <p:nvPr/>
        </p:nvSpPr>
        <p:spPr>
          <a:xfrm>
            <a:off x="5191432" y="4792980"/>
            <a:ext cx="108155" cy="3429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E71CD43A-B128-DE57-3437-AB944FA2D5D6}"/>
              </a:ext>
            </a:extLst>
          </p:cNvPr>
          <p:cNvSpPr/>
          <p:nvPr/>
        </p:nvSpPr>
        <p:spPr>
          <a:xfrm>
            <a:off x="5191431" y="5700395"/>
            <a:ext cx="113071" cy="2111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363A9853-B77D-B46B-2B05-27C2C5629264}"/>
              </a:ext>
            </a:extLst>
          </p:cNvPr>
          <p:cNvSpPr txBox="1"/>
          <p:nvPr/>
        </p:nvSpPr>
        <p:spPr>
          <a:xfrm>
            <a:off x="9585305" y="-95598"/>
            <a:ext cx="1059119" cy="7294305"/>
          </a:xfrm>
          <a:prstGeom prst="rect">
            <a:avLst/>
          </a:prstGeom>
          <a:noFill/>
        </p:spPr>
        <p:txBody>
          <a:bodyPr wrap="square" rtlCol="0">
            <a:spAutoFit/>
          </a:bodyPr>
          <a:lstStyle/>
          <a:p>
            <a:r>
              <a:rPr lang="en-US" sz="3500" b="1" dirty="0">
                <a:latin typeface="Aharoni" panose="02010803020104030203" pitchFamily="2" charset="-79"/>
                <a:cs typeface="Aharoni" panose="02010803020104030203" pitchFamily="2" charset="-79"/>
              </a:rPr>
              <a:t>B</a:t>
            </a:r>
          </a:p>
          <a:p>
            <a:r>
              <a:rPr lang="en-US" sz="3500" b="1" dirty="0">
                <a:latin typeface="Aharoni" panose="02010803020104030203" pitchFamily="2" charset="-79"/>
                <a:cs typeface="Aharoni" panose="02010803020104030203" pitchFamily="2" charset="-79"/>
              </a:rPr>
              <a:t>L</a:t>
            </a:r>
          </a:p>
          <a:p>
            <a:r>
              <a:rPr lang="en-US" sz="3500" b="1" dirty="0">
                <a:latin typeface="Aharoni" panose="02010803020104030203" pitchFamily="2" charset="-79"/>
                <a:cs typeface="Aharoni" panose="02010803020104030203" pitchFamily="2" charset="-79"/>
              </a:rPr>
              <a:t>O</a:t>
            </a:r>
          </a:p>
          <a:p>
            <a:r>
              <a:rPr lang="en-US" sz="3500" b="1" dirty="0">
                <a:latin typeface="Aharoni" panose="02010803020104030203" pitchFamily="2" charset="-79"/>
                <a:cs typeface="Aharoni" panose="02010803020104030203" pitchFamily="2" charset="-79"/>
              </a:rPr>
              <a:t>C</a:t>
            </a:r>
          </a:p>
          <a:p>
            <a:r>
              <a:rPr lang="en-US" sz="3500" b="1" dirty="0">
                <a:latin typeface="Aharoni" panose="02010803020104030203" pitchFamily="2" charset="-79"/>
                <a:cs typeface="Aharoni" panose="02010803020104030203" pitchFamily="2" charset="-79"/>
              </a:rPr>
              <a:t>K </a:t>
            </a:r>
          </a:p>
          <a:p>
            <a:endParaRPr lang="en-US" sz="3500" b="1" dirty="0">
              <a:latin typeface="Aharoni" panose="02010803020104030203" pitchFamily="2" charset="-79"/>
              <a:cs typeface="Aharoni" panose="02010803020104030203" pitchFamily="2" charset="-79"/>
            </a:endParaRPr>
          </a:p>
          <a:p>
            <a:r>
              <a:rPr lang="en-IN" sz="3500" b="1" dirty="0">
                <a:latin typeface="Aharoni" panose="02010803020104030203" pitchFamily="2" charset="-79"/>
                <a:cs typeface="Aharoni" panose="02010803020104030203" pitchFamily="2" charset="-79"/>
              </a:rPr>
              <a:t>D</a:t>
            </a:r>
          </a:p>
          <a:p>
            <a:r>
              <a:rPr lang="en-IN" sz="3500" b="1" dirty="0">
                <a:latin typeface="Aharoni" panose="02010803020104030203" pitchFamily="2" charset="-79"/>
                <a:cs typeface="Aharoni" panose="02010803020104030203" pitchFamily="2" charset="-79"/>
              </a:rPr>
              <a:t>I</a:t>
            </a:r>
          </a:p>
          <a:p>
            <a:r>
              <a:rPr lang="en-IN" sz="3500" b="1" dirty="0">
                <a:latin typeface="Aharoni" panose="02010803020104030203" pitchFamily="2" charset="-79"/>
                <a:cs typeface="Aharoni" panose="02010803020104030203" pitchFamily="2" charset="-79"/>
              </a:rPr>
              <a:t>A</a:t>
            </a:r>
          </a:p>
          <a:p>
            <a:r>
              <a:rPr lang="en-IN" sz="3500" b="1" dirty="0">
                <a:latin typeface="Aharoni" panose="02010803020104030203" pitchFamily="2" charset="-79"/>
                <a:cs typeface="Aharoni" panose="02010803020104030203" pitchFamily="2" charset="-79"/>
              </a:rPr>
              <a:t>G</a:t>
            </a:r>
          </a:p>
          <a:p>
            <a:r>
              <a:rPr lang="en-IN" sz="3500" b="1" dirty="0">
                <a:latin typeface="Aharoni" panose="02010803020104030203" pitchFamily="2" charset="-79"/>
                <a:cs typeface="Aharoni" panose="02010803020104030203" pitchFamily="2" charset="-79"/>
              </a:rPr>
              <a:t>R</a:t>
            </a:r>
          </a:p>
          <a:p>
            <a:r>
              <a:rPr lang="en-IN" sz="3500" b="1" dirty="0">
                <a:latin typeface="Aharoni" panose="02010803020104030203" pitchFamily="2" charset="-79"/>
                <a:cs typeface="Aharoni" panose="02010803020104030203" pitchFamily="2" charset="-79"/>
              </a:rPr>
              <a:t>A</a:t>
            </a:r>
          </a:p>
          <a:p>
            <a:r>
              <a:rPr lang="en-IN" sz="3500" b="1" dirty="0">
                <a:latin typeface="Aharoni" panose="02010803020104030203" pitchFamily="2" charset="-79"/>
                <a:cs typeface="Aharoni" panose="02010803020104030203" pitchFamily="2" charset="-79"/>
              </a:rPr>
              <a:t>M</a:t>
            </a:r>
            <a:endParaRPr lang="en-US" sz="3500" b="1" dirty="0">
              <a:latin typeface="Aharoni" panose="02010803020104030203" pitchFamily="2" charset="-79"/>
              <a:cs typeface="Aharoni" panose="02010803020104030203" pitchFamily="2" charset="-79"/>
            </a:endParaRPr>
          </a:p>
        </p:txBody>
      </p:sp>
      <p:pic>
        <p:nvPicPr>
          <p:cNvPr id="8" name="Picture 7" descr="th">
            <a:extLst>
              <a:ext uri="{FF2B5EF4-FFF2-40B4-BE49-F238E27FC236}">
                <a16:creationId xmlns:a16="http://schemas.microsoft.com/office/drawing/2014/main" id="{ED435AE7-E578-1CF8-A521-4EB1A467BC6E}"/>
              </a:ext>
            </a:extLst>
          </p:cNvPr>
          <p:cNvPicPr>
            <a:picLocks noChangeAspect="1"/>
          </p:cNvPicPr>
          <p:nvPr/>
        </p:nvPicPr>
        <p:blipFill>
          <a:blip r:embed="rId2"/>
          <a:stretch>
            <a:fillRect/>
          </a:stretch>
        </p:blipFill>
        <p:spPr>
          <a:xfrm>
            <a:off x="10609007" y="5899273"/>
            <a:ext cx="1582993" cy="908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696D-3E9D-9C1C-AB0D-0B6B87EF3C13}"/>
              </a:ext>
            </a:extLst>
          </p:cNvPr>
          <p:cNvSpPr>
            <a:spLocks noGrp="1"/>
          </p:cNvSpPr>
          <p:nvPr>
            <p:ph type="title"/>
          </p:nvPr>
        </p:nvSpPr>
        <p:spPr/>
        <p:txBody>
          <a:bodyPr>
            <a:normAutofit/>
          </a:bodyPr>
          <a:lstStyle/>
          <a:p>
            <a:r>
              <a:rPr lang="en-US" sz="4000" dirty="0">
                <a:latin typeface="Aharoni" panose="02010803020104030203" pitchFamily="2" charset="-79"/>
                <a:cs typeface="Aharoni" panose="02010803020104030203" pitchFamily="2" charset="-79"/>
              </a:rPr>
              <a:t>PROS OF PROPOSED ANTENNA WHEN COMPATED TO EXSISTING SYSTEMS</a:t>
            </a:r>
            <a:endParaRPr lang="en-IN"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A62E8381-2E99-DBE6-2CE1-FA4E39DFFD87}"/>
              </a:ext>
            </a:extLst>
          </p:cNvPr>
          <p:cNvSpPr>
            <a:spLocks noGrp="1"/>
          </p:cNvSpPr>
          <p:nvPr>
            <p:ph idx="1"/>
          </p:nvPr>
        </p:nvSpPr>
        <p:spPr>
          <a:xfrm>
            <a:off x="838200" y="2141537"/>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Improved Signal Penetration</a:t>
            </a:r>
            <a:r>
              <a:rPr lang="en-US" dirty="0">
                <a:latin typeface="Times New Roman" panose="02020603050405020304" pitchFamily="18" charset="0"/>
                <a:cs typeface="Times New Roman" panose="02020603050405020304" pitchFamily="18" charset="0"/>
              </a:rPr>
              <a:t>: The 4.7 GHz frequency band exhibits good penetration through the human body, allowing signals to propagate through tissues with minimal attenuation. This enables more reliable communication between wearable devices placed on different parts of the body.</a:t>
            </a:r>
          </a:p>
          <a:p>
            <a:pPr marL="0" indent="0">
              <a:buNone/>
            </a:pPr>
            <a:r>
              <a:rPr lang="en-US" b="1" dirty="0">
                <a:latin typeface="Times New Roman" panose="02020603050405020304" pitchFamily="18" charset="0"/>
                <a:cs typeface="Times New Roman" panose="02020603050405020304" pitchFamily="18" charset="0"/>
              </a:rPr>
              <a:t>Spectral Efficiency: </a:t>
            </a:r>
            <a:r>
              <a:rPr lang="en-US" dirty="0">
                <a:latin typeface="Times New Roman" panose="02020603050405020304" pitchFamily="18" charset="0"/>
                <a:cs typeface="Times New Roman" panose="02020603050405020304" pitchFamily="18" charset="0"/>
              </a:rPr>
              <a:t>Narrowband communication allows for efficient use of the available frequency spectrum, enabling more devices to operate simultaneously without causing significant interference.</a:t>
            </a:r>
            <a:endParaRPr lang="en-IN" dirty="0">
              <a:latin typeface="Times New Roman" panose="02020603050405020304" pitchFamily="18" charset="0"/>
              <a:cs typeface="Times New Roman" panose="02020603050405020304" pitchFamily="18" charset="0"/>
            </a:endParaRPr>
          </a:p>
        </p:txBody>
      </p:sp>
      <p:pic>
        <p:nvPicPr>
          <p:cNvPr id="4" name="Picture 3" descr="th">
            <a:extLst>
              <a:ext uri="{FF2B5EF4-FFF2-40B4-BE49-F238E27FC236}">
                <a16:creationId xmlns:a16="http://schemas.microsoft.com/office/drawing/2014/main" id="{334FE28C-A8AF-15A1-49BA-56B1D5ABD928}"/>
              </a:ext>
            </a:extLst>
          </p:cNvPr>
          <p:cNvPicPr>
            <a:picLocks noChangeAspect="1"/>
          </p:cNvPicPr>
          <p:nvPr/>
        </p:nvPicPr>
        <p:blipFill>
          <a:blip r:embed="rId2"/>
          <a:stretch>
            <a:fillRect/>
          </a:stretch>
        </p:blipFill>
        <p:spPr>
          <a:xfrm>
            <a:off x="10579509" y="5905227"/>
            <a:ext cx="1612491" cy="952773"/>
          </a:xfrm>
          <a:prstGeom prst="rect">
            <a:avLst/>
          </a:prstGeom>
        </p:spPr>
      </p:pic>
    </p:spTree>
    <p:extLst>
      <p:ext uri="{BB962C8B-B14F-4D97-AF65-F5344CB8AC3E}">
        <p14:creationId xmlns:p14="http://schemas.microsoft.com/office/powerpoint/2010/main" val="97663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842B-3ACD-EA52-755F-17630268EFB2}"/>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PLAN OF WORK COMPLETION</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CC85B32A-D57D-2BB0-41B0-44901FED3742}"/>
              </a:ext>
            </a:extLst>
          </p:cNvPr>
          <p:cNvSpPr>
            <a:spLocks noGrp="1"/>
          </p:cNvSpPr>
          <p:nvPr>
            <p:ph idx="1"/>
          </p:nvPr>
        </p:nvSpPr>
        <p:spPr>
          <a:xfrm>
            <a:off x="759542" y="2317238"/>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We had simulated this, proposed antenna design which yields good results of -37.88 db.</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We are further planed to increased the efficiency of narrow band by increasing its results.</a:t>
            </a:r>
            <a:endParaRPr lang="en-IN" dirty="0">
              <a:latin typeface="Times New Roman" panose="02020603050405020304" pitchFamily="18" charset="0"/>
              <a:cs typeface="Times New Roman" panose="02020603050405020304" pitchFamily="18" charset="0"/>
            </a:endParaRPr>
          </a:p>
        </p:txBody>
      </p:sp>
      <p:pic>
        <p:nvPicPr>
          <p:cNvPr id="4" name="Picture 3" descr="th">
            <a:extLst>
              <a:ext uri="{FF2B5EF4-FFF2-40B4-BE49-F238E27FC236}">
                <a16:creationId xmlns:a16="http://schemas.microsoft.com/office/drawing/2014/main" id="{EC3786D7-6055-7568-2C64-E05260301EC6}"/>
              </a:ext>
            </a:extLst>
          </p:cNvPr>
          <p:cNvPicPr>
            <a:picLocks noChangeAspect="1"/>
          </p:cNvPicPr>
          <p:nvPr/>
        </p:nvPicPr>
        <p:blipFill>
          <a:blip r:embed="rId2"/>
          <a:stretch>
            <a:fillRect/>
          </a:stretch>
        </p:blipFill>
        <p:spPr>
          <a:xfrm>
            <a:off x="10579509" y="5905227"/>
            <a:ext cx="1612491" cy="952773"/>
          </a:xfrm>
          <a:prstGeom prst="rect">
            <a:avLst/>
          </a:prstGeom>
        </p:spPr>
      </p:pic>
    </p:spTree>
    <p:extLst>
      <p:ext uri="{BB962C8B-B14F-4D97-AF65-F5344CB8AC3E}">
        <p14:creationId xmlns:p14="http://schemas.microsoft.com/office/powerpoint/2010/main" val="394787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0764-9209-2CBC-DF64-5D1C304CBF57}"/>
              </a:ext>
            </a:extLst>
          </p:cNvPr>
          <p:cNvSpPr>
            <a:spLocks noGrp="1"/>
          </p:cNvSpPr>
          <p:nvPr>
            <p:ph type="title"/>
          </p:nvPr>
        </p:nvSpPr>
        <p:spPr>
          <a:xfrm>
            <a:off x="838200" y="414287"/>
            <a:ext cx="10515600" cy="883572"/>
          </a:xfrm>
        </p:spPr>
        <p:txBody>
          <a:bodyPr>
            <a:normAutofit/>
          </a:bodyPr>
          <a:lstStyle/>
          <a:p>
            <a:r>
              <a:rPr lang="en-US" sz="4000" dirty="0">
                <a:latin typeface="Aharoni" panose="02010803020104030203" pitchFamily="2" charset="-79"/>
                <a:cs typeface="Aharoni" panose="02010803020104030203" pitchFamily="2" charset="-79"/>
              </a:rPr>
              <a:t>CONCLUSION</a:t>
            </a:r>
            <a:endParaRPr lang="en-IN"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569739BF-7984-9D5B-A3BD-1460555905D0}"/>
              </a:ext>
            </a:extLst>
          </p:cNvPr>
          <p:cNvSpPr>
            <a:spLocks noGrp="1"/>
          </p:cNvSpPr>
          <p:nvPr>
            <p:ph idx="1"/>
          </p:nvPr>
        </p:nvSpPr>
        <p:spPr>
          <a:xfrm>
            <a:off x="838200" y="1741588"/>
            <a:ext cx="10515600" cy="4829944"/>
          </a:xfrm>
        </p:spPr>
        <p:txBody>
          <a:bodyPr>
            <a:normAutofit/>
          </a:bodyPr>
          <a:lstStyle/>
          <a:p>
            <a:pPr marL="0" indent="0" algn="just">
              <a:buNone/>
            </a:pPr>
            <a:r>
              <a:rPr lang="en-US" sz="3000" dirty="0">
                <a:latin typeface="Times New Roman" panose="02020603050405020304" pitchFamily="18" charset="0"/>
                <a:cs typeface="Times New Roman" panose="02020603050405020304" pitchFamily="18" charset="0"/>
              </a:rPr>
              <a:t>In conclusion, the utilization of RF technology, particularly at the</a:t>
            </a:r>
          </a:p>
          <a:p>
            <a:pPr marL="0" indent="0" algn="just">
              <a:buNone/>
            </a:pPr>
            <a:r>
              <a:rPr lang="en-US" sz="3000" dirty="0">
                <a:latin typeface="Times New Roman" panose="02020603050405020304" pitchFamily="18" charset="0"/>
                <a:cs typeface="Times New Roman" panose="02020603050405020304" pitchFamily="18" charset="0"/>
              </a:rPr>
              <a:t>frequency of 4.5 GHz, in healthcare applications such as Wireless</a:t>
            </a:r>
          </a:p>
          <a:p>
            <a:pPr marL="0" indent="0" algn="just">
              <a:buNone/>
            </a:pPr>
            <a:r>
              <a:rPr lang="en-US" sz="3000" dirty="0">
                <a:latin typeface="Times New Roman" panose="02020603050405020304" pitchFamily="18" charset="0"/>
                <a:cs typeface="Times New Roman" panose="02020603050405020304" pitchFamily="18" charset="0"/>
              </a:rPr>
              <a:t>Body Area Networks (WBANs) for continuous patient monitoring.</a:t>
            </a:r>
          </a:p>
          <a:p>
            <a:pPr marL="0" indent="0" algn="just">
              <a:buNone/>
            </a:pPr>
            <a:endParaRPr lang="en-US" sz="3000" dirty="0">
              <a:latin typeface="Times New Roman" panose="02020603050405020304" pitchFamily="18" charset="0"/>
              <a:cs typeface="Times New Roman" panose="02020603050405020304" pitchFamily="18" charset="0"/>
            </a:endParaRPr>
          </a:p>
          <a:p>
            <a:pPr marL="0" indent="0" algn="just">
              <a:buNone/>
            </a:pPr>
            <a:r>
              <a:rPr lang="en-US" sz="3000" dirty="0">
                <a:latin typeface="Times New Roman" panose="02020603050405020304" pitchFamily="18" charset="0"/>
                <a:cs typeface="Times New Roman" panose="02020603050405020304" pitchFamily="18" charset="0"/>
              </a:rPr>
              <a:t>This underscores its significance in advancing healthcare technology and improving patient outcomes.</a:t>
            </a:r>
            <a:endParaRPr lang="en-IN" sz="3000" dirty="0">
              <a:latin typeface="Times New Roman" panose="02020603050405020304" pitchFamily="18" charset="0"/>
              <a:cs typeface="Times New Roman" panose="02020603050405020304" pitchFamily="18" charset="0"/>
            </a:endParaRPr>
          </a:p>
        </p:txBody>
      </p:sp>
      <p:pic>
        <p:nvPicPr>
          <p:cNvPr id="4" name="Picture 3" descr="th">
            <a:extLst>
              <a:ext uri="{FF2B5EF4-FFF2-40B4-BE49-F238E27FC236}">
                <a16:creationId xmlns:a16="http://schemas.microsoft.com/office/drawing/2014/main" id="{8B639A88-E150-5E48-ECA5-C95CB8F32883}"/>
              </a:ext>
            </a:extLst>
          </p:cNvPr>
          <p:cNvPicPr>
            <a:picLocks noChangeAspect="1"/>
          </p:cNvPicPr>
          <p:nvPr/>
        </p:nvPicPr>
        <p:blipFill>
          <a:blip r:embed="rId2"/>
          <a:stretch>
            <a:fillRect/>
          </a:stretch>
        </p:blipFill>
        <p:spPr>
          <a:xfrm>
            <a:off x="10579509" y="5905227"/>
            <a:ext cx="1612491" cy="952773"/>
          </a:xfrm>
          <a:prstGeom prst="rect">
            <a:avLst/>
          </a:prstGeom>
        </p:spPr>
      </p:pic>
    </p:spTree>
    <p:extLst>
      <p:ext uri="{BB962C8B-B14F-4D97-AF65-F5344CB8AC3E}">
        <p14:creationId xmlns:p14="http://schemas.microsoft.com/office/powerpoint/2010/main" val="2893991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17EB-0E91-9754-1FB7-4A1AD2F0FA2F}"/>
              </a:ext>
            </a:extLst>
          </p:cNvPr>
          <p:cNvSpPr>
            <a:spLocks noGrp="1"/>
          </p:cNvSpPr>
          <p:nvPr>
            <p:ph type="title"/>
          </p:nvPr>
        </p:nvSpPr>
        <p:spPr>
          <a:xfrm>
            <a:off x="838200" y="138983"/>
            <a:ext cx="10515600" cy="1325563"/>
          </a:xfrm>
        </p:spPr>
        <p:txBody>
          <a:bodyPr>
            <a:normAutofit/>
          </a:bodyPr>
          <a:lstStyle/>
          <a:p>
            <a:r>
              <a:rPr lang="en-US" sz="4000" dirty="0">
                <a:latin typeface="Aharoni" panose="02010803020104030203" pitchFamily="2" charset="-79"/>
                <a:cs typeface="Aharoni" panose="02010803020104030203" pitchFamily="2" charset="-79"/>
              </a:rPr>
              <a:t>REFERENCES</a:t>
            </a:r>
            <a:endParaRPr lang="en-IN"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398831C-93BB-1123-F7BD-5EA88CCCF59B}"/>
              </a:ext>
            </a:extLst>
          </p:cNvPr>
          <p:cNvSpPr>
            <a:spLocks noGrp="1"/>
          </p:cNvSpPr>
          <p:nvPr>
            <p:ph idx="1"/>
          </p:nvPr>
        </p:nvSpPr>
        <p:spPr>
          <a:xfrm>
            <a:off x="838200" y="1350605"/>
            <a:ext cx="10515600" cy="5240593"/>
          </a:xfrm>
        </p:spPr>
        <p:txBody>
          <a:bodyPr/>
          <a:lstStyle/>
          <a:p>
            <a:r>
              <a:rPr lang="en-US" sz="2500" dirty="0">
                <a:latin typeface="Times New Roman" panose="02020603050405020304" pitchFamily="18" charset="0"/>
                <a:cs typeface="Times New Roman" panose="02020603050405020304" pitchFamily="18" charset="0"/>
              </a:rPr>
              <a:t>1. "Wireless Body Area Networks: Technology, Implementation, and Applications"     Author: Mehmet R. </a:t>
            </a:r>
            <a:r>
              <a:rPr lang="en-US" sz="2500" dirty="0" err="1">
                <a:latin typeface="Times New Roman" panose="02020603050405020304" pitchFamily="18" charset="0"/>
                <a:cs typeface="Times New Roman" panose="02020603050405020304" pitchFamily="18" charset="0"/>
              </a:rPr>
              <a:t>Yuce</a:t>
            </a:r>
            <a:r>
              <a:rPr lang="en-US" sz="2500" dirty="0">
                <a:latin typeface="Times New Roman" panose="02020603050405020304" pitchFamily="18"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2.  "RF and Microwave Wireless. Systems"     Author: Kai Chang.</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3.https://www.researchgate.net/publication/353480566_DEVELOPMENT_OF_WEARABLE_PATCH_ANTENNAS_USING_RUBBER_SUBSTRATE_FOR_WBAN_APPLICATIONS.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4. ResearchGatehttps://www.researchgate.net › 353...development of wearable patch antennas using various substrate .</a:t>
            </a:r>
          </a:p>
          <a:p>
            <a:endParaRPr lang="en-US" sz="2500" dirty="0">
              <a:latin typeface="Times New Roman" panose="02020603050405020304" pitchFamily="18" charset="0"/>
              <a:cs typeface="Times New Roman" panose="02020603050405020304" pitchFamily="18" charset="0"/>
            </a:endParaRPr>
          </a:p>
          <a:p>
            <a:endParaRPr lang="en-IN" dirty="0"/>
          </a:p>
        </p:txBody>
      </p:sp>
      <p:pic>
        <p:nvPicPr>
          <p:cNvPr id="4" name="Picture 3" descr="th">
            <a:extLst>
              <a:ext uri="{FF2B5EF4-FFF2-40B4-BE49-F238E27FC236}">
                <a16:creationId xmlns:a16="http://schemas.microsoft.com/office/drawing/2014/main" id="{0541ADE9-A09C-385D-E975-E4B8AA29B76F}"/>
              </a:ext>
            </a:extLst>
          </p:cNvPr>
          <p:cNvPicPr>
            <a:picLocks noChangeAspect="1"/>
          </p:cNvPicPr>
          <p:nvPr/>
        </p:nvPicPr>
        <p:blipFill>
          <a:blip r:embed="rId2"/>
          <a:stretch>
            <a:fillRect/>
          </a:stretch>
        </p:blipFill>
        <p:spPr>
          <a:xfrm>
            <a:off x="10579509" y="5905227"/>
            <a:ext cx="1612491" cy="952773"/>
          </a:xfrm>
          <a:prstGeom prst="rect">
            <a:avLst/>
          </a:prstGeom>
        </p:spPr>
      </p:pic>
    </p:spTree>
    <p:extLst>
      <p:ext uri="{BB962C8B-B14F-4D97-AF65-F5344CB8AC3E}">
        <p14:creationId xmlns:p14="http://schemas.microsoft.com/office/powerpoint/2010/main" val="120572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B48C-E0A4-26E3-F880-207941495408}"/>
              </a:ext>
            </a:extLst>
          </p:cNvPr>
          <p:cNvSpPr>
            <a:spLocks noGrp="1"/>
          </p:cNvSpPr>
          <p:nvPr>
            <p:ph type="title"/>
          </p:nvPr>
        </p:nvSpPr>
        <p:spPr/>
        <p:txBody>
          <a:bodyPr>
            <a:normAutofit/>
          </a:bodyPr>
          <a:lstStyle/>
          <a:p>
            <a:r>
              <a:rPr lang="en-US" sz="4000" dirty="0">
                <a:latin typeface="Aharoni" panose="02010803020104030203" pitchFamily="2" charset="-79"/>
                <a:cs typeface="Aharoni" panose="02010803020104030203" pitchFamily="2" charset="-79"/>
              </a:rPr>
              <a:t>INTRODUCTION</a:t>
            </a:r>
            <a:endParaRPr lang="en-IN"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BFCCDC79-A7CE-06DD-B24F-FCF8D1DF3005}"/>
              </a:ext>
            </a:extLst>
          </p:cNvPr>
          <p:cNvSpPr>
            <a:spLocks noGrp="1"/>
          </p:cNvSpPr>
          <p:nvPr>
            <p:ph idx="1"/>
          </p:nvPr>
        </p:nvSpPr>
        <p:spPr>
          <a:xfrm>
            <a:off x="838200" y="1520825"/>
            <a:ext cx="10515600" cy="4351338"/>
          </a:xfrm>
        </p:spPr>
        <p:txBody>
          <a:bodyPr>
            <a:normAutofit/>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Antennas are essential in Wireless Body Area Networks (WBANs) to enable wireless communication between wearable devices and Implantable system. </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They facilitate the transmission of data collected by sensors on the wearable devices to smartphones allowing for real-time monitoring, and interaction in various applications such as healthcare, sports, and wellness.</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Antennas in WBANs ensure reliable and efficient communication while maintaining low power consumption and on the whole of various good factors.</a:t>
            </a:r>
            <a:endParaRPr lang="en-IN" dirty="0">
              <a:latin typeface="Times New Roman" panose="02020603050405020304" pitchFamily="18" charset="0"/>
              <a:cs typeface="Times New Roman" panose="02020603050405020304" pitchFamily="18" charset="0"/>
            </a:endParaRPr>
          </a:p>
        </p:txBody>
      </p:sp>
      <p:pic>
        <p:nvPicPr>
          <p:cNvPr id="5" name="Picture 4" descr="th">
            <a:extLst>
              <a:ext uri="{FF2B5EF4-FFF2-40B4-BE49-F238E27FC236}">
                <a16:creationId xmlns:a16="http://schemas.microsoft.com/office/drawing/2014/main" id="{3DA71975-0C8D-4217-8AD7-49E2A95F2C57}"/>
              </a:ext>
            </a:extLst>
          </p:cNvPr>
          <p:cNvPicPr>
            <a:picLocks noChangeAspect="1"/>
          </p:cNvPicPr>
          <p:nvPr/>
        </p:nvPicPr>
        <p:blipFill>
          <a:blip r:embed="rId2"/>
          <a:stretch>
            <a:fillRect/>
          </a:stretch>
        </p:blipFill>
        <p:spPr>
          <a:xfrm>
            <a:off x="10599174" y="6032551"/>
            <a:ext cx="1592826" cy="825449"/>
          </a:xfrm>
          <a:prstGeom prst="rect">
            <a:avLst/>
          </a:prstGeom>
        </p:spPr>
      </p:pic>
    </p:spTree>
    <p:extLst>
      <p:ext uri="{BB962C8B-B14F-4D97-AF65-F5344CB8AC3E}">
        <p14:creationId xmlns:p14="http://schemas.microsoft.com/office/powerpoint/2010/main" val="35035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01B8-ADB7-398F-4EF2-3769A07384A4}"/>
              </a:ext>
            </a:extLst>
          </p:cNvPr>
          <p:cNvSpPr>
            <a:spLocks noGrp="1"/>
          </p:cNvSpPr>
          <p:nvPr>
            <p:ph type="title"/>
          </p:nvPr>
        </p:nvSpPr>
        <p:spPr>
          <a:xfrm>
            <a:off x="1005348" y="365124"/>
            <a:ext cx="10515600" cy="844243"/>
          </a:xfrm>
        </p:spPr>
        <p:txBody>
          <a:bodyPr>
            <a:normAutofit/>
          </a:bodyPr>
          <a:lstStyle/>
          <a:p>
            <a:r>
              <a:rPr lang="en-US" sz="4000" dirty="0">
                <a:latin typeface="Aharoni" panose="02010803020104030203" pitchFamily="2" charset="-79"/>
                <a:cs typeface="Aharoni" panose="02010803020104030203" pitchFamily="2" charset="-79"/>
              </a:rPr>
              <a:t>PROBLEM STATEMENT </a:t>
            </a:r>
            <a:endParaRPr lang="en-IN"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D85A0711-A31C-4421-6F1F-18B773DCA222}"/>
              </a:ext>
            </a:extLst>
          </p:cNvPr>
          <p:cNvSpPr>
            <a:spLocks noGrp="1"/>
          </p:cNvSpPr>
          <p:nvPr>
            <p:ph idx="1"/>
          </p:nvPr>
        </p:nvSpPr>
        <p:spPr>
          <a:xfrm>
            <a:off x="1005348" y="1710812"/>
            <a:ext cx="10515600" cy="4888937"/>
          </a:xfrm>
        </p:spPr>
        <p:txBody>
          <a:bodyPr/>
          <a:lstStyle/>
          <a:p>
            <a:pPr marL="0" indent="0">
              <a:buNone/>
            </a:pPr>
            <a:r>
              <a:rPr lang="en-US" dirty="0">
                <a:latin typeface="Times New Roman" panose="02020603050405020304" pitchFamily="18" charset="0"/>
                <a:cs typeface="Times New Roman" panose="02020603050405020304" pitchFamily="18" charset="0"/>
              </a:rPr>
              <a:t>The PS includes factors such as limited space for the antenna placement,</a:t>
            </a:r>
          </a:p>
          <a:p>
            <a:pPr marL="0" indent="0">
              <a:buNone/>
            </a:pPr>
            <a:r>
              <a:rPr lang="en-US" dirty="0">
                <a:latin typeface="Times New Roman" panose="02020603050405020304" pitchFamily="18" charset="0"/>
                <a:cs typeface="Times New Roman" panose="02020603050405020304" pitchFamily="18" charset="0"/>
              </a:rPr>
              <a:t>tissue absorption effects, signal attenuation, interference from the</a:t>
            </a:r>
          </a:p>
          <a:p>
            <a:pPr marL="0" indent="0">
              <a:buNone/>
            </a:pPr>
            <a:r>
              <a:rPr lang="en-US" dirty="0">
                <a:latin typeface="Times New Roman" panose="02020603050405020304" pitchFamily="18" charset="0"/>
                <a:cs typeface="Times New Roman" panose="02020603050405020304" pitchFamily="18" charset="0"/>
              </a:rPr>
              <a:t>surrounding objects, and need for low power consumption.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goal is to design antennas that are compact, efficient and capable of </a:t>
            </a:r>
          </a:p>
          <a:p>
            <a:pPr marL="0" indent="0">
              <a:buNone/>
            </a:pPr>
            <a:r>
              <a:rPr lang="en-IN" dirty="0">
                <a:latin typeface="Times New Roman" panose="02020603050405020304" pitchFamily="18" charset="0"/>
                <a:cs typeface="Times New Roman" panose="02020603050405020304" pitchFamily="18" charset="0"/>
              </a:rPr>
              <a:t>Reliable communication in diverse wearable scenarios, while also</a:t>
            </a:r>
          </a:p>
          <a:p>
            <a:pPr marL="0" indent="0">
              <a:buNone/>
            </a:pPr>
            <a:r>
              <a:rPr lang="en-IN" dirty="0">
                <a:latin typeface="Times New Roman" panose="02020603050405020304" pitchFamily="18" charset="0"/>
                <a:cs typeface="Times New Roman" panose="02020603050405020304" pitchFamily="18" charset="0"/>
              </a:rPr>
              <a:t>considering factors like biocompatibility and ease of integration into wearable devices.</a:t>
            </a:r>
            <a:endParaRPr lang="en-US" dirty="0">
              <a:latin typeface="Times New Roman" panose="02020603050405020304" pitchFamily="18" charset="0"/>
              <a:cs typeface="Times New Roman" panose="02020603050405020304" pitchFamily="18" charset="0"/>
            </a:endParaRPr>
          </a:p>
        </p:txBody>
      </p:sp>
      <p:pic>
        <p:nvPicPr>
          <p:cNvPr id="2050" name="Picture 2" descr="3 Step Problem Statement">
            <a:extLst>
              <a:ext uri="{FF2B5EF4-FFF2-40B4-BE49-F238E27FC236}">
                <a16:creationId xmlns:a16="http://schemas.microsoft.com/office/drawing/2014/main" id="{D952FD91-C3DC-83BF-5A7A-2FE78AC70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607" y="192509"/>
            <a:ext cx="2131142" cy="11894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h">
            <a:extLst>
              <a:ext uri="{FF2B5EF4-FFF2-40B4-BE49-F238E27FC236}">
                <a16:creationId xmlns:a16="http://schemas.microsoft.com/office/drawing/2014/main" id="{D6A1FE69-6761-E99E-257C-B67995307F8F}"/>
              </a:ext>
            </a:extLst>
          </p:cNvPr>
          <p:cNvPicPr>
            <a:picLocks noChangeAspect="1"/>
          </p:cNvPicPr>
          <p:nvPr/>
        </p:nvPicPr>
        <p:blipFill>
          <a:blip r:embed="rId3"/>
          <a:stretch>
            <a:fillRect/>
          </a:stretch>
        </p:blipFill>
        <p:spPr>
          <a:xfrm>
            <a:off x="10579510" y="5905228"/>
            <a:ext cx="1612490" cy="952772"/>
          </a:xfrm>
          <a:prstGeom prst="rect">
            <a:avLst/>
          </a:prstGeom>
        </p:spPr>
      </p:pic>
    </p:spTree>
    <p:extLst>
      <p:ext uri="{BB962C8B-B14F-4D97-AF65-F5344CB8AC3E}">
        <p14:creationId xmlns:p14="http://schemas.microsoft.com/office/powerpoint/2010/main" val="9640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3ED4-7F45-F157-5F02-40012DBA2DC3}"/>
              </a:ext>
            </a:extLst>
          </p:cNvPr>
          <p:cNvSpPr>
            <a:spLocks noGrp="1"/>
          </p:cNvSpPr>
          <p:nvPr>
            <p:ph type="title"/>
          </p:nvPr>
        </p:nvSpPr>
        <p:spPr>
          <a:xfrm>
            <a:off x="680884" y="237306"/>
            <a:ext cx="10515600" cy="1080217"/>
          </a:xfrm>
        </p:spPr>
        <p:txBody>
          <a:bodyPr>
            <a:normAutofit/>
          </a:bodyPr>
          <a:lstStyle/>
          <a:p>
            <a:pPr algn="ctr"/>
            <a:r>
              <a:rPr lang="en-US" sz="4000" dirty="0">
                <a:latin typeface="Aharoni" panose="02010803020104030203" pitchFamily="2" charset="-79"/>
                <a:cs typeface="Aharoni" panose="02010803020104030203" pitchFamily="2" charset="-79"/>
              </a:rPr>
              <a:t>OBJECTIVE</a:t>
            </a:r>
            <a:endParaRPr lang="en-IN" sz="4000" dirty="0">
              <a:latin typeface="Aharoni" panose="02010803020104030203" pitchFamily="2" charset="-79"/>
              <a:cs typeface="Aharoni" panose="02010803020104030203" pitchFamily="2" charset="-79"/>
            </a:endParaRPr>
          </a:p>
        </p:txBody>
      </p:sp>
      <p:pic>
        <p:nvPicPr>
          <p:cNvPr id="4" name="Picture 3" descr="th">
            <a:extLst>
              <a:ext uri="{FF2B5EF4-FFF2-40B4-BE49-F238E27FC236}">
                <a16:creationId xmlns:a16="http://schemas.microsoft.com/office/drawing/2014/main" id="{7777AE21-EC03-44FF-B791-4F57C7B24ABC}"/>
              </a:ext>
            </a:extLst>
          </p:cNvPr>
          <p:cNvPicPr>
            <a:picLocks noChangeAspect="1"/>
          </p:cNvPicPr>
          <p:nvPr/>
        </p:nvPicPr>
        <p:blipFill>
          <a:blip r:embed="rId2"/>
          <a:stretch>
            <a:fillRect/>
          </a:stretch>
        </p:blipFill>
        <p:spPr>
          <a:xfrm>
            <a:off x="10599174" y="5984074"/>
            <a:ext cx="1592826" cy="825449"/>
          </a:xfrm>
          <a:prstGeom prst="rect">
            <a:avLst/>
          </a:prstGeom>
        </p:spPr>
      </p:pic>
      <p:pic>
        <p:nvPicPr>
          <p:cNvPr id="1026" name="Picture 2" descr="Objective Stock Illustrations – 71,991 ...">
            <a:extLst>
              <a:ext uri="{FF2B5EF4-FFF2-40B4-BE49-F238E27FC236}">
                <a16:creationId xmlns:a16="http://schemas.microsoft.com/office/drawing/2014/main" id="{002900F5-DE88-5DBD-340E-35F00E3E0C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06639" y="59252"/>
            <a:ext cx="1566857" cy="14363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C0FFF2-A423-69E1-A166-2C85088A5374}"/>
              </a:ext>
            </a:extLst>
          </p:cNvPr>
          <p:cNvSpPr txBox="1"/>
          <p:nvPr/>
        </p:nvSpPr>
        <p:spPr>
          <a:xfrm>
            <a:off x="1249925" y="1383043"/>
            <a:ext cx="9692149" cy="4524315"/>
          </a:xfrm>
          <a:prstGeom prst="rect">
            <a:avLst/>
          </a:prstGeom>
          <a:noFill/>
        </p:spPr>
        <p:txBody>
          <a:bodyPr wrap="square" rtlCol="0">
            <a:spAutoFit/>
          </a:bodyPr>
          <a:lstStyle/>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Wireless connectivity:</a:t>
            </a:r>
            <a:r>
              <a:rPr lang="en-US" sz="2400" dirty="0">
                <a:latin typeface="Times New Roman" panose="02020603050405020304" pitchFamily="18" charset="0"/>
                <a:cs typeface="Times New Roman" panose="02020603050405020304" pitchFamily="18" charset="0"/>
              </a:rPr>
              <a:t> RF enables wireless communication between health and monitoring devices.</a:t>
            </a:r>
          </a:p>
          <a:p>
            <a:pPr algn="just"/>
            <a:r>
              <a:rPr lang="en-US" sz="24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Transmission: </a:t>
            </a:r>
            <a:r>
              <a:rPr lang="en-US" sz="2400" dirty="0">
                <a:latin typeface="Times New Roman" panose="02020603050405020304" pitchFamily="18" charset="0"/>
                <a:cs typeface="Times New Roman" panose="02020603050405020304" pitchFamily="18" charset="0"/>
              </a:rPr>
              <a:t>Approximate frequency of 4.5GHz – 4.75 GHz, which enables high – speed data transmission, facilitating real-time streaming of vital medical data.</a:t>
            </a:r>
          </a:p>
          <a:p>
            <a:pPr marL="285750" indent="-28575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Penetration and Range: </a:t>
            </a:r>
            <a:r>
              <a:rPr lang="en-US" sz="2400" dirty="0">
                <a:latin typeface="Times New Roman" panose="02020603050405020304" pitchFamily="18" charset="0"/>
                <a:cs typeface="Times New Roman" panose="02020603050405020304" pitchFamily="18" charset="0"/>
              </a:rPr>
              <a:t>This frequency balances penetration into body tissue and range, ensuring reliable communication within the body.</a:t>
            </a:r>
          </a:p>
          <a:p>
            <a:pPr marL="285750" indent="-28575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Interference Mitigation: </a:t>
            </a:r>
            <a:r>
              <a:rPr lang="en-US" sz="2400" dirty="0">
                <a:latin typeface="Times New Roman" panose="02020603050405020304" pitchFamily="18" charset="0"/>
                <a:cs typeface="Times New Roman" panose="02020603050405020304" pitchFamily="18" charset="0"/>
              </a:rPr>
              <a:t>The obtained range is less prone to interference, ensuring uninterrupted data transmission in healthcare environments</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22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F7AB-1549-4921-357F-741730250AD8}"/>
              </a:ext>
            </a:extLst>
          </p:cNvPr>
          <p:cNvSpPr>
            <a:spLocks noGrp="1"/>
          </p:cNvSpPr>
          <p:nvPr>
            <p:ph type="title"/>
          </p:nvPr>
        </p:nvSpPr>
        <p:spPr>
          <a:xfrm>
            <a:off x="838200" y="365126"/>
            <a:ext cx="10515600" cy="824578"/>
          </a:xfrm>
        </p:spPr>
        <p:txBody>
          <a:bodyPr/>
          <a:lstStyle/>
          <a:p>
            <a:r>
              <a:rPr lang="en-US" dirty="0">
                <a:latin typeface="Aharoni" panose="02010803020104030203" pitchFamily="2" charset="-79"/>
                <a:cs typeface="Aharoni" panose="02010803020104030203" pitchFamily="2" charset="-79"/>
              </a:rPr>
              <a:t>EXSISTING </a:t>
            </a:r>
            <a:r>
              <a:rPr lang="en-US" sz="4000" dirty="0">
                <a:latin typeface="Aharoni" panose="02010803020104030203" pitchFamily="2" charset="-79"/>
                <a:cs typeface="Aharoni" panose="02010803020104030203" pitchFamily="2" charset="-79"/>
              </a:rPr>
              <a:t>SYSTEM</a:t>
            </a:r>
            <a:endParaRPr lang="en-IN"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1251ADF6-2B7D-2189-12A2-BA03C88C3BC3}"/>
              </a:ext>
            </a:extLst>
          </p:cNvPr>
          <p:cNvSpPr>
            <a:spLocks noGrp="1"/>
          </p:cNvSpPr>
          <p:nvPr>
            <p:ph idx="1"/>
          </p:nvPr>
        </p:nvSpPr>
        <p:spPr>
          <a:xfrm>
            <a:off x="936523" y="1653098"/>
            <a:ext cx="10515600" cy="4839776"/>
          </a:xfrm>
        </p:spPr>
        <p:txBody>
          <a:bodyPr/>
          <a:lstStyle/>
          <a:p>
            <a:pPr marL="0" indent="0" algn="just">
              <a:buNone/>
            </a:pPr>
            <a:r>
              <a:rPr lang="en-US" b="1" dirty="0">
                <a:latin typeface="Times New Roman" panose="02020603050405020304" pitchFamily="18" charset="0"/>
                <a:cs typeface="Times New Roman" panose="02020603050405020304" pitchFamily="18" charset="0"/>
              </a:rPr>
              <a:t>Zigbee:</a:t>
            </a:r>
            <a:r>
              <a:rPr lang="en-US" dirty="0">
                <a:latin typeface="Times New Roman" panose="02020603050405020304" pitchFamily="18" charset="0"/>
                <a:cs typeface="Times New Roman" panose="02020603050405020304" pitchFamily="18" charset="0"/>
              </a:rPr>
              <a:t> Offering low-power, low-data rate communication over longer distances than Bluetooth, Zigbee is suitable for transmitting sensor data in WBANs for applications like remote patient monitoring.</a:t>
            </a:r>
          </a:p>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Medical Implant Communication Service (MICS): </a:t>
            </a:r>
            <a:r>
              <a:rPr lang="en-US" dirty="0">
                <a:latin typeface="Times New Roman" panose="02020603050405020304" pitchFamily="18" charset="0"/>
                <a:cs typeface="Times New Roman" panose="02020603050405020304" pitchFamily="18" charset="0"/>
              </a:rPr>
              <a:t>MICS is specifically designed for medical implants and enables reliable communication between implanted devices and external controllers or monitors.</a:t>
            </a:r>
            <a:endParaRPr lang="en-IN" dirty="0">
              <a:latin typeface="Times New Roman" panose="02020603050405020304" pitchFamily="18" charset="0"/>
              <a:cs typeface="Times New Roman" panose="02020603050405020304" pitchFamily="18" charset="0"/>
            </a:endParaRPr>
          </a:p>
        </p:txBody>
      </p:sp>
      <p:pic>
        <p:nvPicPr>
          <p:cNvPr id="4" name="Picture 3" descr="th">
            <a:extLst>
              <a:ext uri="{FF2B5EF4-FFF2-40B4-BE49-F238E27FC236}">
                <a16:creationId xmlns:a16="http://schemas.microsoft.com/office/drawing/2014/main" id="{54147708-847E-EA23-3681-BFF2DDAFF0CC}"/>
              </a:ext>
            </a:extLst>
          </p:cNvPr>
          <p:cNvPicPr>
            <a:picLocks noChangeAspect="1"/>
          </p:cNvPicPr>
          <p:nvPr/>
        </p:nvPicPr>
        <p:blipFill>
          <a:blip r:embed="rId2"/>
          <a:stretch>
            <a:fillRect/>
          </a:stretch>
        </p:blipFill>
        <p:spPr>
          <a:xfrm>
            <a:off x="10579509" y="5905227"/>
            <a:ext cx="1612491" cy="952773"/>
          </a:xfrm>
          <a:prstGeom prst="rect">
            <a:avLst/>
          </a:prstGeom>
        </p:spPr>
      </p:pic>
    </p:spTree>
    <p:extLst>
      <p:ext uri="{BB962C8B-B14F-4D97-AF65-F5344CB8AC3E}">
        <p14:creationId xmlns:p14="http://schemas.microsoft.com/office/powerpoint/2010/main" val="289303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8750-7F4D-8DE2-F155-2BC86F9F9DF5}"/>
              </a:ext>
            </a:extLst>
          </p:cNvPr>
          <p:cNvSpPr>
            <a:spLocks noGrp="1"/>
          </p:cNvSpPr>
          <p:nvPr>
            <p:ph type="ctrTitle"/>
          </p:nvPr>
        </p:nvSpPr>
        <p:spPr>
          <a:xfrm>
            <a:off x="993057" y="565969"/>
            <a:ext cx="9144000" cy="741721"/>
          </a:xfrm>
        </p:spPr>
        <p:txBody>
          <a:bodyPr>
            <a:normAutofit/>
          </a:bodyPr>
          <a:lstStyle/>
          <a:p>
            <a:pPr algn="l"/>
            <a:r>
              <a:rPr lang="en-US" sz="4000" dirty="0">
                <a:latin typeface="Aharoni" panose="02010803020104030203" pitchFamily="2" charset="-79"/>
                <a:cs typeface="Aharoni" panose="02010803020104030203" pitchFamily="2" charset="-79"/>
              </a:rPr>
              <a:t>PROPOSED</a:t>
            </a:r>
            <a:r>
              <a:rPr lang="en-US" sz="4000" dirty="0">
                <a:latin typeface="Times New Roman" panose="02020603050405020304" pitchFamily="18" charset="0"/>
                <a:cs typeface="Times New Roman" panose="02020603050405020304" pitchFamily="18" charset="0"/>
              </a:rPr>
              <a:t> </a:t>
            </a:r>
            <a:r>
              <a:rPr lang="en-US" sz="4000" dirty="0">
                <a:latin typeface="Aharoni" panose="02010803020104030203" pitchFamily="2" charset="-79"/>
                <a:cs typeface="Aharoni" panose="02010803020104030203" pitchFamily="2" charset="-79"/>
              </a:rPr>
              <a:t>SYSTEM </a:t>
            </a:r>
            <a:endParaRPr lang="en-IN" sz="40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F2A26AAF-9EC5-DCCA-74B4-7FF48FF2D5E6}"/>
              </a:ext>
            </a:extLst>
          </p:cNvPr>
          <p:cNvSpPr>
            <a:spLocks noGrp="1"/>
          </p:cNvSpPr>
          <p:nvPr>
            <p:ph type="subTitle" idx="1"/>
          </p:nvPr>
        </p:nvSpPr>
        <p:spPr>
          <a:xfrm>
            <a:off x="993057" y="1975669"/>
            <a:ext cx="9414387" cy="4549981"/>
          </a:xfrm>
        </p:spPr>
        <p:txBody>
          <a:bodyPr/>
          <a:lstStyle/>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 are proposing an Novel antenna design which will be specifically operating in the range of </a:t>
            </a:r>
            <a:r>
              <a:rPr lang="en-US" b="1" dirty="0">
                <a:latin typeface="Times New Roman" panose="02020603050405020304" pitchFamily="18" charset="0"/>
                <a:cs typeface="Times New Roman" panose="02020603050405020304" pitchFamily="18" charset="0"/>
              </a:rPr>
              <a:t>4.749 GHz </a:t>
            </a:r>
            <a:r>
              <a:rPr lang="en-US" dirty="0">
                <a:latin typeface="Times New Roman" panose="02020603050405020304" pitchFamily="18" charset="0"/>
                <a:cs typeface="Times New Roman" panose="02020603050405020304" pitchFamily="18" charset="0"/>
              </a:rPr>
              <a:t>and used for Wireless Body Area</a:t>
            </a:r>
            <a:r>
              <a:rPr lang="en-IN" dirty="0">
                <a:latin typeface="Times New Roman" panose="02020603050405020304" pitchFamily="18" charset="0"/>
                <a:cs typeface="Times New Roman" panose="02020603050405020304" pitchFamily="18" charset="0"/>
              </a:rPr>
              <a:t> networks (WBANs).</a:t>
            </a:r>
          </a:p>
          <a:p>
            <a:pPr marL="342900" indent="-34290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These antennas could be integrated into wearable devices or implanted devices to monitor </a:t>
            </a:r>
            <a:r>
              <a:rPr lang="en-IN" b="1" dirty="0">
                <a:latin typeface="Times New Roman" panose="02020603050405020304" pitchFamily="18" charset="0"/>
                <a:cs typeface="Times New Roman" panose="02020603050405020304" pitchFamily="18" charset="0"/>
              </a:rPr>
              <a:t>vital signals (cardiac rhythm), track patient movements</a:t>
            </a:r>
            <a:r>
              <a:rPr lang="en-IN" dirty="0">
                <a:latin typeface="Times New Roman" panose="02020603050405020304" pitchFamily="18" charset="0"/>
                <a:cs typeface="Times New Roman" panose="02020603050405020304" pitchFamily="18" charset="0"/>
              </a:rPr>
              <a:t>, or facilitate communication between medical devices and external system.</a:t>
            </a:r>
          </a:p>
          <a:p>
            <a:pPr marL="342900" indent="-34290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The devices such as ECG monitors, blood glucose meters, and pulse oximeters which  will be very helpful for the intensive care patients. </a:t>
            </a:r>
            <a:endParaRPr lang="en-US" dirty="0">
              <a:latin typeface="Times New Roman" panose="02020603050405020304" pitchFamily="18" charset="0"/>
              <a:cs typeface="Times New Roman" panose="02020603050405020304" pitchFamily="18" charset="0"/>
            </a:endParaRPr>
          </a:p>
        </p:txBody>
      </p:sp>
      <p:pic>
        <p:nvPicPr>
          <p:cNvPr id="5" name="Picture 4" descr="th">
            <a:extLst>
              <a:ext uri="{FF2B5EF4-FFF2-40B4-BE49-F238E27FC236}">
                <a16:creationId xmlns:a16="http://schemas.microsoft.com/office/drawing/2014/main" id="{EC089301-4C3D-62A6-463C-71BD22F02519}"/>
              </a:ext>
            </a:extLst>
          </p:cNvPr>
          <p:cNvPicPr>
            <a:picLocks noChangeAspect="1"/>
          </p:cNvPicPr>
          <p:nvPr/>
        </p:nvPicPr>
        <p:blipFill>
          <a:blip r:embed="rId2"/>
          <a:stretch>
            <a:fillRect/>
          </a:stretch>
        </p:blipFill>
        <p:spPr>
          <a:xfrm>
            <a:off x="10384806" y="5938884"/>
            <a:ext cx="1807194" cy="919116"/>
          </a:xfrm>
          <a:prstGeom prst="rect">
            <a:avLst/>
          </a:prstGeom>
        </p:spPr>
      </p:pic>
      <p:pic>
        <p:nvPicPr>
          <p:cNvPr id="3074" name="Picture 2" descr="Design Proposal Icon Royalty-Free Images, Stock Photos ...">
            <a:extLst>
              <a:ext uri="{FF2B5EF4-FFF2-40B4-BE49-F238E27FC236}">
                <a16:creationId xmlns:a16="http://schemas.microsoft.com/office/drawing/2014/main" id="{00E012ED-BB1F-96B3-7831-B11F0997C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5170"/>
            <a:ext cx="14097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2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F986-A5A2-35ED-3B49-6759905A6BAF}"/>
              </a:ext>
            </a:extLst>
          </p:cNvPr>
          <p:cNvSpPr>
            <a:spLocks noGrp="1"/>
          </p:cNvSpPr>
          <p:nvPr>
            <p:ph type="title"/>
          </p:nvPr>
        </p:nvSpPr>
        <p:spPr>
          <a:xfrm>
            <a:off x="838200" y="-12956"/>
            <a:ext cx="10515600" cy="1325563"/>
          </a:xfrm>
        </p:spPr>
        <p:txBody>
          <a:bodyPr>
            <a:normAutofit/>
          </a:bodyPr>
          <a:lstStyle/>
          <a:p>
            <a:pPr algn="ctr"/>
            <a:r>
              <a:rPr lang="en-US" sz="4000" b="1" dirty="0">
                <a:latin typeface="Aharoni" panose="02010803020104030203" pitchFamily="2" charset="-79"/>
                <a:cs typeface="Aharoni" panose="02010803020104030203" pitchFamily="2" charset="-79"/>
              </a:rPr>
              <a:t>Novel Antenna Design </a:t>
            </a:r>
            <a:endParaRPr lang="en-IN" sz="4000" b="1" dirty="0">
              <a:latin typeface="Aharoni" panose="02010803020104030203" pitchFamily="2" charset="-79"/>
              <a:cs typeface="Aharoni" panose="02010803020104030203" pitchFamily="2" charset="-79"/>
            </a:endParaRPr>
          </a:p>
        </p:txBody>
      </p:sp>
      <p:pic>
        <p:nvPicPr>
          <p:cNvPr id="17" name="Content Placeholder 16">
            <a:extLst>
              <a:ext uri="{FF2B5EF4-FFF2-40B4-BE49-F238E27FC236}">
                <a16:creationId xmlns:a16="http://schemas.microsoft.com/office/drawing/2014/main" id="{1E61F085-843A-0298-AE54-F8A12CAD9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07" y="1318392"/>
            <a:ext cx="5525728" cy="5181600"/>
          </a:xfrm>
        </p:spPr>
      </p:pic>
      <p:pic>
        <p:nvPicPr>
          <p:cNvPr id="18" name="Picture 17" descr="th">
            <a:extLst>
              <a:ext uri="{FF2B5EF4-FFF2-40B4-BE49-F238E27FC236}">
                <a16:creationId xmlns:a16="http://schemas.microsoft.com/office/drawing/2014/main" id="{4C522603-F491-56BE-ED13-436FCA6840D2}"/>
              </a:ext>
            </a:extLst>
          </p:cNvPr>
          <p:cNvPicPr>
            <a:picLocks noChangeAspect="1"/>
          </p:cNvPicPr>
          <p:nvPr/>
        </p:nvPicPr>
        <p:blipFill>
          <a:blip r:embed="rId3"/>
          <a:stretch>
            <a:fillRect/>
          </a:stretch>
        </p:blipFill>
        <p:spPr>
          <a:xfrm>
            <a:off x="10471355" y="6159868"/>
            <a:ext cx="1720645" cy="698131"/>
          </a:xfrm>
          <a:prstGeom prst="rect">
            <a:avLst/>
          </a:prstGeom>
        </p:spPr>
      </p:pic>
      <p:pic>
        <p:nvPicPr>
          <p:cNvPr id="13" name="Picture 12">
            <a:extLst>
              <a:ext uri="{FF2B5EF4-FFF2-40B4-BE49-F238E27FC236}">
                <a16:creationId xmlns:a16="http://schemas.microsoft.com/office/drawing/2014/main" id="{8909ADA5-97DD-4298-C058-2F69938F16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36147"/>
            <a:ext cx="5902300" cy="3746090"/>
          </a:xfrm>
          <a:prstGeom prst="rect">
            <a:avLst/>
          </a:prstGeom>
        </p:spPr>
      </p:pic>
    </p:spTree>
    <p:extLst>
      <p:ext uri="{BB962C8B-B14F-4D97-AF65-F5344CB8AC3E}">
        <p14:creationId xmlns:p14="http://schemas.microsoft.com/office/powerpoint/2010/main" val="172140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BB00-A5C0-4619-987E-8194489955ED}"/>
              </a:ext>
            </a:extLst>
          </p:cNvPr>
          <p:cNvSpPr>
            <a:spLocks noGrp="1"/>
          </p:cNvSpPr>
          <p:nvPr>
            <p:ph type="ctrTitle"/>
          </p:nvPr>
        </p:nvSpPr>
        <p:spPr>
          <a:xfrm>
            <a:off x="1330960" y="274320"/>
            <a:ext cx="9144000" cy="731520"/>
          </a:xfrm>
        </p:spPr>
        <p:txBody>
          <a:bodyPr>
            <a:normAutofit/>
          </a:bodyPr>
          <a:lstStyle/>
          <a:p>
            <a:r>
              <a:rPr lang="en-US" sz="4000" dirty="0">
                <a:latin typeface="Aharoni" panose="02010803020104030203" pitchFamily="2" charset="-79"/>
                <a:cs typeface="Aharoni" panose="02010803020104030203" pitchFamily="2" charset="-79"/>
              </a:rPr>
              <a:t>Design parameters</a:t>
            </a:r>
          </a:p>
        </p:txBody>
      </p:sp>
      <p:sp>
        <p:nvSpPr>
          <p:cNvPr id="3" name="Subtitle 2">
            <a:extLst>
              <a:ext uri="{FF2B5EF4-FFF2-40B4-BE49-F238E27FC236}">
                <a16:creationId xmlns:a16="http://schemas.microsoft.com/office/drawing/2014/main" id="{D3EE93C3-40E8-416A-A8D5-DD3875E4EAAE}"/>
              </a:ext>
            </a:extLst>
          </p:cNvPr>
          <p:cNvSpPr>
            <a:spLocks noGrp="1"/>
          </p:cNvSpPr>
          <p:nvPr>
            <p:ph type="subTitle" idx="1"/>
          </p:nvPr>
        </p:nvSpPr>
        <p:spPr>
          <a:xfrm>
            <a:off x="721360" y="1554480"/>
            <a:ext cx="10789920" cy="5029200"/>
          </a:xfrm>
        </p:spPr>
        <p:txBody>
          <a:bodyPr>
            <a:normAutofit fontScale="25000" lnSpcReduction="20000"/>
          </a:bodyPr>
          <a:lstStyle/>
          <a:p>
            <a:pPr marL="342900" indent="-342900" algn="l">
              <a:buFont typeface="Wingdings" panose="05000000000000000000" pitchFamily="2" charset="2"/>
              <a:buChar char="ü"/>
            </a:pPr>
            <a:r>
              <a:rPr lang="en-US" sz="8600" dirty="0">
                <a:latin typeface="Times New Roman" panose="02020603050405020304" pitchFamily="18" charset="0"/>
                <a:cs typeface="Times New Roman" panose="02020603050405020304" pitchFamily="18" charset="0"/>
              </a:rPr>
              <a:t>The proposed design with a polygonal of 16 edges </a:t>
            </a:r>
          </a:p>
          <a:p>
            <a:pPr marL="342900" indent="-342900" algn="l">
              <a:buFont typeface="Wingdings" panose="05000000000000000000" pitchFamily="2" charset="2"/>
              <a:buChar char="ü"/>
            </a:pPr>
            <a:endParaRPr lang="en-US" sz="86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8600" b="1" dirty="0">
                <a:latin typeface="Times New Roman" panose="02020603050405020304" pitchFamily="18" charset="0"/>
                <a:cs typeface="Times New Roman" panose="02020603050405020304" pitchFamily="18" charset="0"/>
              </a:rPr>
              <a:t>Bandwidth Expansion: </a:t>
            </a:r>
            <a:r>
              <a:rPr lang="en-US" sz="8600" dirty="0">
                <a:latin typeface="Times New Roman" panose="02020603050405020304" pitchFamily="18" charset="0"/>
                <a:cs typeface="Times New Roman" panose="02020603050405020304" pitchFamily="18" charset="0"/>
              </a:rPr>
              <a:t>Increasing edges and circular slots into the antenna , </a:t>
            </a:r>
            <a:r>
              <a:rPr lang="en-US" sz="8600" b="0" i="0" dirty="0">
                <a:solidFill>
                  <a:srgbClr val="0D0D0D"/>
                </a:solidFill>
                <a:effectLst/>
                <a:latin typeface="Times New Roman" panose="02020603050405020304" pitchFamily="18" charset="0"/>
                <a:cs typeface="Times New Roman" panose="02020603050405020304" pitchFamily="18" charset="0"/>
              </a:rPr>
              <a:t>the operating bandwidth can be expanded, </a:t>
            </a:r>
            <a:r>
              <a:rPr lang="en-US" sz="8600" dirty="0">
                <a:solidFill>
                  <a:srgbClr val="0D0D0D"/>
                </a:solidFill>
                <a:latin typeface="Times New Roman" panose="02020603050405020304" pitchFamily="18" charset="0"/>
                <a:cs typeface="Times New Roman" panose="02020603050405020304" pitchFamily="18" charset="0"/>
              </a:rPr>
              <a:t>it </a:t>
            </a:r>
            <a:r>
              <a:rPr lang="en-US" sz="8600" b="0" i="0" dirty="0">
                <a:solidFill>
                  <a:srgbClr val="0D0D0D"/>
                </a:solidFill>
                <a:effectLst/>
                <a:latin typeface="Times New Roman" panose="02020603050405020304" pitchFamily="18" charset="0"/>
                <a:cs typeface="Times New Roman" panose="02020603050405020304" pitchFamily="18" charset="0"/>
              </a:rPr>
              <a:t>cover a wider range of frequencies and maintain a efficient performance.</a:t>
            </a:r>
          </a:p>
          <a:p>
            <a:pPr marL="342900" indent="-342900" algn="l">
              <a:buFont typeface="Wingdings" panose="05000000000000000000" pitchFamily="2" charset="2"/>
              <a:buChar char="ü"/>
            </a:pPr>
            <a:endParaRPr lang="en-US" sz="86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8600" b="1" dirty="0">
                <a:solidFill>
                  <a:srgbClr val="0D0D0D"/>
                </a:solidFill>
                <a:effectLst/>
                <a:latin typeface="Times New Roman" panose="02020603050405020304" pitchFamily="18" charset="0"/>
                <a:cs typeface="Times New Roman" panose="02020603050405020304" pitchFamily="18" charset="0"/>
              </a:rPr>
              <a:t>Size and Weight Reduction</a:t>
            </a:r>
            <a:r>
              <a:rPr lang="en-US" sz="8600" b="1" i="1" dirty="0">
                <a:solidFill>
                  <a:srgbClr val="0D0D0D"/>
                </a:solidFill>
                <a:effectLst/>
                <a:latin typeface="Times New Roman" panose="02020603050405020304" pitchFamily="18" charset="0"/>
                <a:cs typeface="Times New Roman" panose="02020603050405020304" pitchFamily="18" charset="0"/>
              </a:rPr>
              <a:t>:</a:t>
            </a:r>
            <a:r>
              <a:rPr lang="en-US" sz="8600" b="1" i="0" dirty="0">
                <a:solidFill>
                  <a:srgbClr val="0D0D0D"/>
                </a:solidFill>
                <a:effectLst/>
                <a:latin typeface="Times New Roman" panose="02020603050405020304" pitchFamily="18" charset="0"/>
                <a:cs typeface="Times New Roman" panose="02020603050405020304" pitchFamily="18" charset="0"/>
              </a:rPr>
              <a:t> </a:t>
            </a:r>
            <a:r>
              <a:rPr lang="en-US" sz="8600" b="0" i="0" dirty="0">
                <a:solidFill>
                  <a:srgbClr val="0D0D0D"/>
                </a:solidFill>
                <a:effectLst/>
                <a:latin typeface="Times New Roman" panose="02020603050405020304" pitchFamily="18" charset="0"/>
                <a:cs typeface="Times New Roman" panose="02020603050405020304" pitchFamily="18" charset="0"/>
              </a:rPr>
              <a:t>Design of SRR circular slots contribute to size reduction and weight savings, making a compact antenna and portable without sacrificing performance.</a:t>
            </a:r>
          </a:p>
          <a:p>
            <a:pPr algn="l"/>
            <a:endParaRPr lang="en-US" sz="86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8600" b="1" dirty="0">
                <a:solidFill>
                  <a:srgbClr val="0D0D0D"/>
                </a:solidFill>
                <a:effectLst/>
                <a:latin typeface="Times New Roman" panose="02020603050405020304" pitchFamily="18" charset="0"/>
                <a:cs typeface="Times New Roman" panose="02020603050405020304" pitchFamily="18" charset="0"/>
              </a:rPr>
              <a:t>Enhanced Gain</a:t>
            </a:r>
            <a:r>
              <a:rPr lang="en-US" sz="8600" b="1" i="1" dirty="0">
                <a:solidFill>
                  <a:srgbClr val="0D0D0D"/>
                </a:solidFill>
                <a:effectLst/>
                <a:latin typeface="Times New Roman" panose="02020603050405020304" pitchFamily="18" charset="0"/>
                <a:cs typeface="Times New Roman" panose="02020603050405020304" pitchFamily="18" charset="0"/>
              </a:rPr>
              <a:t>:</a:t>
            </a:r>
            <a:r>
              <a:rPr lang="en-US" sz="8600" b="1" i="0" dirty="0">
                <a:solidFill>
                  <a:srgbClr val="0D0D0D"/>
                </a:solidFill>
                <a:effectLst/>
                <a:latin typeface="Times New Roman" panose="02020603050405020304" pitchFamily="18" charset="0"/>
                <a:cs typeface="Times New Roman" panose="02020603050405020304" pitchFamily="18" charset="0"/>
              </a:rPr>
              <a:t> </a:t>
            </a:r>
            <a:r>
              <a:rPr lang="en-US" sz="8600" b="0" i="0" dirty="0">
                <a:solidFill>
                  <a:srgbClr val="0D0D0D"/>
                </a:solidFill>
                <a:effectLst/>
                <a:latin typeface="Times New Roman" panose="02020603050405020304" pitchFamily="18" charset="0"/>
                <a:cs typeface="Times New Roman" panose="02020603050405020304" pitchFamily="18" charset="0"/>
              </a:rPr>
              <a:t>The addition of circular slots can increase the antenna's gain, improving its ability to transmit and receive signals over longer distances or in challenging environments.</a:t>
            </a:r>
          </a:p>
          <a:p>
            <a:pPr algn="l"/>
            <a:endParaRPr lang="en-US" sz="86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8600" b="1" dirty="0">
                <a:solidFill>
                  <a:srgbClr val="0D0D0D"/>
                </a:solidFill>
                <a:effectLst/>
                <a:latin typeface="Times New Roman" panose="02020603050405020304" pitchFamily="18" charset="0"/>
                <a:cs typeface="Times New Roman" panose="02020603050405020304" pitchFamily="18" charset="0"/>
              </a:rPr>
              <a:t>Improved Frequency Selectivity</a:t>
            </a:r>
            <a:r>
              <a:rPr lang="en-US" sz="8600" b="1" i="1" dirty="0">
                <a:solidFill>
                  <a:srgbClr val="0D0D0D"/>
                </a:solidFill>
                <a:effectLst/>
                <a:latin typeface="Times New Roman" panose="02020603050405020304" pitchFamily="18" charset="0"/>
                <a:cs typeface="Times New Roman" panose="02020603050405020304" pitchFamily="18" charset="0"/>
              </a:rPr>
              <a:t>:</a:t>
            </a:r>
            <a:r>
              <a:rPr lang="en-US" sz="8600" b="1" i="0" dirty="0">
                <a:solidFill>
                  <a:srgbClr val="0D0D0D"/>
                </a:solidFill>
                <a:effectLst/>
                <a:latin typeface="Times New Roman" panose="02020603050405020304" pitchFamily="18" charset="0"/>
                <a:cs typeface="Times New Roman" panose="02020603050405020304" pitchFamily="18" charset="0"/>
              </a:rPr>
              <a:t> </a:t>
            </a:r>
            <a:r>
              <a:rPr lang="en-US" sz="8600" b="0" i="0" dirty="0">
                <a:solidFill>
                  <a:srgbClr val="0D0D0D"/>
                </a:solidFill>
                <a:effectLst/>
                <a:latin typeface="Times New Roman" panose="02020603050405020304" pitchFamily="18" charset="0"/>
                <a:cs typeface="Times New Roman" panose="02020603050405020304" pitchFamily="18" charset="0"/>
              </a:rPr>
              <a:t>Circular slots introduce additional resonant frequencies, enhancing the antenna's ability to selectively operate on multiple frequencies simultaneously or with increased sensitivity.</a:t>
            </a:r>
          </a:p>
          <a:p>
            <a:pPr marL="342900" indent="-342900" algn="l">
              <a:buFont typeface="Wingdings" panose="05000000000000000000" pitchFamily="2" charset="2"/>
              <a:buChar char="ü"/>
            </a:pPr>
            <a:endParaRPr lang="en-US" b="0" i="0" dirty="0">
              <a:solidFill>
                <a:srgbClr val="0D0D0D"/>
              </a:solidFill>
              <a:effectLst/>
              <a:latin typeface="Söhne"/>
            </a:endParaRPr>
          </a:p>
          <a:p>
            <a:br>
              <a:rPr lang="en-US" dirty="0"/>
            </a:br>
            <a:endParaRPr lang="en-US" dirty="0"/>
          </a:p>
        </p:txBody>
      </p:sp>
    </p:spTree>
    <p:extLst>
      <p:ext uri="{BB962C8B-B14F-4D97-AF65-F5344CB8AC3E}">
        <p14:creationId xmlns:p14="http://schemas.microsoft.com/office/powerpoint/2010/main" val="368485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161603-93A2-0C36-D568-877AABC757C2}"/>
              </a:ext>
            </a:extLst>
          </p:cNvPr>
          <p:cNvSpPr>
            <a:spLocks noGrp="1"/>
          </p:cNvSpPr>
          <p:nvPr>
            <p:ph type="ctrTitle"/>
          </p:nvPr>
        </p:nvSpPr>
        <p:spPr>
          <a:xfrm>
            <a:off x="1248696" y="224498"/>
            <a:ext cx="9252154" cy="627779"/>
          </a:xfrm>
        </p:spPr>
        <p:txBody>
          <a:bodyPr>
            <a:noAutofit/>
          </a:bodyPr>
          <a:lstStyle/>
          <a:p>
            <a:r>
              <a:rPr lang="en-US" sz="4000" dirty="0">
                <a:latin typeface="Aharoni" panose="02010803020104030203" pitchFamily="2" charset="-79"/>
                <a:cs typeface="Aharoni" panose="02010803020104030203" pitchFamily="2" charset="-79"/>
              </a:rPr>
              <a:t>ANTENNA DESCRIPTION</a:t>
            </a:r>
            <a:endParaRPr lang="en-IN" sz="4000" dirty="0">
              <a:latin typeface="Aharoni" panose="02010803020104030203" pitchFamily="2" charset="-79"/>
              <a:cs typeface="Aharoni" panose="02010803020104030203" pitchFamily="2" charset="-79"/>
            </a:endParaRPr>
          </a:p>
        </p:txBody>
      </p:sp>
      <p:sp>
        <p:nvSpPr>
          <p:cNvPr id="6" name="Subtitle 5">
            <a:extLst>
              <a:ext uri="{FF2B5EF4-FFF2-40B4-BE49-F238E27FC236}">
                <a16:creationId xmlns:a16="http://schemas.microsoft.com/office/drawing/2014/main" id="{6BFFCF4E-AFB7-619D-C427-356069845903}"/>
              </a:ext>
            </a:extLst>
          </p:cNvPr>
          <p:cNvSpPr>
            <a:spLocks noGrp="1"/>
          </p:cNvSpPr>
          <p:nvPr>
            <p:ph type="subTitle" idx="1"/>
          </p:nvPr>
        </p:nvSpPr>
        <p:spPr>
          <a:xfrm>
            <a:off x="796634" y="1224403"/>
            <a:ext cx="9419303" cy="4056771"/>
          </a:xfrm>
        </p:spPr>
        <p:txBody>
          <a:bodyPr/>
          <a:lstStyle/>
          <a:p>
            <a:pPr algn="l"/>
            <a:r>
              <a:rPr lang="en-US" dirty="0">
                <a:latin typeface="Times New Roman" panose="02020603050405020304" pitchFamily="18" charset="0"/>
                <a:cs typeface="Times New Roman" panose="02020603050405020304" pitchFamily="18" charset="0"/>
              </a:rPr>
              <a:t>    The proposed design is consist 16 edge polygonal.</a:t>
            </a:r>
          </a:p>
          <a:p>
            <a:endParaRPr lang="en-IN" dirty="0"/>
          </a:p>
        </p:txBody>
      </p:sp>
      <p:graphicFrame>
        <p:nvGraphicFramePr>
          <p:cNvPr id="4" name="Table 4">
            <a:extLst>
              <a:ext uri="{FF2B5EF4-FFF2-40B4-BE49-F238E27FC236}">
                <a16:creationId xmlns:a16="http://schemas.microsoft.com/office/drawing/2014/main" id="{21ECB6D8-97BE-4A95-9892-76ABA0A67B4A}"/>
              </a:ext>
            </a:extLst>
          </p:cNvPr>
          <p:cNvGraphicFramePr>
            <a:graphicFrameLocks noGrp="1"/>
          </p:cNvGraphicFramePr>
          <p:nvPr>
            <p:extLst>
              <p:ext uri="{D42A27DB-BD31-4B8C-83A1-F6EECF244321}">
                <p14:modId xmlns:p14="http://schemas.microsoft.com/office/powerpoint/2010/main" val="2831819676"/>
              </p:ext>
            </p:extLst>
          </p:nvPr>
        </p:nvGraphicFramePr>
        <p:xfrm>
          <a:off x="678094" y="2301411"/>
          <a:ext cx="7828908" cy="3893906"/>
        </p:xfrm>
        <a:graphic>
          <a:graphicData uri="http://schemas.openxmlformats.org/drawingml/2006/table">
            <a:tbl>
              <a:tblPr firstRow="1" bandRow="1">
                <a:tableStyleId>{5C22544A-7EE6-4342-B048-85BDC9FD1C3A}</a:tableStyleId>
              </a:tblPr>
              <a:tblGrid>
                <a:gridCol w="3900706">
                  <a:extLst>
                    <a:ext uri="{9D8B030D-6E8A-4147-A177-3AD203B41FA5}">
                      <a16:colId xmlns:a16="http://schemas.microsoft.com/office/drawing/2014/main" val="4108587125"/>
                    </a:ext>
                  </a:extLst>
                </a:gridCol>
                <a:gridCol w="3928202">
                  <a:extLst>
                    <a:ext uri="{9D8B030D-6E8A-4147-A177-3AD203B41FA5}">
                      <a16:colId xmlns:a16="http://schemas.microsoft.com/office/drawing/2014/main" val="3845594495"/>
                    </a:ext>
                  </a:extLst>
                </a:gridCol>
              </a:tblGrid>
              <a:tr h="461168">
                <a:tc>
                  <a:txBody>
                    <a:bodyPr/>
                    <a:lstStyle/>
                    <a:p>
                      <a:pPr algn="ctr"/>
                      <a:r>
                        <a:rPr lang="en-US" dirty="0"/>
                        <a:t>INFO</a:t>
                      </a:r>
                    </a:p>
                  </a:txBody>
                  <a:tcPr/>
                </a:tc>
                <a:tc>
                  <a:txBody>
                    <a:bodyPr/>
                    <a:lstStyle/>
                    <a:p>
                      <a:pPr algn="ctr"/>
                      <a:r>
                        <a:rPr lang="en-US" dirty="0"/>
                        <a:t>MEASUREMENTS</a:t>
                      </a:r>
                    </a:p>
                  </a:txBody>
                  <a:tcPr/>
                </a:tc>
                <a:extLst>
                  <a:ext uri="{0D108BD9-81ED-4DB2-BD59-A6C34878D82A}">
                    <a16:rowId xmlns:a16="http://schemas.microsoft.com/office/drawing/2014/main" val="1935761350"/>
                  </a:ext>
                </a:extLst>
              </a:tr>
              <a:tr h="520044">
                <a:tc>
                  <a:txBody>
                    <a:bodyPr/>
                    <a:lstStyle/>
                    <a:p>
                      <a:r>
                        <a:rPr lang="en-US" dirty="0"/>
                        <a:t>SUBSTRATE:WIDTH,LENGTH,HEIGHT</a:t>
                      </a:r>
                    </a:p>
                  </a:txBody>
                  <a:tcPr/>
                </a:tc>
                <a:tc>
                  <a:txBody>
                    <a:bodyPr/>
                    <a:lstStyle/>
                    <a:p>
                      <a:r>
                        <a:rPr lang="en-US" dirty="0"/>
                        <a:t>46mm,52mm,1.6mm</a:t>
                      </a:r>
                    </a:p>
                  </a:txBody>
                  <a:tcPr/>
                </a:tc>
                <a:extLst>
                  <a:ext uri="{0D108BD9-81ED-4DB2-BD59-A6C34878D82A}">
                    <a16:rowId xmlns:a16="http://schemas.microsoft.com/office/drawing/2014/main" val="1652377944"/>
                  </a:ext>
                </a:extLst>
              </a:tr>
              <a:tr h="488487">
                <a:tc>
                  <a:txBody>
                    <a:bodyPr/>
                    <a:lstStyle/>
                    <a:p>
                      <a:r>
                        <a:rPr lang="en-US" dirty="0"/>
                        <a:t>ANTENNA TYPE</a:t>
                      </a:r>
                    </a:p>
                  </a:txBody>
                  <a:tcPr/>
                </a:tc>
                <a:tc>
                  <a:txBody>
                    <a:bodyPr/>
                    <a:lstStyle/>
                    <a:p>
                      <a:r>
                        <a:rPr lang="en-US" dirty="0"/>
                        <a:t>MICROSTRIP PATCH ANTENNA</a:t>
                      </a:r>
                    </a:p>
                  </a:txBody>
                  <a:tcPr/>
                </a:tc>
                <a:extLst>
                  <a:ext uri="{0D108BD9-81ED-4DB2-BD59-A6C34878D82A}">
                    <a16:rowId xmlns:a16="http://schemas.microsoft.com/office/drawing/2014/main" val="1645624763"/>
                  </a:ext>
                </a:extLst>
              </a:tr>
              <a:tr h="461168">
                <a:tc>
                  <a:txBody>
                    <a:bodyPr/>
                    <a:lstStyle/>
                    <a:p>
                      <a:r>
                        <a:rPr lang="en-US" dirty="0"/>
                        <a:t>POLYGONAL : Sides , Radius</a:t>
                      </a:r>
                    </a:p>
                  </a:txBody>
                  <a:tcPr/>
                </a:tc>
                <a:tc>
                  <a:txBody>
                    <a:bodyPr/>
                    <a:lstStyle/>
                    <a:p>
                      <a:r>
                        <a:rPr lang="en-US" dirty="0"/>
                        <a:t>16,13mm</a:t>
                      </a:r>
                    </a:p>
                  </a:txBody>
                  <a:tcPr/>
                </a:tc>
                <a:extLst>
                  <a:ext uri="{0D108BD9-81ED-4DB2-BD59-A6C34878D82A}">
                    <a16:rowId xmlns:a16="http://schemas.microsoft.com/office/drawing/2014/main" val="2446237329"/>
                  </a:ext>
                </a:extLst>
              </a:tr>
              <a:tr h="461168">
                <a:tc>
                  <a:txBody>
                    <a:bodyPr/>
                    <a:lstStyle/>
                    <a:p>
                      <a:r>
                        <a:rPr lang="en-US" dirty="0"/>
                        <a:t>CIRCLES(No:16)</a:t>
                      </a:r>
                    </a:p>
                  </a:txBody>
                  <a:tcPr/>
                </a:tc>
                <a:tc>
                  <a:txBody>
                    <a:bodyPr/>
                    <a:lstStyle/>
                    <a:p>
                      <a:r>
                        <a:rPr lang="en-US" dirty="0"/>
                        <a:t>Radius: 7mm</a:t>
                      </a:r>
                    </a:p>
                  </a:txBody>
                  <a:tcPr/>
                </a:tc>
                <a:extLst>
                  <a:ext uri="{0D108BD9-81ED-4DB2-BD59-A6C34878D82A}">
                    <a16:rowId xmlns:a16="http://schemas.microsoft.com/office/drawing/2014/main" val="3839089907"/>
                  </a:ext>
                </a:extLst>
              </a:tr>
              <a:tr h="461168">
                <a:tc>
                  <a:txBody>
                    <a:bodyPr/>
                    <a:lstStyle/>
                    <a:p>
                      <a:r>
                        <a:rPr lang="en-US" dirty="0"/>
                        <a:t>Split Ring Resonator (circles)</a:t>
                      </a:r>
                    </a:p>
                  </a:txBody>
                  <a:tcPr/>
                </a:tc>
                <a:tc>
                  <a:txBody>
                    <a:bodyPr/>
                    <a:lstStyle/>
                    <a:p>
                      <a:r>
                        <a:rPr lang="en-US" dirty="0"/>
                        <a:t>Width:R1=1.2,R2=3</a:t>
                      </a:r>
                    </a:p>
                  </a:txBody>
                  <a:tcPr/>
                </a:tc>
                <a:extLst>
                  <a:ext uri="{0D108BD9-81ED-4DB2-BD59-A6C34878D82A}">
                    <a16:rowId xmlns:a16="http://schemas.microsoft.com/office/drawing/2014/main" val="1903969860"/>
                  </a:ext>
                </a:extLst>
              </a:tr>
              <a:tr h="579535">
                <a:tc>
                  <a:txBody>
                    <a:bodyPr/>
                    <a:lstStyle/>
                    <a:p>
                      <a:r>
                        <a:rPr lang="en-US" dirty="0"/>
                        <a:t>FEED (WIDTH),(LENGTH)</a:t>
                      </a:r>
                    </a:p>
                  </a:txBody>
                  <a:tcPr/>
                </a:tc>
                <a:tc>
                  <a:txBody>
                    <a:bodyPr/>
                    <a:lstStyle/>
                    <a:p>
                      <a:r>
                        <a:rPr lang="en-US" dirty="0"/>
                        <a:t>4mm,14mm</a:t>
                      </a:r>
                    </a:p>
                  </a:txBody>
                  <a:tcPr/>
                </a:tc>
                <a:extLst>
                  <a:ext uri="{0D108BD9-81ED-4DB2-BD59-A6C34878D82A}">
                    <a16:rowId xmlns:a16="http://schemas.microsoft.com/office/drawing/2014/main" val="3635575521"/>
                  </a:ext>
                </a:extLst>
              </a:tr>
              <a:tr h="461168">
                <a:tc>
                  <a:txBody>
                    <a:bodyPr/>
                    <a:lstStyle/>
                    <a:p>
                      <a:r>
                        <a:rPr lang="en-US" dirty="0"/>
                        <a:t>PORT(Lumped port):Width , Length</a:t>
                      </a:r>
                    </a:p>
                  </a:txBody>
                  <a:tcPr/>
                </a:tc>
                <a:tc>
                  <a:txBody>
                    <a:bodyPr/>
                    <a:lstStyle/>
                    <a:p>
                      <a:r>
                        <a:rPr lang="en-US" dirty="0"/>
                        <a:t>3.7 ,1.6</a:t>
                      </a:r>
                    </a:p>
                  </a:txBody>
                  <a:tcPr/>
                </a:tc>
                <a:extLst>
                  <a:ext uri="{0D108BD9-81ED-4DB2-BD59-A6C34878D82A}">
                    <a16:rowId xmlns:a16="http://schemas.microsoft.com/office/drawing/2014/main" val="2701936735"/>
                  </a:ext>
                </a:extLst>
              </a:tr>
            </a:tbl>
          </a:graphicData>
        </a:graphic>
      </p:graphicFrame>
      <p:pic>
        <p:nvPicPr>
          <p:cNvPr id="2" name="Picture 1" descr="th">
            <a:extLst>
              <a:ext uri="{FF2B5EF4-FFF2-40B4-BE49-F238E27FC236}">
                <a16:creationId xmlns:a16="http://schemas.microsoft.com/office/drawing/2014/main" id="{55D06649-84E1-FAE7-8183-9DEFB321ABAF}"/>
              </a:ext>
            </a:extLst>
          </p:cNvPr>
          <p:cNvPicPr>
            <a:picLocks noChangeAspect="1"/>
          </p:cNvPicPr>
          <p:nvPr/>
        </p:nvPicPr>
        <p:blipFill>
          <a:blip r:embed="rId2"/>
          <a:stretch>
            <a:fillRect/>
          </a:stretch>
        </p:blipFill>
        <p:spPr>
          <a:xfrm>
            <a:off x="10500850" y="5997902"/>
            <a:ext cx="1691149" cy="860098"/>
          </a:xfrm>
          <a:prstGeom prst="rect">
            <a:avLst/>
          </a:prstGeom>
        </p:spPr>
      </p:pic>
      <p:pic>
        <p:nvPicPr>
          <p:cNvPr id="8" name="Content Placeholder 16">
            <a:extLst>
              <a:ext uri="{FF2B5EF4-FFF2-40B4-BE49-F238E27FC236}">
                <a16:creationId xmlns:a16="http://schemas.microsoft.com/office/drawing/2014/main" id="{312607A4-DA2B-4021-9676-F5C1DF9C7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7001" y="1089061"/>
            <a:ext cx="3585681" cy="2845942"/>
          </a:xfrm>
          <a:prstGeom prst="rect">
            <a:avLst/>
          </a:prstGeom>
        </p:spPr>
      </p:pic>
    </p:spTree>
    <p:extLst>
      <p:ext uri="{BB962C8B-B14F-4D97-AF65-F5344CB8AC3E}">
        <p14:creationId xmlns:p14="http://schemas.microsoft.com/office/powerpoint/2010/main" val="962842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755</TotalTime>
  <Words>1019</Words>
  <Application>Microsoft Office PowerPoint</Application>
  <PresentationFormat>Widescreen</PresentationFormat>
  <Paragraphs>122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Aharoni</vt:lpstr>
      <vt:lpstr>Arial</vt:lpstr>
      <vt:lpstr>Calibri</vt:lpstr>
      <vt:lpstr>Calibri Light</vt:lpstr>
      <vt:lpstr>Söhne</vt:lpstr>
      <vt:lpstr>Times New Roman</vt:lpstr>
      <vt:lpstr>Wingdings</vt:lpstr>
      <vt:lpstr>Office Theme</vt:lpstr>
      <vt:lpstr>NARROW BAND ANTENNA FOR WIRELESS BODY AREA NETWORKS (WBANs)</vt:lpstr>
      <vt:lpstr>INTRODUCTION</vt:lpstr>
      <vt:lpstr>PROBLEM STATEMENT </vt:lpstr>
      <vt:lpstr>OBJECTIVE</vt:lpstr>
      <vt:lpstr>EXSISTING SYSTEM</vt:lpstr>
      <vt:lpstr>PROPOSED SYSTEM </vt:lpstr>
      <vt:lpstr>Novel Antenna Design </vt:lpstr>
      <vt:lpstr>Design parameters</vt:lpstr>
      <vt:lpstr>ANTENNA DESCRIPTION</vt:lpstr>
      <vt:lpstr>FREQUENCY VS GAIN PLOT</vt:lpstr>
      <vt:lpstr>RESULT ANALYSIS</vt:lpstr>
      <vt:lpstr>APPLICATIONS</vt:lpstr>
      <vt:lpstr>PowerPoint Presentation</vt:lpstr>
      <vt:lpstr>PROS OF PROPOSED ANTENNA WHEN COMPATED TO EXSISTING SYSTEMS</vt:lpstr>
      <vt:lpstr>PLAN OF WORK COMPLETION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NARROW BAND ANTENNA AT 4.7 GHz FOR WIRELESS BODY AREA NETWORKS (WBANs)</dc:title>
  <dc:creator>SUJEETH T</dc:creator>
  <cp:lastModifiedBy>VARUN NATRAJ V</cp:lastModifiedBy>
  <cp:revision>18</cp:revision>
  <dcterms:created xsi:type="dcterms:W3CDTF">2024-04-17T02:26:30Z</dcterms:created>
  <dcterms:modified xsi:type="dcterms:W3CDTF">2024-05-30T11:45:44Z</dcterms:modified>
</cp:coreProperties>
</file>