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76621" autoAdjust="0"/>
  </p:normalViewPr>
  <p:slideViewPr>
    <p:cSldViewPr snapToGrid="0">
      <p:cViewPr varScale="1">
        <p:scale>
          <a:sx n="141" d="100"/>
          <a:sy n="141" d="100"/>
        </p:scale>
        <p:origin x="16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7DA-5BB0-42DB-B145-D76E40B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48" y="111899"/>
            <a:ext cx="5220493" cy="7118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PLDI Story (in one picture)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B84A06-B5B9-4D1E-95B6-9117F3A9F2DA}"/>
              </a:ext>
            </a:extLst>
          </p:cNvPr>
          <p:cNvSpPr/>
          <p:nvPr/>
        </p:nvSpPr>
        <p:spPr>
          <a:xfrm>
            <a:off x="1490130" y="938300"/>
            <a:ext cx="4294294" cy="344762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07E098-7595-4544-875B-991914708D61}"/>
              </a:ext>
            </a:extLst>
          </p:cNvPr>
          <p:cNvSpPr/>
          <p:nvPr/>
        </p:nvSpPr>
        <p:spPr>
          <a:xfrm>
            <a:off x="1490130" y="3064932"/>
            <a:ext cx="4294294" cy="344762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E679-A56D-483E-B210-05892C0CB14E}"/>
              </a:ext>
            </a:extLst>
          </p:cNvPr>
          <p:cNvSpPr txBox="1"/>
          <p:nvPr/>
        </p:nvSpPr>
        <p:spPr>
          <a:xfrm>
            <a:off x="2804128" y="2610678"/>
            <a:ext cx="17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Static TypeScript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F4B83-61DF-4F5D-9FB1-D9350D84C237}"/>
              </a:ext>
            </a:extLst>
          </p:cNvPr>
          <p:cNvSpPr txBox="1"/>
          <p:nvPr/>
        </p:nvSpPr>
        <p:spPr>
          <a:xfrm>
            <a:off x="3259497" y="441941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F0"/>
                </a:solidFill>
              </a:rPr>
              <a:t>CODAL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A9F36-381D-4442-B91C-3780A18F5A9F}"/>
              </a:ext>
            </a:extLst>
          </p:cNvPr>
          <p:cNvSpPr txBox="1"/>
          <p:nvPr/>
        </p:nvSpPr>
        <p:spPr>
          <a:xfrm>
            <a:off x="212613" y="1142383"/>
            <a:ext cx="11128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The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Web</a:t>
            </a:r>
          </a:p>
          <a:p>
            <a:r>
              <a:rPr lang="en-US" b="1" dirty="0">
                <a:solidFill>
                  <a:schemeClr val="accent6"/>
                </a:solidFill>
              </a:rPr>
              <a:t>(browser)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72848-299E-48E2-B8E8-DA24568FBD64}"/>
              </a:ext>
            </a:extLst>
          </p:cNvPr>
          <p:cNvSpPr txBox="1"/>
          <p:nvPr/>
        </p:nvSpPr>
        <p:spPr>
          <a:xfrm>
            <a:off x="2456148" y="3167075"/>
            <a:ext cx="246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our contribution</a:t>
            </a:r>
          </a:p>
          <a:p>
            <a:pPr algn="ctr"/>
            <a:r>
              <a:rPr lang="en-US" dirty="0"/>
              <a:t>bringing the worlds of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MCU</a:t>
            </a:r>
            <a:r>
              <a:rPr lang="en-US" dirty="0"/>
              <a:t> together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45395-FA51-4558-A6F3-F9F3D751EC5C}"/>
              </a:ext>
            </a:extLst>
          </p:cNvPr>
          <p:cNvSpPr txBox="1"/>
          <p:nvPr/>
        </p:nvSpPr>
        <p:spPr>
          <a:xfrm>
            <a:off x="5756535" y="1208378"/>
            <a:ext cx="289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World of great frameworks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for beginning programming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Blockly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5A058-8EB9-40B4-82F5-2827024402CB}"/>
              </a:ext>
            </a:extLst>
          </p:cNvPr>
          <p:cNvSpPr txBox="1"/>
          <p:nvPr/>
        </p:nvSpPr>
        <p:spPr>
          <a:xfrm>
            <a:off x="3869429" y="2101241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Single-threaded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69A64-BE04-4341-B797-63FB1188D62A}"/>
              </a:ext>
            </a:extLst>
          </p:cNvPr>
          <p:cNvSpPr txBox="1"/>
          <p:nvPr/>
        </p:nvSpPr>
        <p:spPr>
          <a:xfrm>
            <a:off x="2951220" y="1153054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Plentiful 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E537F-5B1D-4E43-BE5D-4EA74CF8C5E1}"/>
              </a:ext>
            </a:extLst>
          </p:cNvPr>
          <p:cNvSpPr txBox="1"/>
          <p:nvPr/>
        </p:nvSpPr>
        <p:spPr>
          <a:xfrm>
            <a:off x="212613" y="5977765"/>
            <a:ext cx="211699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The microcontroller </a:t>
            </a:r>
          </a:p>
          <a:p>
            <a:r>
              <a:rPr lang="en-US" b="1" dirty="0">
                <a:solidFill>
                  <a:srgbClr val="00B0F0"/>
                </a:solidFill>
              </a:rPr>
              <a:t>(MCU)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24930-3279-49A8-9DA1-F15399FE2EA6}"/>
              </a:ext>
            </a:extLst>
          </p:cNvPr>
          <p:cNvSpPr txBox="1"/>
          <p:nvPr/>
        </p:nvSpPr>
        <p:spPr>
          <a:xfrm>
            <a:off x="4097547" y="4778225"/>
            <a:ext cx="121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Reactive/</a:t>
            </a:r>
          </a:p>
          <a:p>
            <a:r>
              <a:rPr lang="en-US" dirty="0">
                <a:solidFill>
                  <a:srgbClr val="00B0F0"/>
                </a:solidFill>
              </a:rPr>
              <a:t>concurrent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B77EC-280A-45A8-AEB3-C650BD4ABFB5}"/>
              </a:ext>
            </a:extLst>
          </p:cNvPr>
          <p:cNvSpPr txBox="1"/>
          <p:nvPr/>
        </p:nvSpPr>
        <p:spPr>
          <a:xfrm>
            <a:off x="3107288" y="598932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Little 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E9DD8-DCC2-4957-A82B-37C5B621FE97}"/>
              </a:ext>
            </a:extLst>
          </p:cNvPr>
          <p:cNvSpPr txBox="1"/>
          <p:nvPr/>
        </p:nvSpPr>
        <p:spPr>
          <a:xfrm>
            <a:off x="2174684" y="491672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C/C++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DD88-6B0C-41F8-89AD-B251DC3A89C5}"/>
              </a:ext>
            </a:extLst>
          </p:cNvPr>
          <p:cNvSpPr txBox="1"/>
          <p:nvPr/>
        </p:nvSpPr>
        <p:spPr>
          <a:xfrm>
            <a:off x="2119204" y="2071633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6FF9B-5D47-4590-8BDF-F80599B6ADAA}"/>
              </a:ext>
            </a:extLst>
          </p:cNvPr>
          <p:cNvSpPr txBox="1"/>
          <p:nvPr/>
        </p:nvSpPr>
        <p:spPr>
          <a:xfrm>
            <a:off x="5756535" y="59219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World of the pro IDE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(Eclipse, VS, VS Code)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27CAE-07A8-4630-B7A8-509661AFB9E0}"/>
              </a:ext>
            </a:extLst>
          </p:cNvPr>
          <p:cNvSpPr txBox="1"/>
          <p:nvPr/>
        </p:nvSpPr>
        <p:spPr>
          <a:xfrm>
            <a:off x="3164387" y="1604048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F3FF1-EF46-41DA-B5C0-BCFE8C290079}"/>
              </a:ext>
            </a:extLst>
          </p:cNvPr>
          <p:cNvSpPr txBox="1"/>
          <p:nvPr/>
        </p:nvSpPr>
        <p:spPr>
          <a:xfrm>
            <a:off x="2564383" y="5509132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Full bare-metal binary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70C52-6E93-49AE-A469-D942B3D296AD}"/>
              </a:ext>
            </a:extLst>
          </p:cNvPr>
          <p:cNvSpPr txBox="1"/>
          <p:nvPr/>
        </p:nvSpPr>
        <p:spPr>
          <a:xfrm>
            <a:off x="5949072" y="3080633"/>
            <a:ext cx="295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WA = integration/entry point</a:t>
            </a:r>
          </a:p>
          <a:p>
            <a:pPr algn="ctr"/>
            <a:r>
              <a:rPr lang="en-US" b="1" u="sng" dirty="0"/>
              <a:t>Languages</a:t>
            </a:r>
          </a:p>
          <a:p>
            <a:pPr algn="ctr"/>
            <a:r>
              <a:rPr lang="en-US" b="1" u="sng" dirty="0"/>
              <a:t>Compiler</a:t>
            </a:r>
          </a:p>
          <a:p>
            <a:pPr algn="ctr"/>
            <a:r>
              <a:rPr lang="en-US" b="1" u="sng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19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845730" y="4475435"/>
            <a:ext cx="159767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binary</a:t>
            </a:r>
          </a:p>
          <a:p>
            <a:pPr algn="ctr"/>
            <a:r>
              <a:rPr lang="en-US" dirty="0"/>
              <a:t>(UF2)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0" cy="42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TypeScript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A5C73E-44F4-41C6-9BA3-09C2F2BFF6D5}"/>
              </a:ext>
            </a:extLst>
          </p:cNvPr>
          <p:cNvSpPr txBox="1"/>
          <p:nvPr/>
        </p:nvSpPr>
        <p:spPr>
          <a:xfrm>
            <a:off x="5105278" y="1949017"/>
            <a:ext cx="29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compilation</a:t>
            </a:r>
          </a:p>
        </p:txBody>
      </p: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718190" y="48084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650720" y="452674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650722" y="1899696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650722" y="847731"/>
            <a:ext cx="67468" cy="1418854"/>
          </a:xfrm>
          <a:prstGeom prst="bentConnector3">
            <a:avLst>
              <a:gd name="adj1" fmla="val 43882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650720" y="847731"/>
            <a:ext cx="67470" cy="4045904"/>
          </a:xfrm>
          <a:prstGeom prst="bentConnector3">
            <a:avLst>
              <a:gd name="adj1" fmla="val 438817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63351" y="1987143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extends,</a:t>
            </a:r>
          </a:p>
          <a:p>
            <a:pPr algn="r"/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409980" y="3166665"/>
            <a:ext cx="613533" cy="3145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871426" y="4746982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20830" y="482735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849624"/>
            <a:ext cx="12700" cy="3337067"/>
          </a:xfrm>
          <a:prstGeom prst="bentConnector3">
            <a:avLst>
              <a:gd name="adj1" fmla="val 190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106512" y="48351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19134" y="849624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21258" y="8773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1216513"/>
            <a:ext cx="12700" cy="918007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930812" y="847731"/>
            <a:ext cx="4477318" cy="1653678"/>
          </a:xfrm>
          <a:prstGeom prst="bentConnector3">
            <a:avLst>
              <a:gd name="adj1" fmla="val 84083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293457" y="154222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644203" y="3120678"/>
            <a:ext cx="221262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1644203" y="5707938"/>
            <a:ext cx="2212621" cy="6046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8CEBB-BF80-4D42-91F3-781CDD370EEF}"/>
              </a:ext>
            </a:extLst>
          </p:cNvPr>
          <p:cNvCxnSpPr>
            <a:cxnSpLocks/>
            <a:stCxn id="37" idx="0"/>
            <a:endCxn id="7" idx="2"/>
          </p:cNvCxnSpPr>
          <p:nvPr/>
        </p:nvCxnSpPr>
        <p:spPr>
          <a:xfrm flipV="1">
            <a:off x="2750514" y="2633474"/>
            <a:ext cx="6519" cy="4872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4F173-25BC-47F6-B4D4-175D55CDD154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2750514" y="5260524"/>
            <a:ext cx="6517" cy="44741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B9284FD-C58A-4AD6-8A2C-32A75264A8C8}"/>
              </a:ext>
            </a:extLst>
          </p:cNvPr>
          <p:cNvSpPr txBox="1"/>
          <p:nvPr/>
        </p:nvSpPr>
        <p:spPr>
          <a:xfrm>
            <a:off x="2828732" y="530034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FA08B7-1F99-449B-BA71-170418030C03}"/>
              </a:ext>
            </a:extLst>
          </p:cNvPr>
          <p:cNvSpPr txBox="1"/>
          <p:nvPr/>
        </p:nvSpPr>
        <p:spPr>
          <a:xfrm>
            <a:off x="2809146" y="270918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3969D-3A4E-432A-8D97-1198D0592C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88"/>
            <a:ext cx="10515600" cy="642116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69B15-9376-4BBA-9973-6026B7B98C11}"/>
              </a:ext>
            </a:extLst>
          </p:cNvPr>
          <p:cNvSpPr/>
          <p:nvPr/>
        </p:nvSpPr>
        <p:spPr>
          <a:xfrm>
            <a:off x="9753602" y="264160"/>
            <a:ext cx="1573106" cy="670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9E3A9-F0A2-418C-AE7F-77D33CCB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264382"/>
            <a:ext cx="11249961" cy="613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712682" y="4603096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11028219" y="2008757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75910" y="5684057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39A7C-74E7-4C26-B89D-CE3C89E3B512}"/>
              </a:ext>
            </a:extLst>
          </p:cNvPr>
          <p:cNvSpPr/>
          <p:nvPr/>
        </p:nvSpPr>
        <p:spPr>
          <a:xfrm>
            <a:off x="10918858" y="289559"/>
            <a:ext cx="1017695" cy="4402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406E3A-C470-4972-881A-87B514A2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0" y="196136"/>
            <a:ext cx="11159161" cy="6393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0E78-2906-4FE2-93B7-1530D645EE15}"/>
              </a:ext>
            </a:extLst>
          </p:cNvPr>
          <p:cNvSpPr/>
          <p:nvPr/>
        </p:nvSpPr>
        <p:spPr>
          <a:xfrm>
            <a:off x="76979" y="4802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4BC9-083C-49CD-80B2-F5068347C3FB}"/>
              </a:ext>
            </a:extLst>
          </p:cNvPr>
          <p:cNvSpPr/>
          <p:nvPr/>
        </p:nvSpPr>
        <p:spPr>
          <a:xfrm>
            <a:off x="81278" y="154709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1A502-F94B-452C-860E-E379F8AE475B}"/>
              </a:ext>
            </a:extLst>
          </p:cNvPr>
          <p:cNvSpPr/>
          <p:nvPr/>
        </p:nvSpPr>
        <p:spPr>
          <a:xfrm>
            <a:off x="4449446" y="476072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15763-2A1D-49FB-A0AE-55F573DE0E47}"/>
              </a:ext>
            </a:extLst>
          </p:cNvPr>
          <p:cNvSpPr/>
          <p:nvPr/>
        </p:nvSpPr>
        <p:spPr>
          <a:xfrm>
            <a:off x="7038110" y="3214103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FE0E9-247E-4CF6-B4BA-299B913084B3}"/>
              </a:ext>
            </a:extLst>
          </p:cNvPr>
          <p:cNvSpPr/>
          <p:nvPr/>
        </p:nvSpPr>
        <p:spPr>
          <a:xfrm>
            <a:off x="130971" y="5850312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B626E-B6AC-4C41-A10B-428751E8339F}"/>
              </a:ext>
            </a:extLst>
          </p:cNvPr>
          <p:cNvSpPr/>
          <p:nvPr/>
        </p:nvSpPr>
        <p:spPr>
          <a:xfrm>
            <a:off x="10597935" y="297718"/>
            <a:ext cx="126003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51871-CEB6-4D5F-98F9-3368399DE9FD}"/>
              </a:ext>
            </a:extLst>
          </p:cNvPr>
          <p:cNvSpPr/>
          <p:nvPr/>
        </p:nvSpPr>
        <p:spPr>
          <a:xfrm>
            <a:off x="788916" y="238931"/>
            <a:ext cx="908266" cy="423950"/>
          </a:xfrm>
          <a:prstGeom prst="rect">
            <a:avLst/>
          </a:prstGeom>
          <a:solidFill>
            <a:srgbClr val="008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codal-arduino-uno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9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2837614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RT-samd21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168387" y="2837614"/>
            <a:ext cx="222761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RT-atmega328p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3238601" y="223950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</a:t>
            </a:r>
          </a:p>
          <a:p>
            <a:pPr algn="ctr"/>
            <a:r>
              <a:rPr lang="en-US" b="1" dirty="0"/>
              <a:t>(build shell)</a:t>
            </a:r>
          </a:p>
        </p:txBody>
      </p:sp>
      <p:cxnSp>
        <p:nvCxnSpPr>
          <p:cNvPr id="6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4866065" y="4437000"/>
            <a:ext cx="939079" cy="1981384"/>
          </a:xfrm>
          <a:prstGeom prst="bentConnector3">
            <a:avLst>
              <a:gd name="adj1" fmla="val 50000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 rot="16200000">
            <a:off x="4108838" y="-795114"/>
            <a:ext cx="472150" cy="4125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63EDA-EAE6-4ED6-BAE2-7D20C34584DA}"/>
              </a:ext>
            </a:extLst>
          </p:cNvPr>
          <p:cNvSpPr/>
          <p:nvPr/>
        </p:nvSpPr>
        <p:spPr>
          <a:xfrm>
            <a:off x="1168387" y="1566201"/>
            <a:ext cx="2227612" cy="65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arduino</a:t>
            </a:r>
            <a:r>
              <a:rPr lang="en-US" b="1" dirty="0"/>
              <a:t>-</a:t>
            </a:r>
            <a:r>
              <a:rPr lang="en-US" b="1" dirty="0" err="1"/>
              <a:t>uno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F45C9-3D84-4BA5-8A52-382514D6080D}"/>
              </a:ext>
            </a:extLst>
          </p:cNvPr>
          <p:cNvSpPr/>
          <p:nvPr/>
        </p:nvSpPr>
        <p:spPr>
          <a:xfrm>
            <a:off x="5219986" y="1566201"/>
            <a:ext cx="2212621" cy="6692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RT-circuit-playground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5980911" y="5897232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mbed</a:t>
            </a:r>
            <a:r>
              <a:rPr lang="en-US" b="1" dirty="0"/>
              <a:t>-classic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5219985" y="4224375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</a:t>
            </a:r>
            <a:r>
              <a:rPr lang="en-US" b="1" dirty="0" err="1"/>
              <a:t>mbed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3238601" y="589723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RT-core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7A8EBD-E41A-4FC4-9959-8595DAB5B9A5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2282193" y="2221931"/>
            <a:ext cx="0" cy="615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E4D5C0-5273-493B-BC64-24D016BE5B44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 flipH="1">
            <a:off x="6326296" y="2235420"/>
            <a:ext cx="1" cy="602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16">
            <a:extLst>
              <a:ext uri="{FF2B5EF4-FFF2-40B4-BE49-F238E27FC236}">
                <a16:creationId xmlns:a16="http://schemas.microsoft.com/office/drawing/2014/main" id="{B0968FC5-5599-4431-ABF4-4284E892CB08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 rot="16200000" flipH="1">
            <a:off x="2150632" y="3702952"/>
            <a:ext cx="2325840" cy="2062719"/>
          </a:xfrm>
          <a:prstGeom prst="bentConnector3">
            <a:avLst>
              <a:gd name="adj1" fmla="val 79996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6F820F-60FA-40B9-BFE4-560543DECC06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6326296" y="3571392"/>
            <a:ext cx="0" cy="65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6">
            <a:extLst>
              <a:ext uri="{FF2B5EF4-FFF2-40B4-BE49-F238E27FC236}">
                <a16:creationId xmlns:a16="http://schemas.microsoft.com/office/drawing/2014/main" id="{5B53A915-C650-46D7-829C-666E5D31B63A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flipH="1">
            <a:off x="7087222" y="4591264"/>
            <a:ext cx="345385" cy="1305968"/>
          </a:xfrm>
          <a:prstGeom prst="bentConnector4">
            <a:avLst>
              <a:gd name="adj1" fmla="val -66187"/>
              <a:gd name="adj2" fmla="val 64047"/>
            </a:avLst>
          </a:prstGeom>
          <a:ln w="28575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10775</TotalTime>
  <Words>205</Words>
  <Application>Microsoft Office PowerPoint</Application>
  <PresentationFormat>Widescreen</PresentationFormat>
  <Paragraphs>155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The PLDI Story (in one picture)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70</cp:revision>
  <dcterms:created xsi:type="dcterms:W3CDTF">2017-07-20T15:29:18Z</dcterms:created>
  <dcterms:modified xsi:type="dcterms:W3CDTF">2017-11-14T18:11:02Z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