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9"/>
  </p:notesMasterIdLst>
  <p:sldIdLst>
    <p:sldId id="256" r:id="rId3"/>
    <p:sldId id="261" r:id="rId4"/>
    <p:sldId id="262" r:id="rId5"/>
    <p:sldId id="327" r:id="rId6"/>
    <p:sldId id="310" r:id="rId7"/>
    <p:sldId id="325" r:id="rId8"/>
    <p:sldId id="326" r:id="rId9"/>
    <p:sldId id="319" r:id="rId10"/>
    <p:sldId id="317" r:id="rId11"/>
    <p:sldId id="279" r:id="rId12"/>
    <p:sldId id="281" r:id="rId13"/>
    <p:sldId id="314" r:id="rId14"/>
    <p:sldId id="321" r:id="rId15"/>
    <p:sldId id="324" r:id="rId16"/>
    <p:sldId id="315" r:id="rId17"/>
    <p:sldId id="316" r:id="rId18"/>
    <p:sldId id="318" r:id="rId19"/>
    <p:sldId id="283" r:id="rId20"/>
    <p:sldId id="269" r:id="rId21"/>
    <p:sldId id="295" r:id="rId22"/>
    <p:sldId id="288" r:id="rId23"/>
    <p:sldId id="273" r:id="rId24"/>
    <p:sldId id="320" r:id="rId25"/>
    <p:sldId id="286" r:id="rId26"/>
    <p:sldId id="287" r:id="rId27"/>
    <p:sldId id="289" r:id="rId28"/>
    <p:sldId id="312" r:id="rId29"/>
    <p:sldId id="311" r:id="rId30"/>
    <p:sldId id="290" r:id="rId31"/>
    <p:sldId id="322" r:id="rId32"/>
    <p:sldId id="323" r:id="rId33"/>
    <p:sldId id="293" r:id="rId34"/>
    <p:sldId id="294" r:id="rId35"/>
    <p:sldId id="260" r:id="rId36"/>
    <p:sldId id="358" r:id="rId37"/>
    <p:sldId id="3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3B4"/>
    <a:srgbClr val="00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76" y="108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" b="1678"/>
          <a:stretch>
            <a:fillRect/>
          </a:stretch>
        </p:blipFill>
        <p:spPr bwMode="auto">
          <a:xfrm>
            <a:off x="-5080" y="-3175"/>
            <a:ext cx="9159713" cy="514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3232106" y="4865681"/>
            <a:ext cx="4514905" cy="504553"/>
          </a:xfrm>
          <a:prstGeom prst="roundRect">
            <a:avLst>
              <a:gd name="adj" fmla="val 28518"/>
            </a:avLst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657352" y="3863709"/>
            <a:ext cx="7483311" cy="826347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1365" y="270510"/>
            <a:ext cx="3140075" cy="480695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143002"/>
            <a:ext cx="7886713" cy="5054607"/>
          </a:xfrm>
        </p:spPr>
        <p:txBody>
          <a:bodyPr/>
          <a:lstStyle>
            <a:lvl1pPr>
              <a:spcBef>
                <a:spcPts val="225"/>
              </a:spcBef>
              <a:spcAft>
                <a:spcPts val="225"/>
              </a:spcAft>
              <a:defRPr sz="24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marL="539750">
              <a:spcBef>
                <a:spcPts val="225"/>
              </a:spcBef>
              <a:spcAft>
                <a:spcPts val="225"/>
              </a:spcAft>
              <a:defRPr sz="2000">
                <a:solidFill>
                  <a:srgbClr val="000000"/>
                </a:solidFill>
              </a:defRPr>
            </a:lvl3pPr>
            <a:lvl4pPr marL="810260">
              <a:spcBef>
                <a:spcPts val="225"/>
              </a:spcBef>
              <a:spcAft>
                <a:spcPts val="225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225"/>
              </a:spcBef>
              <a:spcAft>
                <a:spcPts val="225"/>
              </a:spcAft>
              <a:defRPr sz="1800">
                <a:solidFill>
                  <a:srgbClr val="000000"/>
                </a:solidFill>
              </a:defRPr>
            </a:lvl5pPr>
            <a:lvl6pPr marL="1350010">
              <a:spcBef>
                <a:spcPts val="225"/>
              </a:spcBef>
              <a:spcAft>
                <a:spcPts val="225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514702" y="1993903"/>
            <a:ext cx="6145209" cy="382270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408794" y="2007242"/>
            <a:ext cx="6326425" cy="1235077"/>
          </a:xfrm>
        </p:spPr>
        <p:txBody>
          <a:bodyPr rtlCol="0">
            <a:normAutofit/>
          </a:bodyPr>
          <a:lstStyle>
            <a:lvl1pPr algn="ctr">
              <a:defRPr lang="en-US" sz="3600" dirty="0">
                <a:effectLst>
                  <a:outerShdw blurRad="60007" dist="88900" dir="15000000" sy="30000" kx="-1800000" algn="bl" rotWithShape="0">
                    <a:schemeClr val="accent1">
                      <a:lumMod val="50000"/>
                      <a:alpha val="30000"/>
                    </a:schemeClr>
                  </a:outerShdw>
                </a:effectLst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212627" y="3343919"/>
            <a:ext cx="4718760" cy="542923"/>
          </a:xfrm>
          <a:prstGeom prst="roundRect">
            <a:avLst>
              <a:gd name="adj" fmla="val 19412"/>
            </a:avLst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rtlCol="0" anchor="ctr">
            <a:noAutofit/>
          </a:bodyPr>
          <a:lstStyle>
            <a:lvl1pPr marL="267970" indent="-267970" algn="ctr">
              <a:buNone/>
              <a:def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14702" y="1970603"/>
            <a:ext cx="6145209" cy="2113203"/>
          </a:xfrm>
        </p:spPr>
        <p:txBody>
          <a:bodyPr>
            <a:normAutofit/>
          </a:bodyPr>
          <a:lstStyle>
            <a:lvl1pPr algn="l">
              <a:defRPr/>
            </a:lvl1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514702" y="4231406"/>
            <a:ext cx="6145209" cy="2113203"/>
          </a:xfrm>
        </p:spPr>
        <p:txBody>
          <a:bodyPr>
            <a:normAutofit/>
          </a:bodyPr>
          <a:lstStyle>
            <a:lvl1pPr algn="l">
              <a:defRPr/>
            </a:lvl1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660130"/>
            <a:ext cx="3868346" cy="82391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28651" y="2484044"/>
            <a:ext cx="3868346" cy="368459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65" y="1660130"/>
            <a:ext cx="3887397" cy="82391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627965" y="2484044"/>
            <a:ext cx="3887397" cy="368459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4557720" y="1665449"/>
            <a:ext cx="923926" cy="850901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2979742" y="2597314"/>
            <a:ext cx="2763842" cy="2549529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43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flipH="1">
            <a:off x="4943483" y="2178213"/>
            <a:ext cx="1220789" cy="1125539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979742" y="2597314"/>
            <a:ext cx="2763842" cy="2063593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2151860" y="1983108"/>
            <a:ext cx="5212080" cy="962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演示完毕，感谢聆听</a:t>
            </a:r>
            <a:endParaRPr lang="zh-CN" altLang="en-US" sz="4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18505" y="32442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5200651" y="3088650"/>
            <a:ext cx="2057403" cy="365126"/>
          </a:xfrm>
        </p:spPr>
        <p:txBody>
          <a:bodyPr/>
          <a:lstStyle/>
          <a:p>
            <a:r>
              <a:rPr lang="zh-CN" altLang="en-US"/>
              <a:t>作者：</a:t>
            </a:r>
            <a:endParaRPr lang="zh-CN" altLang="en-US"/>
          </a:p>
        </p:txBody>
      </p:sp>
      <p:pic>
        <p:nvPicPr>
          <p:cNvPr id="4" name="图片 3" descr="34444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5245" y="4831080"/>
            <a:ext cx="9589135" cy="2030730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628651" y="1291302"/>
            <a:ext cx="4673607" cy="492042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594957" y="1775978"/>
            <a:ext cx="3920406" cy="3329430"/>
          </a:xfrm>
          <a:solidFill>
            <a:srgbClr val="EAEAEA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1" y="394991"/>
            <a:ext cx="7886712" cy="700088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7628478" y="407990"/>
            <a:ext cx="886885" cy="5802320"/>
          </a:xfrm>
        </p:spPr>
        <p:txBody>
          <a:bodyPr vert="eaVert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目录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8651" y="407990"/>
            <a:ext cx="6851660" cy="5802320"/>
          </a:xfrm>
        </p:spPr>
        <p:txBody>
          <a:bodyPr vert="eaVert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20" y="1778635"/>
            <a:ext cx="9144014" cy="50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 bwMode="auto">
          <a:xfrm>
            <a:off x="337185" y="1153795"/>
            <a:ext cx="457009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344171" y="2000251"/>
            <a:ext cx="7886712" cy="458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359775" y="332740"/>
            <a:ext cx="784225" cy="637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C:\Users\Administrator\Desktop\344.png344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>
          <a:xfrm>
            <a:off x="349250" y="335915"/>
            <a:ext cx="1832610" cy="629285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015616" y="459114"/>
            <a:ext cx="150495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67970" indent="-267970" algn="l" rtl="0" fontAlgn="base">
        <a:spcBef>
          <a:spcPts val="225"/>
        </a:spcBef>
        <a:spcAft>
          <a:spcPts val="225"/>
        </a:spcAft>
        <a:buClr>
          <a:srgbClr val="6599E5"/>
        </a:buClr>
        <a:buSzPct val="60000"/>
        <a:buFont typeface="Wingdings" panose="05000000000000000000" pitchFamily="2" charset="2"/>
        <a:buChar char=""/>
        <a:defRPr sz="2400" kern="120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67970" algn="just" rtl="0" fontAlgn="base">
        <a:lnSpc>
          <a:spcPct val="130000"/>
        </a:lnSpc>
        <a:spcBef>
          <a:spcPct val="0"/>
        </a:spcBef>
        <a:spcAft>
          <a:spcPts val="450"/>
        </a:spcAft>
        <a:buClr>
          <a:srgbClr val="71C7E1"/>
        </a:buClr>
        <a:buFont typeface="幼圆" panose="02010509060101010101" pitchFamily="49" charset="-122"/>
        <a:buChar char=" "/>
        <a:defRPr kern="1200">
          <a:solidFill>
            <a:srgbClr val="7D7D7D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539750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810260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080135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350010" indent="-171450" algn="l" defTabSz="685800" rtl="0" eaLnBrk="1" latinLnBrk="0" hangingPunct="1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wmf"/><Relationship Id="rId1" Type="http://schemas.openxmlformats.org/officeDocument/2006/relationships/package" Target="../embeddings/Document1.docx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2" y="3863709"/>
            <a:ext cx="7483311" cy="826347"/>
          </a:xfrm>
        </p:spPr>
        <p:txBody>
          <a:bodyPr/>
          <a:lstStyle/>
          <a:p>
            <a:r>
              <a:rPr lang="zh-CN" altLang="zh-CN" dirty="0"/>
              <a:t>架构</a:t>
            </a:r>
            <a:r>
              <a:rPr lang="zh-CN" altLang="en-US" dirty="0"/>
              <a:t>方案</a:t>
            </a:r>
            <a:r>
              <a:rPr lang="en-US" altLang="zh-CN" dirty="0"/>
              <a:t>V2.0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937" t="16120" b="-2303"/>
          <a:stretch>
            <a:fillRect/>
          </a:stretch>
        </p:blipFill>
        <p:spPr>
          <a:xfrm>
            <a:off x="5740400" y="196215"/>
            <a:ext cx="3343275" cy="617855"/>
          </a:xfrm>
          <a:prstGeom prst="rect">
            <a:avLst/>
          </a:prstGeom>
          <a:solidFill>
            <a:schemeClr val="bg2"/>
          </a:solidFill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整体架构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16" y="1401445"/>
            <a:ext cx="7613004" cy="538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拓扑图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330276"/>
            <a:ext cx="7277100" cy="52563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自动部署平台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098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90" y="1751330"/>
            <a:ext cx="6998315" cy="385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扩容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1"/>
          <p:cNvSpPr/>
          <p:nvPr/>
        </p:nvSpPr>
        <p:spPr>
          <a:xfrm>
            <a:off x="787908" y="2213665"/>
            <a:ext cx="1745433" cy="2850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/>
              <a:t>手动扩容</a:t>
            </a: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资源估算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资源申请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手工部署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修改配置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重启项目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</p:txBody>
      </p:sp>
      <p:sp>
        <p:nvSpPr>
          <p:cNvPr id="7" name="圆角矩形 5"/>
          <p:cNvSpPr/>
          <p:nvPr/>
        </p:nvSpPr>
        <p:spPr>
          <a:xfrm>
            <a:off x="6887039" y="2213665"/>
            <a:ext cx="1614616" cy="28502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全自动化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扩容方案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自动化申请资源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自动化部署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配置自动化修改及重新加载</a:t>
            </a:r>
            <a:endParaRPr lang="zh-CN" altLang="en-US" sz="1400" dirty="0"/>
          </a:p>
        </p:txBody>
      </p:sp>
      <p:sp>
        <p:nvSpPr>
          <p:cNvPr id="8" name="圆角矩形 6"/>
          <p:cNvSpPr/>
          <p:nvPr/>
        </p:nvSpPr>
        <p:spPr>
          <a:xfrm>
            <a:off x="3830801" y="2213665"/>
            <a:ext cx="1750540" cy="28502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半自动化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资源估算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资源申请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自动化部署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配置修改及重新加载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9" name="右箭头 7"/>
          <p:cNvSpPr/>
          <p:nvPr/>
        </p:nvSpPr>
        <p:spPr>
          <a:xfrm>
            <a:off x="2688830" y="311719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4"/>
          <p:cNvSpPr/>
          <p:nvPr/>
        </p:nvSpPr>
        <p:spPr>
          <a:xfrm>
            <a:off x="5730446" y="311719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大数据平台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5800" y="1828800"/>
            <a:ext cx="6499860" cy="121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年后与大数据平台人员共同沟通方案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专门出方案</a:t>
            </a: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2890" y="9245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en-US" altLang="zh-CN" b="0" dirty="0"/>
              <a:t>Kubernetes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50" y="1239202"/>
            <a:ext cx="6235750" cy="5132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dirty="0"/>
              <a:t>微服务化组件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53440" y="1554480"/>
            <a:ext cx="6400800" cy="344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Eureka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服务注册</a:t>
            </a: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Zuul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Config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配置中心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配置文件管理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dirty="0"/>
              <a:t>组件库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" name="圆角矩形 1"/>
          <p:cNvSpPr/>
          <p:nvPr/>
        </p:nvSpPr>
        <p:spPr>
          <a:xfrm>
            <a:off x="634580" y="1608126"/>
            <a:ext cx="7381036" cy="4089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"/>
          <p:cNvSpPr/>
          <p:nvPr/>
        </p:nvSpPr>
        <p:spPr>
          <a:xfrm>
            <a:off x="1202740" y="193661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MQ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430381" y="282805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LOG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4430382" y="1916731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Hbase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64533" y="191322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61099" y="282805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780664" y="282805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 DT-TX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202738" y="3798759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IMService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173613" y="2837247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Security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182967" y="191322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780664" y="3805272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0" name="圆角矩形 7"/>
          <p:cNvSpPr/>
          <p:nvPr/>
        </p:nvSpPr>
        <p:spPr>
          <a:xfrm>
            <a:off x="4470801" y="3798758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ElasticSearch</a:t>
            </a:r>
            <a:endParaRPr lang="zh-CN" altLang="en-US" sz="1400" dirty="0"/>
          </a:p>
        </p:txBody>
      </p:sp>
      <p:sp>
        <p:nvSpPr>
          <p:cNvPr id="21" name="圆角矩形 7"/>
          <p:cNvSpPr/>
          <p:nvPr/>
        </p:nvSpPr>
        <p:spPr>
          <a:xfrm>
            <a:off x="6261098" y="3798758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BigData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zh-CN" dirty="0"/>
              <a:t>数据库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506306" y="1804132"/>
            <a:ext cx="3039946" cy="33603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54780" y="122213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、数据库使用</a:t>
            </a:r>
            <a:r>
              <a:rPr lang="en-US" altLang="zh-CN" dirty="0"/>
              <a:t>MHA</a:t>
            </a:r>
            <a:r>
              <a:rPr lang="zh-CN" altLang="zh-CN" dirty="0"/>
              <a:t>架构，管理一主两从</a:t>
            </a:r>
            <a:r>
              <a:rPr lang="en-US" altLang="zh-CN" dirty="0"/>
              <a:t>MySQL</a:t>
            </a:r>
            <a:r>
              <a:rPr lang="zh-CN" altLang="zh-CN" dirty="0"/>
              <a:t>主从复制结构； 建议至少一主两从结构，如果有要求可以增加从库数量；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、增加数据库中间件实现读写分离、分库分表，多台中间件服务器使用</a:t>
            </a:r>
            <a:r>
              <a:rPr lang="en-US" altLang="zh-CN" dirty="0" err="1"/>
              <a:t>Keeplived</a:t>
            </a:r>
            <a:r>
              <a:rPr lang="zh-CN" altLang="zh-CN" dirty="0"/>
              <a:t>提供高可用支持；中间件可以考虑使用</a:t>
            </a:r>
            <a:r>
              <a:rPr lang="en-US" altLang="zh-CN" dirty="0" err="1"/>
              <a:t>MyCat</a:t>
            </a:r>
            <a:r>
              <a:rPr lang="zh-CN" altLang="zh-CN" dirty="0"/>
              <a:t>、</a:t>
            </a:r>
            <a:r>
              <a:rPr lang="en-US" altLang="zh-CN" dirty="0" err="1"/>
              <a:t>DBProxy</a:t>
            </a:r>
            <a:r>
              <a:rPr lang="zh-CN" altLang="zh-CN" dirty="0"/>
              <a:t>、</a:t>
            </a:r>
            <a:r>
              <a:rPr lang="en-US" altLang="zh-CN" dirty="0"/>
              <a:t>Atlas</a:t>
            </a:r>
            <a:r>
              <a:rPr lang="zh-CN" altLang="zh-CN" dirty="0"/>
              <a:t>等中间件工具；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MHA Manager</a:t>
            </a:r>
            <a:r>
              <a:rPr lang="zh-CN" altLang="zh-CN" dirty="0"/>
              <a:t>服务器可以管理多套</a:t>
            </a:r>
            <a:r>
              <a:rPr lang="en-US" altLang="zh-CN" dirty="0"/>
              <a:t>MHA</a:t>
            </a:r>
            <a:r>
              <a:rPr lang="zh-CN" altLang="zh-CN" dirty="0"/>
              <a:t>数据库结构，可以重复使用；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MHA</a:t>
            </a:r>
            <a:r>
              <a:rPr lang="zh-CN" altLang="zh-CN" dirty="0"/>
              <a:t>不配置自动切换功能，故障发生后需</a:t>
            </a:r>
            <a:r>
              <a:rPr lang="en-US" altLang="zh-CN" dirty="0"/>
              <a:t>DBA</a:t>
            </a:r>
            <a:r>
              <a:rPr lang="zh-CN" altLang="zh-CN" dirty="0"/>
              <a:t>手工进行主从切换；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、建议主从数据库服务器硬件配置一致。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缓存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733" y="1752600"/>
            <a:ext cx="6074876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Cluster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集群模式</a:t>
            </a: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98" name="Picture 2" descr="https://timgsa.baidu.com/timg?image&amp;quality=80&amp;size=b9999_10000&amp;sec=1516101553759&amp;di=68ba4ce3bb756423b2e7895abdaf9535&amp;imgtype=0&amp;src=http%3A%2F%2Fimages2015.cnblogs.com%2Fblog%2F298544%2F201611%2F298544-20161124195020690-14240981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36" y="1900237"/>
            <a:ext cx="44196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8212" y="2910454"/>
            <a:ext cx="16486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kumimoji="1" lang="en-US" altLang="zh-CN" sz="3600" b="1" dirty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3600" b="1" dirty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kumimoji="1" lang="zh-CN" altLang="en-US" sz="3600" b="1" dirty="0">
              <a:solidFill>
                <a:srgbClr val="1153B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16835" y="2038985"/>
            <a:ext cx="364490" cy="364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1</a:t>
            </a:r>
            <a:endParaRPr lang="zh-CN" altLang="en-US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 bwMode="auto">
          <a:xfrm>
            <a:off x="3052445" y="2038985"/>
            <a:ext cx="3804920" cy="36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7500" lnSpcReduction="10000"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  <a:sym typeface="+mn-ea"/>
              </a:rPr>
              <a:t>目标</a:t>
            </a:r>
            <a:endParaRPr 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16835" y="2754630"/>
            <a:ext cx="364490" cy="364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2</a:t>
            </a:r>
            <a:endParaRPr lang="zh-CN" altLang="en-US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052445" y="2754630"/>
            <a:ext cx="3804920" cy="36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7500" lnSpcReduction="10000"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整体架构</a:t>
            </a:r>
            <a:endParaRPr 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16835" y="3471545"/>
            <a:ext cx="364490" cy="364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3</a:t>
            </a:r>
            <a:endParaRPr lang="zh-CN" altLang="en-US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3052445" y="3471545"/>
            <a:ext cx="3804920" cy="36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7500" lnSpcReduction="10000"/>
          </a:bodyPr>
          <a:lstStyle/>
          <a:p>
            <a:pPr algn="ctr"/>
            <a:r>
              <a:rPr lang="zh-CN" altLang="en-US" dirty="0">
                <a:sym typeface="+mn-ea"/>
              </a:rPr>
              <a:t>技术选型</a:t>
            </a:r>
            <a:endParaRPr 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16835" y="4187825"/>
            <a:ext cx="364490" cy="364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4</a:t>
            </a:r>
            <a:endParaRPr lang="zh-CN" altLang="en-US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 bwMode="auto">
          <a:xfrm>
            <a:off x="3052445" y="4187825"/>
            <a:ext cx="3804920" cy="36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7500" lnSpcReduction="10000"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技术框架</a:t>
            </a:r>
            <a:endParaRPr 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835" y="4853303"/>
            <a:ext cx="364490" cy="3644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5</a:t>
            </a:r>
            <a:endParaRPr lang="zh-CN" altLang="en-US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 bwMode="auto">
          <a:xfrm>
            <a:off x="3052445" y="4853303"/>
            <a:ext cx="3804920" cy="3644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7500" lnSpcReduction="10000"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项目落地</a:t>
            </a:r>
            <a:endParaRPr 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299" y="1782905"/>
            <a:ext cx="6074876" cy="34532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业务处理：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RabbitMQ 3.7.2 </a:t>
            </a:r>
            <a:endParaRPr lang="en-US" altLang="zh-CN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日志模块：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 1.0.0</a:t>
            </a:r>
            <a:endParaRPr lang="en-US" altLang="zh-CN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98" name="Picture 2" descr="https://timgsa.baidu.com/timg?image&amp;quality=80&amp;size=b9999_10000&amp;sec=1516338546429&amp;di=ff2b1c4e23f1832dbc3d8e46494b08bd&amp;imgtype=0&amp;src=http%3A%2F%2Fimages2015.cnblogs.com%2Fblog%2F957248%2F201702%2F957248-20170205181146308-110119477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05" y="1590124"/>
            <a:ext cx="42862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timgsa.baidu.com/timg?image&amp;quality=80&amp;size=b9999_10000&amp;sec=1516338664600&amp;di=0e80074f20993b6a850562c7e05150ff&amp;imgtype=0&amp;src=http%3A%2F%2Fimages2015.cnblogs.com%2Fblog%2F512650%2F201611%2F512650-20161103135336861-186096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05" y="4021280"/>
            <a:ext cx="4389559" cy="27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文件存储方案</a:t>
            </a:r>
            <a:r>
              <a:rPr kumimoji="1"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—</a:t>
            </a:r>
            <a:r>
              <a:rPr kumimoji="1"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FastDFS</a:t>
            </a: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集群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87" y="2097321"/>
            <a:ext cx="4155413" cy="40371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日志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733" y="1879600"/>
            <a:ext cx="1236134" cy="26530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FileBeat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9391" y="1584688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  <a:latin typeface="ibm-plex-sans"/>
              </a:rPr>
              <a:t>Elasticsearch</a:t>
            </a:r>
            <a:r>
              <a:rPr lang="zh-CN" altLang="en-US" b="1" dirty="0">
                <a:solidFill>
                  <a:schemeClr val="accent1"/>
                </a:solidFill>
                <a:latin typeface="ibm-plex-sans"/>
              </a:rPr>
              <a:t>：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分布式搜索和分析引擎，具有高可伸缩、高可靠和易管理等特点。基于 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Apache Lucene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构建，能对大容量的数据进行接近实时的存储、搜索和分析操作。通常被用作某些应用的基础搜索引擎，使其具有复杂的搜索功能；</a:t>
            </a:r>
            <a:endParaRPr lang="zh-CN" altLang="en-US" dirty="0">
              <a:solidFill>
                <a:srgbClr val="323232"/>
              </a:solidFill>
              <a:latin typeface="ibm-plex-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1"/>
                </a:solidFill>
                <a:latin typeface="ibm-plex-sans"/>
              </a:rPr>
              <a:t>Logstash</a:t>
            </a:r>
            <a:r>
              <a:rPr lang="zh-CN" altLang="en-US" b="1" dirty="0">
                <a:solidFill>
                  <a:schemeClr val="accent1"/>
                </a:solidFill>
                <a:latin typeface="ibm-plex-sans"/>
              </a:rPr>
              <a:t>：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数据收集引擎。它支持动态的从各种数据源搜集数据，并对数据进行过滤、分析、丰富、统一格式等操作，然后存储到用户指定的位置；</a:t>
            </a:r>
            <a:endParaRPr lang="zh-CN" altLang="en-US" dirty="0">
              <a:solidFill>
                <a:srgbClr val="323232"/>
              </a:solidFill>
              <a:latin typeface="ibm-plex-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  <a:latin typeface="ibm-plex-sans"/>
              </a:rPr>
              <a:t>Kibana</a:t>
            </a:r>
            <a:r>
              <a:rPr lang="zh-CN" altLang="en-US" b="1" dirty="0">
                <a:solidFill>
                  <a:schemeClr val="accent1"/>
                </a:solidFill>
                <a:latin typeface="ibm-plex-sans"/>
              </a:rPr>
              <a:t>：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数据分析和可视化平台。通常与 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Elasticsearch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配合使用，对其中数据进行搜索、分析和以统计图表的方式展示；</a:t>
            </a:r>
            <a:endParaRPr lang="zh-CN" altLang="en-US" dirty="0">
              <a:solidFill>
                <a:srgbClr val="323232"/>
              </a:solidFill>
              <a:latin typeface="ibm-plex-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accent1"/>
                </a:solidFill>
                <a:latin typeface="ibm-plex-sans"/>
              </a:rPr>
              <a:t>Filebeat</a:t>
            </a:r>
            <a:r>
              <a:rPr lang="zh-CN" altLang="en-US" b="1" dirty="0">
                <a:solidFill>
                  <a:schemeClr val="accent1"/>
                </a:solidFill>
                <a:latin typeface="ibm-plex-sans"/>
              </a:rPr>
              <a:t>：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ELK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协议栈的新成员，一个轻量级开源日志文件数据搜集器，基于 </a:t>
            </a:r>
            <a:r>
              <a:rPr lang="en-US" altLang="zh-CN" dirty="0" err="1">
                <a:solidFill>
                  <a:srgbClr val="323232"/>
                </a:solidFill>
                <a:latin typeface="ibm-plex-sans"/>
              </a:rPr>
              <a:t>Logstash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-Forwarder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源代码开发，是对它的替代。在需要采集日志数据的 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server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上安装 </a:t>
            </a:r>
            <a:r>
              <a:rPr lang="en-US" altLang="zh-CN" dirty="0" err="1">
                <a:solidFill>
                  <a:srgbClr val="323232"/>
                </a:solidFill>
                <a:latin typeface="ibm-plex-sans"/>
              </a:rPr>
              <a:t>Filebeat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，并指定日志目录或日志文件后，</a:t>
            </a:r>
            <a:r>
              <a:rPr lang="en-US" altLang="zh-CN" dirty="0" err="1">
                <a:solidFill>
                  <a:srgbClr val="323232"/>
                </a:solidFill>
                <a:latin typeface="ibm-plex-sans"/>
              </a:rPr>
              <a:t>Filebeat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就能读取数据，迅速发送到 </a:t>
            </a:r>
            <a:r>
              <a:rPr lang="en-US" altLang="zh-CN" dirty="0" err="1">
                <a:solidFill>
                  <a:srgbClr val="323232"/>
                </a:solidFill>
                <a:latin typeface="ibm-plex-sans"/>
              </a:rPr>
              <a:t>Logstash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进行解析，亦或直接发送到 </a:t>
            </a:r>
            <a:r>
              <a:rPr lang="en-US" altLang="zh-CN" dirty="0">
                <a:solidFill>
                  <a:srgbClr val="323232"/>
                </a:solidFill>
                <a:latin typeface="ibm-plex-sans"/>
              </a:rPr>
              <a:t>Elasticsearch </a:t>
            </a:r>
            <a:r>
              <a:rPr lang="zh-CN" altLang="en-US" dirty="0">
                <a:solidFill>
                  <a:srgbClr val="323232"/>
                </a:solidFill>
                <a:latin typeface="ibm-plex-sans"/>
              </a:rPr>
              <a:t>进行集中式存储和分析。</a:t>
            </a:r>
            <a:endParaRPr lang="zh-CN" altLang="en-US" b="0" i="0" dirty="0">
              <a:solidFill>
                <a:srgbClr val="323232"/>
              </a:solidFill>
              <a:effectLst/>
              <a:latin typeface="ibm-plex-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8" y="1036809"/>
            <a:ext cx="518358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平台层统一入口通用服务</a:t>
            </a:r>
            <a:r>
              <a:rPr lang="en-US" altLang="zh-CN" dirty="0">
                <a:ea typeface="微软雅黑" panose="020B0503020204020204" pitchFamily="34" charset="-122"/>
              </a:rPr>
              <a:t>---</a:t>
            </a: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网关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531" y="1781844"/>
            <a:ext cx="6293708" cy="372350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5"/>
          <p:cNvSpPr/>
          <p:nvPr/>
        </p:nvSpPr>
        <p:spPr>
          <a:xfrm>
            <a:off x="913773" y="2395372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统一鉴权</a:t>
            </a:r>
            <a:endParaRPr lang="zh-CN" altLang="en-US" sz="1600" dirty="0"/>
          </a:p>
        </p:txBody>
      </p:sp>
      <p:sp>
        <p:nvSpPr>
          <p:cNvPr id="8" name="圆角矩形 6"/>
          <p:cNvSpPr/>
          <p:nvPr/>
        </p:nvSpPr>
        <p:spPr>
          <a:xfrm>
            <a:off x="4761681" y="2402217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灰度发布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" name="圆角矩形 7"/>
          <p:cNvSpPr/>
          <p:nvPr/>
        </p:nvSpPr>
        <p:spPr>
          <a:xfrm>
            <a:off x="913773" y="309935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  <a:endParaRPr lang="zh-CN" altLang="en-US" dirty="0"/>
          </a:p>
        </p:txBody>
      </p:sp>
      <p:sp>
        <p:nvSpPr>
          <p:cNvPr id="10" name="圆角矩形 8"/>
          <p:cNvSpPr/>
          <p:nvPr/>
        </p:nvSpPr>
        <p:spPr>
          <a:xfrm>
            <a:off x="2694826" y="2419316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流控</a:t>
            </a:r>
            <a:endParaRPr lang="zh-CN" altLang="en-US" dirty="0"/>
          </a:p>
        </p:txBody>
      </p:sp>
      <p:sp>
        <p:nvSpPr>
          <p:cNvPr id="11" name="圆角矩形 9"/>
          <p:cNvSpPr/>
          <p:nvPr/>
        </p:nvSpPr>
        <p:spPr>
          <a:xfrm>
            <a:off x="2694826" y="3109536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多协议</a:t>
            </a:r>
            <a:endParaRPr lang="zh-CN" altLang="en-US" sz="1600" dirty="0"/>
          </a:p>
        </p:txBody>
      </p:sp>
      <p:sp>
        <p:nvSpPr>
          <p:cNvPr id="12" name="圆角矩形 10"/>
          <p:cNvSpPr/>
          <p:nvPr/>
        </p:nvSpPr>
        <p:spPr>
          <a:xfrm>
            <a:off x="4761681" y="3099352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>
                <a:solidFill>
                  <a:schemeClr val="bg2"/>
                </a:solidFill>
              </a:rPr>
              <a:t>健康检查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  <p:sp>
        <p:nvSpPr>
          <p:cNvPr id="17" name="圆角矩形 15"/>
          <p:cNvSpPr/>
          <p:nvPr/>
        </p:nvSpPr>
        <p:spPr>
          <a:xfrm>
            <a:off x="913773" y="3849244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API</a:t>
            </a:r>
            <a:endParaRPr lang="zh-CN" altLang="en-US" sz="1600" dirty="0"/>
          </a:p>
        </p:txBody>
      </p:sp>
      <p:sp>
        <p:nvSpPr>
          <p:cNvPr id="18" name="圆角矩形 16"/>
          <p:cNvSpPr/>
          <p:nvPr/>
        </p:nvSpPr>
        <p:spPr>
          <a:xfrm>
            <a:off x="2694826" y="387426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路由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圆角矩形 17"/>
          <p:cNvSpPr/>
          <p:nvPr/>
        </p:nvSpPr>
        <p:spPr>
          <a:xfrm>
            <a:off x="4761681" y="387426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>
                <a:solidFill>
                  <a:srgbClr val="FFFFFF"/>
                </a:solidFill>
              </a:rPr>
              <a:t>黑白名单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86538" y="1693955"/>
            <a:ext cx="1919115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统一处理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Façade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将非业务功能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提升到框架层处理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复用性好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可扩展性好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可维护性好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提高开发效率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业务子系统拆分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806" y="1411383"/>
            <a:ext cx="5872387" cy="46507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数据库拆分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809" y="2033762"/>
            <a:ext cx="7552381" cy="27904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项目框架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3974465"/>
            <a:ext cx="414655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每个微服务至少由两个项目组成：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xxxService 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xxxServiceImpl</a:t>
            </a:r>
            <a:endParaRPr kumimoji="1"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Serivce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的功能是服务的客户端，供第三方服务调用。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SerivceImpl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的功能是服务的服务端，服务的功能实现部分。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)`[2SW(R{NR3~8J[`(M[@6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1656080"/>
            <a:ext cx="527748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项目框架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4275" y="1842135"/>
            <a:ext cx="414655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的功能是服务的客户端，供第三方服务调用。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服务内部有多个功能模块的，则按功能模块展开，如如图中的</a:t>
            </a: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helper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msg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common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：整个服务的公共常量、枚举、方法等。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的作用类似POJO的BO,VO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request中的对象是请求参数对象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Response的对象则是返回值对象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nums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：服务中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枚举常量</a:t>
            </a:r>
            <a:endParaRPr kumimoji="1" lang="zh-CN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constant</a:t>
            </a:r>
            <a:r>
              <a:rPr kumimoji="1" lang="zh-CN" alt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：服务中的常量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ent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提供其他服务调用的方法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700530"/>
            <a:ext cx="2552065" cy="35902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项目框架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8230" y="1661160"/>
            <a:ext cx="4146550" cy="416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服务内部有多个功能模块的，则按功能模块展开，如如图中的</a:t>
            </a: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helper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msg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context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：服务启动类。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Arial" panose="020B0604020202020204" pitchFamily="34" charset="0"/>
                <a:ea typeface="微软雅黑" panose="020B0503020204020204" pitchFamily="34" charset="-122"/>
              </a:rPr>
              <a:t>common</a:t>
            </a:r>
            <a:r>
              <a:rPr kumimoji="1" lang="zh-CN" altLang="en-US" sz="1200" dirty="0">
                <a:latin typeface="Arial" panose="020B0604020202020204" pitchFamily="34" charset="0"/>
                <a:ea typeface="微软雅黑" panose="020B0503020204020204" pitchFamily="34" charset="-122"/>
              </a:rPr>
              <a:t>：服务中的公共功能部分。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config：一些初始化的配置信息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ao：数据访问服务(封装mapper)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ntity：数据库实体类(PO)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nterceptor：项目自定义的拦截器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apper：对象持久化映射层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ervice：业务逻辑层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til：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功能模块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中单独用到的工具类</a:t>
            </a:r>
            <a:r>
              <a:rPr kumimoji="1" lang="zh-CN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，比如实体转换工具</a:t>
            </a:r>
            <a:endParaRPr kumimoji="1" lang="zh-CN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1" lang="en-US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</a:t>
            </a: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eb：controller层</a:t>
            </a: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sz="12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sz="12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项目结构，各项目根据实际情况调整，比如不涉及数据库操作的就不需要mapper、dao等。</a:t>
            </a:r>
            <a:endParaRPr kumimoji="1" lang="zh-CN" altLang="en-US" sz="1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454150"/>
            <a:ext cx="2409825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安全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5415" y="1512277"/>
            <a:ext cx="6970542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模块化设计，模块间每次调用需记录日志，调用链全部日志需能关联，确保能安全验证功能，需有全局开关，在特定根据日志还原用户操作；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安全测试或扫描环境中关闭安全验证功能（</a:t>
            </a:r>
            <a:r>
              <a:rPr lang="en-US" altLang="zh-CN" dirty="0"/>
              <a:t>CSRF\</a:t>
            </a:r>
            <a:r>
              <a:rPr lang="zh-CN" altLang="en-US" dirty="0"/>
              <a:t>请求重放</a:t>
            </a:r>
            <a:r>
              <a:rPr lang="en-US" altLang="zh-CN" dirty="0"/>
              <a:t>\</a:t>
            </a:r>
            <a:r>
              <a:rPr lang="zh-CN" altLang="en-US" dirty="0"/>
              <a:t>请求签名验证），便于自动化测试，在生产环境中开启安全验证；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跨互联网调用使用</a:t>
            </a:r>
            <a:r>
              <a:rPr lang="en-US" altLang="zh-CN" dirty="0"/>
              <a:t>HTTP/HTTPS</a:t>
            </a:r>
            <a:r>
              <a:rPr lang="zh-CN" altLang="en-US" dirty="0"/>
              <a:t>协议，或其它支持加密、认证、防暴力破解的协议；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DNS</a:t>
            </a:r>
            <a:r>
              <a:rPr lang="zh-CN" altLang="en-US" dirty="0"/>
              <a:t>劫持的发现：使用其它域名实现用户访问行为记录与分析，以及用户访问结果；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DNS</a:t>
            </a:r>
            <a:r>
              <a:rPr lang="zh-CN" altLang="en-US" dirty="0"/>
              <a:t>防劫持：备用域名、</a:t>
            </a:r>
            <a:r>
              <a:rPr lang="en-US" altLang="zh-CN" dirty="0"/>
              <a:t>HTTPDNS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针对用户访问或</a:t>
            </a:r>
            <a:r>
              <a:rPr lang="en-US" altLang="zh-CN" dirty="0"/>
              <a:t>API</a:t>
            </a:r>
            <a:r>
              <a:rPr lang="zh-CN" altLang="en-US" dirty="0"/>
              <a:t>调用，有限频、限流、服务降级、熔断等机制；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前端使用</a:t>
            </a:r>
            <a:r>
              <a:rPr lang="en-US" altLang="zh-CN" dirty="0"/>
              <a:t>UUID</a:t>
            </a:r>
            <a:r>
              <a:rPr lang="zh-CN" altLang="en-US" dirty="0"/>
              <a:t>代替自增</a:t>
            </a:r>
            <a:r>
              <a:rPr lang="en-US" altLang="zh-CN" dirty="0"/>
              <a:t>ID</a:t>
            </a:r>
            <a:r>
              <a:rPr lang="zh-CN" altLang="en-US" dirty="0"/>
              <a:t>，保证前端根据</a:t>
            </a:r>
            <a:r>
              <a:rPr lang="en-US" altLang="zh-CN" dirty="0"/>
              <a:t>ID</a:t>
            </a:r>
            <a:r>
              <a:rPr lang="zh-CN" altLang="en-US" dirty="0"/>
              <a:t>访问服务器资源时不可预测；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业务分区域部署，前端</a:t>
            </a:r>
            <a:r>
              <a:rPr lang="en-US" altLang="zh-CN" dirty="0"/>
              <a:t>DMZ</a:t>
            </a:r>
            <a:r>
              <a:rPr lang="zh-CN" altLang="en-US" dirty="0"/>
              <a:t>用户访问入口区域，业务模块区域，后端管理区域；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网络端口规划建议使用</a:t>
            </a:r>
            <a:r>
              <a:rPr lang="en-US" altLang="zh-CN" dirty="0"/>
              <a:t>10000</a:t>
            </a:r>
            <a:r>
              <a:rPr lang="zh-CN" altLang="en-US" dirty="0"/>
              <a:t>以上的端口做为业务用途。</a:t>
            </a: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现状</a:t>
            </a:r>
            <a:endParaRPr lang="zh-CN" altLang="en-US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28133" y="1835818"/>
            <a:ext cx="7467600" cy="31731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部分完成前后端分离，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前后端耦合度高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各服务之间的调用通过外网域名，需要绕到防火墙再回来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项目后端服务按用户端拆分（平台端，律师端，用户端）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后端核心业务以引用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包的方式调用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项目中的有很多无用的代码及业务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数据库按端的模式已经拆分到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个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项目已经按端的模式拆分到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个服务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LVS+NGINX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的方式已经实现高可用及负载均衡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整个平台系统每个服务都是双节点， 对系统稳定性有较好的保障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3868" y="876677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技术选型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/>
              <a:t>29</a:t>
            </a:r>
            <a:endParaRPr lang="en-US" altLang="zh-CN" dirty="0"/>
          </a:p>
        </p:txBody>
      </p:sp>
      <p:sp>
        <p:nvSpPr>
          <p:cNvPr id="18" name="标题 4"/>
          <p:cNvSpPr txBox="1"/>
          <p:nvPr/>
        </p:nvSpPr>
        <p:spPr bwMode="auto">
          <a:xfrm>
            <a:off x="2264488" y="310560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745" y="1505962"/>
            <a:ext cx="8381485" cy="49284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3868" y="876677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计划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/>
              <a:t>29</a:t>
            </a:r>
            <a:endParaRPr lang="en-US" altLang="zh-CN" dirty="0"/>
          </a:p>
        </p:txBody>
      </p:sp>
      <p:sp>
        <p:nvSpPr>
          <p:cNvPr id="18" name="标题 4"/>
          <p:cNvSpPr txBox="1"/>
          <p:nvPr/>
        </p:nvSpPr>
        <p:spPr bwMode="auto">
          <a:xfrm>
            <a:off x="2264488" y="310560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74" y="1400466"/>
            <a:ext cx="5525126" cy="49313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编码规范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5340" y="200850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340" y="200850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3900" y="1454150"/>
            <a:ext cx="3743960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请参照法义开发规范。</a:t>
            </a:r>
            <a:endParaRPr lang="en-US" altLang="zh-CN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4299" y="1036809"/>
            <a:ext cx="3558012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数据库设计规范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1552575"/>
            <a:ext cx="707136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业务系统数据表名构成：</a:t>
            </a:r>
            <a:r>
              <a:rPr kumimoji="1"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T + </a:t>
            </a: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功能模块 </a:t>
            </a:r>
            <a:r>
              <a:rPr kumimoji="1"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+ </a:t>
            </a: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表名，中间使用下划线隔开</a:t>
            </a:r>
            <a:endParaRPr kumimoji="1"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如：</a:t>
            </a:r>
            <a:r>
              <a:rPr kumimoji="1"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版本表 T_APP_VERSION</a:t>
            </a:r>
            <a:endParaRPr kumimoji="1"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其他相关数据库设计，请参照集团的数据库设计规范。</a:t>
            </a:r>
            <a:endParaRPr kumimoji="1"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6135" y="302133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6135" y="302133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77915" y="3248025"/>
            <a:ext cx="95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：作者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整体架构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1469390" y="1401445"/>
          <a:ext cx="620522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00775" imgH="4391025" progId="Paint.Picture">
                  <p:embed/>
                </p:oleObj>
              </mc:Choice>
              <mc:Fallback>
                <p:oleObj name="" r:id="rId1" imgW="6200775" imgH="43910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9390" y="1401445"/>
                        <a:ext cx="6205220" cy="439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0030" y="772160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拓扑图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330276"/>
            <a:ext cx="7277100" cy="5256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架构不足</a:t>
            </a:r>
            <a:endParaRPr lang="zh-CN" altLang="en-US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28133" y="1835818"/>
            <a:ext cx="7467600" cy="4013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域名没有规划，服务之间的调用要绕到外网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架构及项目框架维护工作缺乏统筹管理，子系统服务拆分不合理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大数据平台对接没有技术方案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没有完整的性能测试数据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文件存储缺少统一的入口及集中管理，目前以网络共享存储的方式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没有统一管理，各端实现了相同的业务接口，而业务实现方式不一定相同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定时任务为单机模式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缺少 统一配置中心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目前部署是半自动化的， 依赖脚本自动化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手动实现部署和扩容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同一业务存在跨多库查询的问题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数据库全部采用是关系型数据库（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）， 有些高并发的业务，存在性能问题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缺乏服务降级和熔断机制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IOS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已经实现模块化，还需要优化； 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Android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现已启动模块化工作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部分业务设计存在不合理的地方</a:t>
            </a:r>
            <a:endParaRPr lang="en-US" altLang="zh-CN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3148" y="159738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良好的支持业务的拓展，而不会导致架构大面积重构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03148" y="2611525"/>
          <a:ext cx="6096000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89864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系统稳定性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 . </a:t>
                      </a:r>
                      <a:r>
                        <a:rPr lang="zh-CN" altLang="en-US" baseline="0" dirty="0"/>
                        <a:t>监控报警系统完备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 . </a:t>
                      </a:r>
                      <a:r>
                        <a:rPr lang="zh-CN" altLang="en-US" baseline="0" dirty="0"/>
                        <a:t>无单点故障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.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防止单服务故障，影响到其它服务，甚至平台的稳定性  （环境隔离）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.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能够控制流量冲击，避免服务不可用  （流控）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.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支持灵活的服务降级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.  </a:t>
                      </a:r>
                      <a:r>
                        <a:rPr lang="zh-CN" altLang="en-US" dirty="0"/>
                        <a:t>实时资源调控（弹性扩容</a:t>
                      </a:r>
                      <a:r>
                        <a:rPr lang="zh-CN" altLang="en-US" baseline="0" dirty="0"/>
                        <a:t> 和 资源回收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9193" y="1633422"/>
          <a:ext cx="60960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5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研发效率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 .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将非业务功能平台化，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简化开发，提高生产效率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/>
                        <a:t> .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提供丰富的组件库，提高开发易用性、可维护性 和 可扩展性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.  </a:t>
                      </a:r>
                      <a:r>
                        <a:rPr lang="zh-CN" altLang="en-US" sz="12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编译打包，测试，部署全流程自动化，提高全流程效率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9193" y="3482644"/>
          <a:ext cx="6096000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5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 运维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交付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 . </a:t>
                      </a:r>
                      <a:r>
                        <a:rPr lang="zh-CN" altLang="en-US" dirty="0"/>
                        <a:t>部署更方便；线上问题便于定位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/>
                        <a:t> . </a:t>
                      </a:r>
                      <a:r>
                        <a:rPr lang="zh-CN" altLang="en-US" dirty="0"/>
                        <a:t>支持功能快速迭代，快速交付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1191" y="1613455"/>
          <a:ext cx="6366002" cy="98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02"/>
              </a:tblGrid>
              <a:tr h="314452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性能</a:t>
                      </a:r>
                      <a:endParaRPr lang="zh-CN" altLang="en-US" dirty="0"/>
                    </a:p>
                  </a:txBody>
                  <a:tcPr/>
                </a:tc>
              </a:tr>
              <a:tr h="3366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.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提高类似社交类的高并发业务场景 的 承载量</a:t>
                      </a:r>
                      <a:endParaRPr lang="en-US" altLang="zh-CN" sz="12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66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 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满足未来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年业务发展性能的要求</a:t>
                      </a:r>
                      <a:endParaRPr lang="en-US" altLang="zh-CN" sz="12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2751" y="3008985"/>
          <a:ext cx="6382881" cy="28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27"/>
                <a:gridCol w="2127627"/>
                <a:gridCol w="2127627"/>
              </a:tblGrid>
              <a:tr h="2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TPS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登陆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下订单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关键字搜素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帖子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r>
                        <a:rPr lang="en-US" altLang="zh-CN" baseline="0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改进中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轮播图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6200-6400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CPU </a:t>
                      </a:r>
                      <a:r>
                        <a:rPr lang="zh-CN" altLang="en-US" dirty="0"/>
                        <a:t>使用高，待优化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设计原则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02006" y="1572584"/>
            <a:ext cx="668484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以微服务思想构建平台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以业务领域为边界划分服务， 前期服务粒度较大，后期根据业务发展细化服务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组件化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前后端分离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轻重分离 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尽量异步化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数据存储分级存储， 分离处理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灰度原则，便于平滑升级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支持服务降级，流控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无状态设计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数据安全设计考虑（防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XSS, CSRF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攻击， 数据加密，链路加密 等）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健康检查和监控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故障隔离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避免分布式事务，如果无法避免则采用最终一致性方案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0830" y="1021107"/>
            <a:ext cx="5845175" cy="46164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框架演变</a:t>
            </a:r>
            <a:endParaRPr lang="en-US" altLang="zh-CN" sz="3200" b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" name="圆角矩形 1"/>
          <p:cNvSpPr/>
          <p:nvPr/>
        </p:nvSpPr>
        <p:spPr>
          <a:xfrm>
            <a:off x="787908" y="2213665"/>
            <a:ext cx="1745433" cy="2850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微服务架构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基础设施建设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 </a:t>
            </a:r>
            <a:r>
              <a:rPr lang="zh-CN" altLang="en-US" sz="1400" dirty="0"/>
              <a:t>前后端分离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App </a:t>
            </a:r>
            <a:r>
              <a:rPr lang="zh-CN" altLang="en-US" sz="1400" dirty="0"/>
              <a:t>模块化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</p:txBody>
      </p:sp>
      <p:sp>
        <p:nvSpPr>
          <p:cNvPr id="8" name="圆角矩形 5"/>
          <p:cNvSpPr/>
          <p:nvPr/>
        </p:nvSpPr>
        <p:spPr>
          <a:xfrm>
            <a:off x="6887039" y="2213665"/>
            <a:ext cx="1614616" cy="28502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数据云服务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 </a:t>
            </a:r>
            <a:r>
              <a:rPr lang="en-US" altLang="zh-CN" sz="1400" dirty="0" err="1"/>
              <a:t>DevOps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行业内业务中间件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行业标准数据交换服务</a:t>
            </a:r>
            <a:endParaRPr lang="zh-CN" altLang="en-US" sz="1400" dirty="0"/>
          </a:p>
        </p:txBody>
      </p:sp>
      <p:sp>
        <p:nvSpPr>
          <p:cNvPr id="9" name="圆角矩形 6"/>
          <p:cNvSpPr/>
          <p:nvPr/>
        </p:nvSpPr>
        <p:spPr>
          <a:xfrm>
            <a:off x="3830801" y="2213665"/>
            <a:ext cx="1750540" cy="28502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容器化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自动化平台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中间件研发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全链路监控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0" name="右箭头 7"/>
          <p:cNvSpPr/>
          <p:nvPr/>
        </p:nvSpPr>
        <p:spPr>
          <a:xfrm>
            <a:off x="2688830" y="311719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4"/>
          <p:cNvSpPr/>
          <p:nvPr/>
        </p:nvSpPr>
        <p:spPr>
          <a:xfrm>
            <a:off x="5730446" y="311719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302*i*0"/>
  <p:tag name="KSO_WM_TEMPLATE_CATEGORY" val="custom"/>
  <p:tag name="KSO_WM_TEMPLATE_INDEX" val="17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76"/>
  <p:tag name="KSO_WM_UNIT_TYPE" val="a"/>
  <p:tag name="KSO_WM_UNIT_INDEX" val="1"/>
  <p:tag name="KSO_WM_UNIT_ID" val="30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302*i*2"/>
  <p:tag name="KSO_WM_TEMPLATE_CATEGORY" val="custom"/>
  <p:tag name="KSO_WM_TEMPLATE_INDEX" val="176"/>
</p:tagLst>
</file>

<file path=ppt/tags/tag4.xml><?xml version="1.0" encoding="utf-8"?>
<p:tagLst xmlns:p="http://schemas.openxmlformats.org/presentationml/2006/main">
  <p:tag name="KSO_WM_TEMPLATE_CATEGORY" val="custom"/>
  <p:tag name="KSO_WM_TEMPLATE_INDEX" val="438"/>
</p:tagLst>
</file>

<file path=ppt/tags/tag5.xml><?xml version="1.0" encoding="utf-8"?>
<p:tagLst xmlns:p="http://schemas.openxmlformats.org/presentationml/2006/main">
  <p:tag name="MH" val="20161012135705"/>
  <p:tag name="MH_LIBRARY" val="GRAPHIC"/>
  <p:tag name="MH_ORDER" val="矩形 7"/>
</p:tagLst>
</file>

<file path=ppt/tags/tag6.xml><?xml version="1.0" encoding="utf-8"?>
<p:tagLst xmlns:p="http://schemas.openxmlformats.org/presentationml/2006/main">
  <p:tag name="MH" val="20161012135705"/>
  <p:tag name="MH_LIBRARY" val="GRAPHIC"/>
  <p:tag name="MH_ORDER" val="矩形 14"/>
</p:tagLst>
</file>

<file path=ppt/tags/tag7.xml><?xml version="1.0" encoding="utf-8"?>
<p:tagLst xmlns:p="http://schemas.openxmlformats.org/presentationml/2006/main">
  <p:tag name="MH" val="20161012135705"/>
  <p:tag name="MH_LIBRARY" val="GRAPHIC"/>
  <p:tag name="MH_ORDER" val="矩形 21"/>
</p:tagLst>
</file>

<file path=ppt/tags/tag8.xml><?xml version="1.0" encoding="utf-8"?>
<p:tagLst xmlns:p="http://schemas.openxmlformats.org/presentationml/2006/main">
  <p:tag name="MH" val="20161012135705"/>
  <p:tag name="MH_LIBRARY" val="GRAPHIC"/>
  <p:tag name="MH_ORDER" val="矩形 29"/>
</p:tagLst>
</file>

<file path=ppt/tags/tag9.xml><?xml version="1.0" encoding="utf-8"?>
<p:tagLst xmlns:p="http://schemas.openxmlformats.org/presentationml/2006/main">
  <p:tag name="MH" val="20161012135705"/>
  <p:tag name="MH_LIBRARY" val="GRAPHIC"/>
  <p:tag name="MH_ORDER" val="矩形 29"/>
</p:tagLst>
</file>

<file path=ppt/theme/theme1.xml><?xml version="1.0" encoding="utf-8"?>
<a:theme xmlns:a="http://schemas.openxmlformats.org/drawingml/2006/main" name="A000120140530A34PP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1E5BB4"/>
      </a:accent1>
      <a:accent2>
        <a:srgbClr val="2797B9"/>
      </a:accent2>
      <a:accent3>
        <a:srgbClr val="149E97"/>
      </a:accent3>
      <a:accent4>
        <a:srgbClr val="7C9D41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lnSpc>
            <a:spcPct val="130000"/>
          </a:lnSpc>
          <a:defRPr lang="en-US" altLang="zh-CN" sz="2800" dirty="0" smtClean="0"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演示</Application>
  <PresentationFormat>全屏显示(4:3)</PresentationFormat>
  <Paragraphs>499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黑体</vt:lpstr>
      <vt:lpstr>幼圆</vt:lpstr>
      <vt:lpstr>Baskerville Old Face</vt:lpstr>
      <vt:lpstr>Kozuka Mincho Pr6N H</vt:lpstr>
      <vt:lpstr>Hiragino Sans GB W6</vt:lpstr>
      <vt:lpstr>Wingdings</vt:lpstr>
      <vt:lpstr>Arial Unicode MS</vt:lpstr>
      <vt:lpstr>Calibri</vt:lpstr>
      <vt:lpstr>ibm-plex-sans</vt:lpstr>
      <vt:lpstr>Yu Gothic UI Semibold</vt:lpstr>
      <vt:lpstr>Segoe Print</vt:lpstr>
      <vt:lpstr>A000120140530A34PPBG</vt:lpstr>
      <vt:lpstr>Word.Document.12</vt:lpstr>
      <vt:lpstr>Package</vt:lpstr>
      <vt:lpstr>Paint.Picture</vt:lpstr>
      <vt:lpstr>架构方案V2.0</vt:lpstr>
      <vt:lpstr>PowerPoint 演示文稿</vt:lpstr>
      <vt:lpstr>现状</vt:lpstr>
      <vt:lpstr>架构不足</vt:lpstr>
      <vt:lpstr>目标</vt:lpstr>
      <vt:lpstr>目标</vt:lpstr>
      <vt:lpstr>目标</vt:lpstr>
      <vt:lpstr>设计原则</vt:lpstr>
      <vt:lpstr>框架演变</vt:lpstr>
      <vt:lpstr>整体架构</vt:lpstr>
      <vt:lpstr>拓扑图</vt:lpstr>
      <vt:lpstr>自动部署平台</vt:lpstr>
      <vt:lpstr>扩容</vt:lpstr>
      <vt:lpstr>大数据平台</vt:lpstr>
      <vt:lpstr>Docker化 -- Kubernetes</vt:lpstr>
      <vt:lpstr>微服务化组件</vt:lpstr>
      <vt:lpstr>组件库</vt:lpstr>
      <vt:lpstr>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技术选型</vt:lpstr>
      <vt:lpstr>计划</vt:lpstr>
      <vt:lpstr>PowerPoint 演示文稿</vt:lpstr>
      <vt:lpstr>PowerPoint 演示文稿</vt:lpstr>
      <vt:lpstr>PowerPoint 演示文稿</vt:lpstr>
      <vt:lpstr>整体架构</vt:lpstr>
      <vt:lpstr>拓扑图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落樱神斧</cp:lastModifiedBy>
  <cp:revision>983</cp:revision>
  <dcterms:created xsi:type="dcterms:W3CDTF">2016-04-29T05:45:00Z</dcterms:created>
  <dcterms:modified xsi:type="dcterms:W3CDTF">2018-02-02T01:59:54Z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