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61" r:id="rId3"/>
    <p:sldId id="272" r:id="rId4"/>
    <p:sldId id="283" r:id="rId5"/>
    <p:sldId id="274" r:id="rId6"/>
    <p:sldId id="291" r:id="rId7"/>
    <p:sldId id="292" r:id="rId8"/>
    <p:sldId id="293" r:id="rId9"/>
    <p:sldId id="300" r:id="rId10"/>
    <p:sldId id="299" r:id="rId11"/>
    <p:sldId id="273" r:id="rId12"/>
    <p:sldId id="294" r:id="rId13"/>
    <p:sldId id="304" r:id="rId14"/>
    <p:sldId id="285" r:id="rId15"/>
    <p:sldId id="289" r:id="rId16"/>
    <p:sldId id="290" r:id="rId17"/>
    <p:sldId id="275" r:id="rId18"/>
    <p:sldId id="286" r:id="rId19"/>
    <p:sldId id="287" r:id="rId20"/>
    <p:sldId id="288" r:id="rId21"/>
    <p:sldId id="278" r:id="rId22"/>
    <p:sldId id="301" r:id="rId23"/>
    <p:sldId id="302" r:id="rId24"/>
    <p:sldId id="279" r:id="rId25"/>
    <p:sldId id="295" r:id="rId26"/>
    <p:sldId id="280" r:id="rId27"/>
    <p:sldId id="298" r:id="rId28"/>
    <p:sldId id="305" r:id="rId29"/>
    <p:sldId id="296" r:id="rId30"/>
    <p:sldId id="303" r:id="rId31"/>
    <p:sldId id="26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3399"/>
    <a:srgbClr val="808000"/>
    <a:srgbClr val="FF99CC"/>
    <a:srgbClr val="0A5B64"/>
    <a:srgbClr val="1153B4"/>
    <a:srgbClr val="00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42" y="102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81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" b="1678"/>
          <a:stretch>
            <a:fillRect/>
          </a:stretch>
        </p:blipFill>
        <p:spPr bwMode="auto">
          <a:xfrm>
            <a:off x="-5080" y="-3175"/>
            <a:ext cx="9159713" cy="514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3232106" y="4865681"/>
            <a:ext cx="4514905" cy="504553"/>
          </a:xfrm>
          <a:prstGeom prst="roundRect">
            <a:avLst>
              <a:gd name="adj" fmla="val 28518"/>
            </a:avLst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1657352" y="3863709"/>
            <a:ext cx="7483311" cy="826347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 descr="2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41365" y="270510"/>
            <a:ext cx="3140075" cy="480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1" y="6356360"/>
            <a:ext cx="2057403" cy="365126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60" y="6356360"/>
            <a:ext cx="2057403" cy="365126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1143002"/>
            <a:ext cx="7886713" cy="5054607"/>
          </a:xfrm>
        </p:spPr>
        <p:txBody>
          <a:bodyPr/>
          <a:lstStyle>
            <a:lvl1pPr>
              <a:spcBef>
                <a:spcPts val="225"/>
              </a:spcBef>
              <a:spcAft>
                <a:spcPts val="225"/>
              </a:spcAft>
              <a:defRPr sz="240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marL="539750">
              <a:spcBef>
                <a:spcPts val="225"/>
              </a:spcBef>
              <a:spcAft>
                <a:spcPts val="225"/>
              </a:spcAft>
              <a:defRPr sz="2000">
                <a:solidFill>
                  <a:srgbClr val="000000"/>
                </a:solidFill>
              </a:defRPr>
            </a:lvl3pPr>
            <a:lvl4pPr marL="810260">
              <a:spcBef>
                <a:spcPts val="225"/>
              </a:spcBef>
              <a:spcAft>
                <a:spcPts val="225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225"/>
              </a:spcBef>
              <a:spcAft>
                <a:spcPts val="225"/>
              </a:spcAft>
              <a:defRPr sz="1800">
                <a:solidFill>
                  <a:srgbClr val="000000"/>
                </a:solidFill>
              </a:defRPr>
            </a:lvl5pPr>
            <a:lvl6pPr marL="1350010">
              <a:spcBef>
                <a:spcPts val="225"/>
              </a:spcBef>
              <a:spcAft>
                <a:spcPts val="225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514702" y="1993903"/>
            <a:ext cx="6145209" cy="3822706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408794" y="2007242"/>
            <a:ext cx="6326425" cy="1235077"/>
          </a:xfrm>
        </p:spPr>
        <p:txBody>
          <a:bodyPr rtlCol="0">
            <a:normAutofit/>
          </a:bodyPr>
          <a:lstStyle>
            <a:lvl1pPr algn="ctr">
              <a:defRPr lang="en-US" sz="3600" dirty="0">
                <a:effectLst>
                  <a:outerShdw blurRad="60007" dist="88900" dir="15000000" sy="30000" kx="-1800000" algn="bl" rotWithShape="0">
                    <a:schemeClr val="accent1">
                      <a:lumMod val="50000"/>
                      <a:alpha val="30000"/>
                    </a:scheme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2212627" y="3343919"/>
            <a:ext cx="4718760" cy="542923"/>
          </a:xfrm>
          <a:prstGeom prst="roundRect">
            <a:avLst>
              <a:gd name="adj" fmla="val 19412"/>
            </a:avLst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rtlCol="0" anchor="ctr">
            <a:noAutofit/>
          </a:bodyPr>
          <a:lstStyle>
            <a:lvl1pPr marL="267970" indent="-267970" algn="ctr">
              <a:buNone/>
              <a:def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1" y="6356360"/>
            <a:ext cx="2057403" cy="365126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514702" y="1970603"/>
            <a:ext cx="6145209" cy="2113203"/>
          </a:xfrm>
        </p:spPr>
        <p:txBody>
          <a:bodyPr>
            <a:normAutofit/>
          </a:bodyPr>
          <a:lstStyle>
            <a:lvl1pPr algn="l">
              <a:defRPr/>
            </a:lvl1pPr>
            <a:lvl3pPr algn="l">
              <a:defRPr/>
            </a:lvl3pPr>
            <a:lvl4pPr algn="l">
              <a:defRPr/>
            </a:lvl4pPr>
            <a:lvl5pPr algn="l">
              <a:defRPr/>
            </a:lvl5pPr>
            <a:lvl6pPr algn="l"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514702" y="4231406"/>
            <a:ext cx="6145209" cy="2113203"/>
          </a:xfrm>
        </p:spPr>
        <p:txBody>
          <a:bodyPr>
            <a:normAutofit/>
          </a:bodyPr>
          <a:lstStyle>
            <a:lvl1pPr algn="l">
              <a:defRPr/>
            </a:lvl1pPr>
            <a:lvl3pPr algn="l">
              <a:defRPr/>
            </a:lvl3pPr>
            <a:lvl4pPr algn="l">
              <a:defRPr/>
            </a:lvl4pPr>
            <a:lvl5pPr algn="l">
              <a:defRPr/>
            </a:lvl5pPr>
            <a:lvl6pPr algn="l"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1" y="6356360"/>
            <a:ext cx="2057403" cy="365126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60" y="6356360"/>
            <a:ext cx="2057403" cy="365126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660130"/>
            <a:ext cx="3868346" cy="823913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628651" y="2484044"/>
            <a:ext cx="3868346" cy="368459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65" y="1660130"/>
            <a:ext cx="3887397" cy="823913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627965" y="2484044"/>
            <a:ext cx="3887397" cy="368459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1" y="6356360"/>
            <a:ext cx="2057403" cy="365126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60" y="6356360"/>
            <a:ext cx="2057403" cy="365126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>
            <p:custDataLst>
              <p:tags r:id="rId1"/>
            </p:custDataLst>
          </p:nvPr>
        </p:nvSpPr>
        <p:spPr>
          <a:xfrm>
            <a:off x="4557720" y="1665449"/>
            <a:ext cx="923926" cy="850901"/>
          </a:xfrm>
          <a:custGeom>
            <a:avLst/>
            <a:gdLst>
              <a:gd name="connsiteX0" fmla="*/ 652730 w 2764608"/>
              <a:gd name="connsiteY0" fmla="*/ 0 h 2548726"/>
              <a:gd name="connsiteX1" fmla="*/ 2111878 w 2764608"/>
              <a:gd name="connsiteY1" fmla="*/ 0 h 2548726"/>
              <a:gd name="connsiteX2" fmla="*/ 2764608 w 2764608"/>
              <a:gd name="connsiteY2" fmla="*/ 652730 h 2548726"/>
              <a:gd name="connsiteX3" fmla="*/ 2764608 w 2764608"/>
              <a:gd name="connsiteY3" fmla="*/ 1434805 h 2548726"/>
              <a:gd name="connsiteX4" fmla="*/ 2111878 w 2764608"/>
              <a:gd name="connsiteY4" fmla="*/ 2087535 h 2548726"/>
              <a:gd name="connsiteX5" fmla="*/ 1915333 w 2764608"/>
              <a:gd name="connsiteY5" fmla="*/ 2087535 h 2548726"/>
              <a:gd name="connsiteX6" fmla="*/ 2025468 w 2764608"/>
              <a:gd name="connsiteY6" fmla="*/ 2548726 h 2548726"/>
              <a:gd name="connsiteX7" fmla="*/ 1436563 w 2764608"/>
              <a:gd name="connsiteY7" fmla="*/ 2087535 h 2548726"/>
              <a:gd name="connsiteX8" fmla="*/ 652730 w 2764608"/>
              <a:gd name="connsiteY8" fmla="*/ 2087535 h 2548726"/>
              <a:gd name="connsiteX9" fmla="*/ 0 w 2764608"/>
              <a:gd name="connsiteY9" fmla="*/ 1434805 h 2548726"/>
              <a:gd name="connsiteX10" fmla="*/ 0 w 2764608"/>
              <a:gd name="connsiteY10" fmla="*/ 652730 h 2548726"/>
              <a:gd name="connsiteX11" fmla="*/ 652730 w 2764608"/>
              <a:gd name="connsiteY11" fmla="*/ 0 h 254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64608" h="2548726">
                <a:moveTo>
                  <a:pt x="652730" y="0"/>
                </a:moveTo>
                <a:lnTo>
                  <a:pt x="2111878" y="0"/>
                </a:lnTo>
                <a:cubicBezTo>
                  <a:pt x="2472371" y="0"/>
                  <a:pt x="2764608" y="292237"/>
                  <a:pt x="2764608" y="652730"/>
                </a:cubicBezTo>
                <a:lnTo>
                  <a:pt x="2764608" y="1434805"/>
                </a:lnTo>
                <a:cubicBezTo>
                  <a:pt x="2764608" y="1795298"/>
                  <a:pt x="2472371" y="2087535"/>
                  <a:pt x="2111878" y="2087535"/>
                </a:cubicBezTo>
                <a:lnTo>
                  <a:pt x="1915333" y="2087535"/>
                </a:lnTo>
                <a:lnTo>
                  <a:pt x="2025468" y="2548726"/>
                </a:lnTo>
                <a:lnTo>
                  <a:pt x="1436563" y="2087535"/>
                </a:lnTo>
                <a:lnTo>
                  <a:pt x="652730" y="2087535"/>
                </a:lnTo>
                <a:cubicBezTo>
                  <a:pt x="292237" y="2087535"/>
                  <a:pt x="0" y="1795298"/>
                  <a:pt x="0" y="1434805"/>
                </a:cubicBezTo>
                <a:lnTo>
                  <a:pt x="0" y="652730"/>
                </a:lnTo>
                <a:cubicBezTo>
                  <a:pt x="0" y="292237"/>
                  <a:pt x="292237" y="0"/>
                  <a:pt x="652730" y="0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>
            <p:custDataLst>
              <p:tags r:id="rId2"/>
            </p:custDataLst>
          </p:nvPr>
        </p:nvSpPr>
        <p:spPr>
          <a:xfrm>
            <a:off x="2979742" y="2597314"/>
            <a:ext cx="2763842" cy="2549529"/>
          </a:xfrm>
          <a:custGeom>
            <a:avLst/>
            <a:gdLst>
              <a:gd name="connsiteX0" fmla="*/ 652730 w 2764608"/>
              <a:gd name="connsiteY0" fmla="*/ 0 h 2548726"/>
              <a:gd name="connsiteX1" fmla="*/ 2111878 w 2764608"/>
              <a:gd name="connsiteY1" fmla="*/ 0 h 2548726"/>
              <a:gd name="connsiteX2" fmla="*/ 2764608 w 2764608"/>
              <a:gd name="connsiteY2" fmla="*/ 652730 h 2548726"/>
              <a:gd name="connsiteX3" fmla="*/ 2764608 w 2764608"/>
              <a:gd name="connsiteY3" fmla="*/ 1434805 h 2548726"/>
              <a:gd name="connsiteX4" fmla="*/ 2111878 w 2764608"/>
              <a:gd name="connsiteY4" fmla="*/ 2087535 h 2548726"/>
              <a:gd name="connsiteX5" fmla="*/ 1915333 w 2764608"/>
              <a:gd name="connsiteY5" fmla="*/ 2087535 h 2548726"/>
              <a:gd name="connsiteX6" fmla="*/ 2025468 w 2764608"/>
              <a:gd name="connsiteY6" fmla="*/ 2548726 h 2548726"/>
              <a:gd name="connsiteX7" fmla="*/ 1436563 w 2764608"/>
              <a:gd name="connsiteY7" fmla="*/ 2087535 h 2548726"/>
              <a:gd name="connsiteX8" fmla="*/ 652730 w 2764608"/>
              <a:gd name="connsiteY8" fmla="*/ 2087535 h 2548726"/>
              <a:gd name="connsiteX9" fmla="*/ 0 w 2764608"/>
              <a:gd name="connsiteY9" fmla="*/ 1434805 h 2548726"/>
              <a:gd name="connsiteX10" fmla="*/ 0 w 2764608"/>
              <a:gd name="connsiteY10" fmla="*/ 652730 h 2548726"/>
              <a:gd name="connsiteX11" fmla="*/ 652730 w 2764608"/>
              <a:gd name="connsiteY11" fmla="*/ 0 h 254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64608" h="2548726">
                <a:moveTo>
                  <a:pt x="652730" y="0"/>
                </a:moveTo>
                <a:lnTo>
                  <a:pt x="2111878" y="0"/>
                </a:lnTo>
                <a:cubicBezTo>
                  <a:pt x="2472371" y="0"/>
                  <a:pt x="2764608" y="292237"/>
                  <a:pt x="2764608" y="652730"/>
                </a:cubicBezTo>
                <a:lnTo>
                  <a:pt x="2764608" y="1434805"/>
                </a:lnTo>
                <a:cubicBezTo>
                  <a:pt x="2764608" y="1795298"/>
                  <a:pt x="2472371" y="2087535"/>
                  <a:pt x="2111878" y="2087535"/>
                </a:cubicBezTo>
                <a:lnTo>
                  <a:pt x="1915333" y="2087535"/>
                </a:lnTo>
                <a:lnTo>
                  <a:pt x="2025468" y="2548726"/>
                </a:lnTo>
                <a:lnTo>
                  <a:pt x="1436563" y="2087535"/>
                </a:lnTo>
                <a:lnTo>
                  <a:pt x="652730" y="2087535"/>
                </a:lnTo>
                <a:cubicBezTo>
                  <a:pt x="292237" y="2087535"/>
                  <a:pt x="0" y="1795298"/>
                  <a:pt x="0" y="1434805"/>
                </a:cubicBezTo>
                <a:lnTo>
                  <a:pt x="0" y="652730"/>
                </a:lnTo>
                <a:cubicBezTo>
                  <a:pt x="0" y="292237"/>
                  <a:pt x="292237" y="0"/>
                  <a:pt x="652730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4300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3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flipH="1">
            <a:off x="4943483" y="2178213"/>
            <a:ext cx="1220789" cy="1125539"/>
          </a:xfrm>
          <a:custGeom>
            <a:avLst/>
            <a:gdLst>
              <a:gd name="connsiteX0" fmla="*/ 652730 w 2764608"/>
              <a:gd name="connsiteY0" fmla="*/ 0 h 2548726"/>
              <a:gd name="connsiteX1" fmla="*/ 2111878 w 2764608"/>
              <a:gd name="connsiteY1" fmla="*/ 0 h 2548726"/>
              <a:gd name="connsiteX2" fmla="*/ 2764608 w 2764608"/>
              <a:gd name="connsiteY2" fmla="*/ 652730 h 2548726"/>
              <a:gd name="connsiteX3" fmla="*/ 2764608 w 2764608"/>
              <a:gd name="connsiteY3" fmla="*/ 1434805 h 2548726"/>
              <a:gd name="connsiteX4" fmla="*/ 2111878 w 2764608"/>
              <a:gd name="connsiteY4" fmla="*/ 2087535 h 2548726"/>
              <a:gd name="connsiteX5" fmla="*/ 1915333 w 2764608"/>
              <a:gd name="connsiteY5" fmla="*/ 2087535 h 2548726"/>
              <a:gd name="connsiteX6" fmla="*/ 2025468 w 2764608"/>
              <a:gd name="connsiteY6" fmla="*/ 2548726 h 2548726"/>
              <a:gd name="connsiteX7" fmla="*/ 1436563 w 2764608"/>
              <a:gd name="connsiteY7" fmla="*/ 2087535 h 2548726"/>
              <a:gd name="connsiteX8" fmla="*/ 652730 w 2764608"/>
              <a:gd name="connsiteY8" fmla="*/ 2087535 h 2548726"/>
              <a:gd name="connsiteX9" fmla="*/ 0 w 2764608"/>
              <a:gd name="connsiteY9" fmla="*/ 1434805 h 2548726"/>
              <a:gd name="connsiteX10" fmla="*/ 0 w 2764608"/>
              <a:gd name="connsiteY10" fmla="*/ 652730 h 2548726"/>
              <a:gd name="connsiteX11" fmla="*/ 652730 w 2764608"/>
              <a:gd name="connsiteY11" fmla="*/ 0 h 254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64608" h="2548726">
                <a:moveTo>
                  <a:pt x="652730" y="0"/>
                </a:moveTo>
                <a:lnTo>
                  <a:pt x="2111878" y="0"/>
                </a:lnTo>
                <a:cubicBezTo>
                  <a:pt x="2472371" y="0"/>
                  <a:pt x="2764608" y="292237"/>
                  <a:pt x="2764608" y="652730"/>
                </a:cubicBezTo>
                <a:lnTo>
                  <a:pt x="2764608" y="1434805"/>
                </a:lnTo>
                <a:cubicBezTo>
                  <a:pt x="2764608" y="1795298"/>
                  <a:pt x="2472371" y="2087535"/>
                  <a:pt x="2111878" y="2087535"/>
                </a:cubicBezTo>
                <a:lnTo>
                  <a:pt x="1915333" y="2087535"/>
                </a:lnTo>
                <a:lnTo>
                  <a:pt x="2025468" y="2548726"/>
                </a:lnTo>
                <a:lnTo>
                  <a:pt x="1436563" y="2087535"/>
                </a:lnTo>
                <a:lnTo>
                  <a:pt x="652730" y="2087535"/>
                </a:lnTo>
                <a:cubicBezTo>
                  <a:pt x="292237" y="2087535"/>
                  <a:pt x="0" y="1795298"/>
                  <a:pt x="0" y="1434805"/>
                </a:cubicBezTo>
                <a:lnTo>
                  <a:pt x="0" y="652730"/>
                </a:lnTo>
                <a:cubicBezTo>
                  <a:pt x="0" y="292237"/>
                  <a:pt x="292237" y="0"/>
                  <a:pt x="65273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979742" y="2597314"/>
            <a:ext cx="2763842" cy="2063593"/>
          </a:xfr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28651" y="6356360"/>
            <a:ext cx="2057403" cy="365126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60" y="6356360"/>
            <a:ext cx="2057403" cy="365126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2151860" y="1983108"/>
            <a:ext cx="5212080" cy="962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演示完毕，感谢聆听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5818505" y="32442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5200651" y="3088650"/>
            <a:ext cx="2057403" cy="365126"/>
          </a:xfrm>
        </p:spPr>
        <p:txBody>
          <a:bodyPr/>
          <a:lstStyle/>
          <a:p>
            <a:r>
              <a:rPr lang="zh-CN" altLang="en-US"/>
              <a:t>作者：</a:t>
            </a:r>
          </a:p>
        </p:txBody>
      </p:sp>
      <p:pic>
        <p:nvPicPr>
          <p:cNvPr id="4" name="图片 3" descr="344445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5245" y="4831080"/>
            <a:ext cx="9589135" cy="2030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628651" y="1291302"/>
            <a:ext cx="4673607" cy="4920429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594957" y="1775978"/>
            <a:ext cx="3920406" cy="3329430"/>
          </a:xfrm>
          <a:solidFill>
            <a:srgbClr val="EAEAEA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1" y="6356360"/>
            <a:ext cx="2057403" cy="365126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60" y="6356360"/>
            <a:ext cx="2057403" cy="365126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28651" y="394991"/>
            <a:ext cx="7886712" cy="700088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 hasCustomPrompt="1"/>
          </p:nvPr>
        </p:nvSpPr>
        <p:spPr>
          <a:xfrm>
            <a:off x="7628478" y="407990"/>
            <a:ext cx="886885" cy="5802320"/>
          </a:xfrm>
        </p:spPr>
        <p:txBody>
          <a:bodyPr vert="eaVert" anchor="ctr">
            <a:normAutofit/>
          </a:bodyPr>
          <a:lstStyle>
            <a:lvl1pPr algn="l">
              <a:defRPr/>
            </a:lvl1pPr>
          </a:lstStyle>
          <a:p>
            <a:r>
              <a:rPr lang="en-US" dirty="0"/>
              <a:t>目录</a:t>
            </a:r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28651" y="407990"/>
            <a:ext cx="6851660" cy="5802320"/>
          </a:xfrm>
        </p:spPr>
        <p:txBody>
          <a:bodyPr vert="eaVert">
            <a:normAutofit/>
          </a:bodyPr>
          <a:lstStyle>
            <a:lvl1pPr algn="l"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1" y="6356360"/>
            <a:ext cx="2057403" cy="365126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60" y="6356360"/>
            <a:ext cx="2057403" cy="365126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20" y="1778635"/>
            <a:ext cx="9144014" cy="505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/>
          </p:cNvSpPr>
          <p:nvPr>
            <p:ph type="title"/>
          </p:nvPr>
        </p:nvSpPr>
        <p:spPr bwMode="auto">
          <a:xfrm>
            <a:off x="337185" y="1153795"/>
            <a:ext cx="457009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dirty="0" smtClean="0"/>
          </a:p>
        </p:txBody>
      </p:sp>
      <p:sp>
        <p:nvSpPr>
          <p:cNvPr id="1028" name="KSO_BC1"/>
          <p:cNvSpPr>
            <a:spLocks noGrp="1"/>
          </p:cNvSpPr>
          <p:nvPr>
            <p:ph type="body" idx="1"/>
          </p:nvPr>
        </p:nvSpPr>
        <p:spPr bwMode="auto">
          <a:xfrm>
            <a:off x="344171" y="2000251"/>
            <a:ext cx="7886712" cy="458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359775" y="332740"/>
            <a:ext cx="784225" cy="637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C:\Users\Administrator\Desktop\344.png344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349250" y="335915"/>
            <a:ext cx="1832610" cy="629285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015616" y="459114"/>
            <a:ext cx="1504952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3429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6858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0287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3716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67970" indent="-267970" algn="l" rtl="0" fontAlgn="base">
        <a:spcBef>
          <a:spcPts val="225"/>
        </a:spcBef>
        <a:spcAft>
          <a:spcPts val="225"/>
        </a:spcAft>
        <a:buClr>
          <a:srgbClr val="6599E5"/>
        </a:buClr>
        <a:buSzPct val="60000"/>
        <a:buFont typeface="Wingdings" panose="05000000000000000000" pitchFamily="2" charset="2"/>
        <a:buChar char=""/>
        <a:defRPr sz="2400" kern="1200">
          <a:solidFill>
            <a:srgbClr val="000000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267970" indent="-267970" algn="just" rtl="0" fontAlgn="base">
        <a:lnSpc>
          <a:spcPct val="130000"/>
        </a:lnSpc>
        <a:spcBef>
          <a:spcPct val="0"/>
        </a:spcBef>
        <a:spcAft>
          <a:spcPts val="450"/>
        </a:spcAft>
        <a:buClr>
          <a:srgbClr val="71C7E1"/>
        </a:buClr>
        <a:buFont typeface="幼圆" pitchFamily="49" charset="-122"/>
        <a:buChar char=" "/>
        <a:defRPr kern="120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539750" indent="-171450" algn="l" rtl="0" fontAlgn="base">
        <a:spcBef>
          <a:spcPts val="225"/>
        </a:spcBef>
        <a:spcAft>
          <a:spcPts val="225"/>
        </a:spcAft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810260" indent="-171450" algn="l" rtl="0" fontAlgn="base">
        <a:spcBef>
          <a:spcPts val="225"/>
        </a:spcBef>
        <a:spcAft>
          <a:spcPts val="225"/>
        </a:spcAft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080135" indent="-171450" algn="l" rtl="0" fontAlgn="base">
        <a:spcBef>
          <a:spcPts val="225"/>
        </a:spcBef>
        <a:spcAft>
          <a:spcPts val="225"/>
        </a:spcAft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1350010" indent="-171450" algn="l" defTabSz="685800" rtl="0" eaLnBrk="1" latinLnBrk="0" hangingPunct="1">
        <a:spcBef>
          <a:spcPts val="225"/>
        </a:spcBef>
        <a:spcAft>
          <a:spcPts val="225"/>
        </a:spcAft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7352" y="3863709"/>
            <a:ext cx="7483311" cy="826347"/>
          </a:xfrm>
        </p:spPr>
        <p:txBody>
          <a:bodyPr/>
          <a:lstStyle/>
          <a:p>
            <a:r>
              <a:rPr lang="zh-CN" altLang="zh-CN" dirty="0" smtClean="0"/>
              <a:t>华体星空</a:t>
            </a:r>
            <a:r>
              <a:rPr lang="zh-CN" altLang="en-US" dirty="0" smtClean="0"/>
              <a:t>系统</a:t>
            </a:r>
            <a:r>
              <a:rPr lang="zh-CN" altLang="en-US" dirty="0" smtClean="0"/>
              <a:t>架构规划</a:t>
            </a:r>
            <a:endParaRPr lang="zh-CN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1937" t="16120" b="-2303"/>
          <a:stretch>
            <a:fillRect/>
          </a:stretch>
        </p:blipFill>
        <p:spPr>
          <a:xfrm>
            <a:off x="5740400" y="196215"/>
            <a:ext cx="3343275" cy="617855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" name="文本框 2"/>
          <p:cNvSpPr txBox="1"/>
          <p:nvPr/>
        </p:nvSpPr>
        <p:spPr>
          <a:xfrm>
            <a:off x="5399007" y="5178582"/>
            <a:ext cx="265266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2018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年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月</a:t>
            </a:r>
            <a:r>
              <a:rPr kumimoji="1"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8</a:t>
            </a:r>
            <a:r>
              <a:rPr kumimoji="1"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64488" y="294084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80390" y="1031444"/>
            <a:ext cx="2268570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平台架构设计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主要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原则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2006" y="1511929"/>
            <a:ext cx="6684843" cy="4264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以微服务思想构建平台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以业务领域为边界划分服务， 前期服务粒度较大，后期根据业务发展细化服务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组件化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前后端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分离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轻重分离 （例如： 秒杀和其它业务分离）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尽量异步化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数据存储分级存储， 分离处理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灰度原则，便于平滑升级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支持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服务降级，流控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无状态设计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数据安全设计考虑（防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XSS, CSRF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攻击， 数据加密，链路加密 等）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健康检查和监控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故障隔离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避免分布式事务，如果无法避免则采用最终一致性方案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2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64488" y="294084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11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2" y="1055449"/>
            <a:ext cx="7974227" cy="561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64488" y="294084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380390" y="1031444"/>
            <a:ext cx="1550424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架构规划说明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2265" y="1403854"/>
            <a:ext cx="8422498" cy="4853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接入层：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实现统一接入以及对外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部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服务对接；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Gateway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实现通用功能的处理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前端系统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  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前后端分离； 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NodeJs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实现后端渲染满足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SEO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要求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API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层：  提供粗粒度的服务，实现服务聚合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服务层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业务类微服务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+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基础服务构成 ， 根据业务需要增加新的微服务以及服务实例，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实现服务的高可用性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5. 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中间件层： 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</a:t>
            </a:r>
            <a:r>
              <a:rPr lang="zh-CN" altLang="en-US" sz="1400" smtClean="0">
                <a:latin typeface="Arial" panose="020B0604020202020204" pitchFamily="34" charset="0"/>
                <a:ea typeface="微软雅黑" panose="020B0503020204020204" pitchFamily="34" charset="-122"/>
              </a:rPr>
              <a:t>主要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是利用第三方中间件为实现分布式缓存，消息服务，搜索引擎服务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提供基础支撑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Scheduler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 使用 当当开源的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Elastic-job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框架为基础开发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Searcher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 使用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Elastic Search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开源框架为基础开发满足业务需求的搜索引擎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Notifier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 消息通知服务， 包含多通道短信、邮件、微信 等消息发送功能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Config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Center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 使用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Spring-cloud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Config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Server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实现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Sensitive-filter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 使用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71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思诺的铭感词过滤算法的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API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实现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FileServer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 使用 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FastDFS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和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FS-agent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结合，实现图片、视频等文件的存储和下载服务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 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6.  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基础设施层：  提供平台级别的服务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包括 容器库， 容器管理、监控报警（包含统计功能）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   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日志服务，自动化集成平台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2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64488" y="294084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13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380390" y="1031444"/>
            <a:ext cx="1550424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架构规划说明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7551" y="1528680"/>
            <a:ext cx="6282489" cy="2613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7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存储层 ：根据业务场景，将存储层分为 ：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RMSDB, 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MongoDB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Hbase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	RMSDB: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核心数据 （订单，支付 等），有事务要求的数据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	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MongoDB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: 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非核心数据，数据量比较大， 且有综合查询类需求的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	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Hbase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： 数据量大， 查询比较固定，可以通过行键直接获取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8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. RPC :  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使用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spring-cloud Eureka Server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实现基于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HTTP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的通讯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3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5331" y="1507524"/>
            <a:ext cx="6293708" cy="372350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5268" y="765637"/>
            <a:ext cx="5845175" cy="629285"/>
          </a:xfrm>
        </p:spPr>
        <p:txBody>
          <a:bodyPr>
            <a:no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/>
                </a:solidFill>
                <a:ea typeface="微软雅黑" panose="020B0503020204020204" pitchFamily="34" charset="-122"/>
              </a:rPr>
              <a:t>平台层统一入口通用</a:t>
            </a:r>
            <a:r>
              <a:rPr lang="zh-CN" altLang="en-US" sz="18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服务</a:t>
            </a:r>
            <a:r>
              <a:rPr lang="en-US" altLang="zh-CN" sz="18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---</a:t>
            </a:r>
            <a:r>
              <a:rPr lang="zh-CN" altLang="en-US" sz="18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功能</a:t>
            </a:r>
            <a:endParaRPr lang="en-US" altLang="zh-CN" sz="18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14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883293" y="2121052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统一鉴权</a:t>
            </a:r>
            <a:endParaRPr lang="zh-CN" alt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4731201" y="2127897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2"/>
                </a:solidFill>
              </a:rPr>
              <a:t>灰度发布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83293" y="2825033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64346" y="2144996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流控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664346" y="2835216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多</a:t>
            </a:r>
            <a:r>
              <a:rPr lang="zh-CN" altLang="en-US" sz="1600" dirty="0" smtClean="0"/>
              <a:t>协议</a:t>
            </a:r>
            <a:endParaRPr lang="zh-CN" altLang="en-US" sz="1600" dirty="0"/>
          </a:p>
        </p:txBody>
      </p:sp>
      <p:sp>
        <p:nvSpPr>
          <p:cNvPr id="11" name="圆角矩形 10"/>
          <p:cNvSpPr/>
          <p:nvPr/>
        </p:nvSpPr>
        <p:spPr>
          <a:xfrm>
            <a:off x="4731201" y="2825032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600" dirty="0" smtClean="0">
                <a:solidFill>
                  <a:schemeClr val="bg2"/>
                </a:solidFill>
              </a:rPr>
              <a:t>健康检查</a:t>
            </a:r>
            <a:endParaRPr lang="en-US" altLang="zh-CN" sz="1600" dirty="0" smtClean="0">
              <a:solidFill>
                <a:schemeClr val="bg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2996" y="1683662"/>
            <a:ext cx="1120350" cy="2229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Gateway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33703" y="4402976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熔断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664346" y="4438061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600">
                <a:solidFill>
                  <a:srgbClr val="3D3F41">
                    <a:lumMod val="60000"/>
                    <a:lumOff val="40000"/>
                  </a:srgbClr>
                </a:solidFill>
              </a:rPr>
              <a:t>服务降级</a:t>
            </a:r>
            <a:endParaRPr lang="zh-CN" altLang="en-US" sz="1600" dirty="0">
              <a:solidFill>
                <a:srgbClr val="3D3F4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31201" y="4438061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/>
                </a:solidFill>
              </a:rPr>
              <a:t>……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83293" y="3574924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API</a:t>
            </a:r>
            <a:endParaRPr lang="zh-CN" altLang="en-US" sz="1600" dirty="0"/>
          </a:p>
        </p:txBody>
      </p:sp>
      <p:sp>
        <p:nvSpPr>
          <p:cNvPr id="17" name="圆角矩形 16"/>
          <p:cNvSpPr/>
          <p:nvPr/>
        </p:nvSpPr>
        <p:spPr>
          <a:xfrm>
            <a:off x="2664346" y="3599943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路由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731201" y="3599943"/>
            <a:ext cx="1136820" cy="4664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600" dirty="0">
                <a:solidFill>
                  <a:srgbClr val="FFFFFF"/>
                </a:solidFill>
              </a:rPr>
              <a:t>黑白名单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056058" y="1419635"/>
            <a:ext cx="1919115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统一处理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Façade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模式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将非业务功能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提升到框架层处理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复用性好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可扩展性好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可维护性好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提高开发效率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标题 4"/>
          <p:cNvSpPr txBox="1">
            <a:spLocks/>
          </p:cNvSpPr>
          <p:nvPr/>
        </p:nvSpPr>
        <p:spPr bwMode="auto">
          <a:xfrm>
            <a:off x="2264488" y="294084"/>
            <a:ext cx="584517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3429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6858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0287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3716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99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0554" y="735058"/>
            <a:ext cx="5845175" cy="629285"/>
          </a:xfrm>
        </p:spPr>
        <p:txBody>
          <a:bodyPr>
            <a:no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/>
                </a:solidFill>
                <a:ea typeface="微软雅黑" panose="020B0503020204020204" pitchFamily="34" charset="-122"/>
              </a:rPr>
              <a:t>平台层统一入口通用</a:t>
            </a:r>
            <a:r>
              <a:rPr lang="zh-CN" altLang="en-US" sz="18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服务</a:t>
            </a:r>
            <a:r>
              <a:rPr lang="en-US" altLang="zh-CN" sz="18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---</a:t>
            </a:r>
            <a:r>
              <a:rPr lang="zh-CN" altLang="en-US" sz="18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说明</a:t>
            </a:r>
            <a:endParaRPr lang="en-US" altLang="zh-CN" sz="18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15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60173" y="1894703"/>
            <a:ext cx="7830990" cy="317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统一鉴权：  平台中所有子系统不用考虑是否已登陆的问题，在网关层统一处理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安全 ： 在入口处解决一部分安全问题，例如：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XSS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CSRF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等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流控 ：为了保证平台系统的稳定性， 在网关层会根据压测的结果限制流量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多协议接入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在网关层实现多协议接入， 网关层以后 就通过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HTTP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或者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RPC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的方式通信即可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健康检查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提供统一健康检查输出界面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API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 提供统一入口的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API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文档和测试集成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黑白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名单 ：统一实现的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黑名单和白名单过滤功能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灰度发布 ：实现功能的平滑升级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路由 ： 根据不同的服务 或者  灰度  路由到不同的服务系统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熔断 ： 根据服务调用的结果统计，对部分过载的、故障的服务实例实现暂时性隔离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服务降级 ：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临时性限制某些服务的服务级别或使用</a:t>
            </a:r>
          </a:p>
        </p:txBody>
      </p:sp>
      <p:sp>
        <p:nvSpPr>
          <p:cNvPr id="6" name="标题 4"/>
          <p:cNvSpPr txBox="1">
            <a:spLocks/>
          </p:cNvSpPr>
          <p:nvPr/>
        </p:nvSpPr>
        <p:spPr bwMode="auto">
          <a:xfrm>
            <a:off x="2264488" y="294084"/>
            <a:ext cx="584517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3429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6858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0287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3716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05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0554" y="735058"/>
            <a:ext cx="5845175" cy="629285"/>
          </a:xfrm>
        </p:spPr>
        <p:txBody>
          <a:bodyPr>
            <a:no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/>
                </a:solidFill>
                <a:ea typeface="微软雅黑" panose="020B0503020204020204" pitchFamily="34" charset="-122"/>
              </a:rPr>
              <a:t>平台层统一入口通用</a:t>
            </a:r>
            <a:r>
              <a:rPr lang="zh-CN" altLang="en-US" sz="18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服务</a:t>
            </a:r>
            <a:r>
              <a:rPr lang="en-US" altLang="zh-CN" sz="18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---</a:t>
            </a:r>
            <a:r>
              <a:rPr lang="zh-CN" altLang="en-US" sz="18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设计</a:t>
            </a:r>
            <a:endParaRPr lang="en-US" altLang="zh-CN" sz="18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16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60173" y="1894703"/>
            <a:ext cx="8642046" cy="1772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Spring cloud 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zuul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实现 网关通用功能， 对所有的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HTTP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请求进行拦截， 实现 统一鉴权、登陆、流控、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健康检查、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API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、黑白名单过滤、安全检查、灰度发布； 以及路由和熔断。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 startAt="2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扩展新功能实现 多协议接入（例如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socket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）、服务降级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 startAt="2"/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 startAt="2"/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健康检查、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功能 通过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URL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转换的方式实现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Façade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6" name="标题 4"/>
          <p:cNvSpPr txBox="1">
            <a:spLocks/>
          </p:cNvSpPr>
          <p:nvPr/>
        </p:nvSpPr>
        <p:spPr bwMode="auto">
          <a:xfrm>
            <a:off x="2264488" y="294084"/>
            <a:ext cx="584517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3429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6858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0287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3716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94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4966" y="726315"/>
            <a:ext cx="5845175" cy="585640"/>
          </a:xfrm>
        </p:spPr>
        <p:txBody>
          <a:bodyPr>
            <a:no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配置中心</a:t>
            </a:r>
            <a:endParaRPr lang="en-US" altLang="zh-CN" sz="18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17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738370" y="1311955"/>
            <a:ext cx="6293708" cy="3606268"/>
            <a:chOff x="499473" y="1421185"/>
            <a:chExt cx="6293708" cy="3606268"/>
          </a:xfrm>
        </p:grpSpPr>
        <p:grpSp>
          <p:nvGrpSpPr>
            <p:cNvPr id="6" name="组合 5"/>
            <p:cNvGrpSpPr/>
            <p:nvPr/>
          </p:nvGrpSpPr>
          <p:grpSpPr>
            <a:xfrm>
              <a:off x="499473" y="1421185"/>
              <a:ext cx="6293708" cy="3606268"/>
              <a:chOff x="664230" y="1460624"/>
              <a:chExt cx="6293708" cy="3606268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64230" y="1460624"/>
                <a:ext cx="6293708" cy="360626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33161" y="1532237"/>
                <a:ext cx="1688761" cy="222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rgbClr val="FF0000"/>
                    </a:solidFill>
                  </a:rPr>
                  <a:t>Config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Center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408666" y="2702009"/>
                <a:ext cx="1046205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Config</a:t>
                </a:r>
                <a:endParaRPr lang="en-US" altLang="zh-CN" sz="1400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altLang="zh-CN" sz="1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Center</a:t>
                </a:r>
                <a:endParaRPr lang="zh-CN" alt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352796" y="2063130"/>
                <a:ext cx="708454" cy="36246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S1-1</a:t>
                </a:r>
                <a:endParaRPr lang="zh-CN" altLang="en-US" sz="11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428024" y="3721684"/>
                <a:ext cx="708454" cy="36246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S1-3</a:t>
                </a:r>
                <a:endParaRPr lang="zh-CN" altLang="en-US" sz="11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456857" y="2845262"/>
                <a:ext cx="708454" cy="36246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S1-2</a:t>
                </a:r>
                <a:endParaRPr lang="zh-CN" altLang="en-US" sz="1100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140406" y="2027132"/>
                <a:ext cx="683741" cy="21229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消息总线</a:t>
                </a:r>
                <a:endParaRPr lang="zh-CN" altLang="en-US" sz="1600" dirty="0"/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 flipV="1">
                <a:off x="2469832" y="2316898"/>
                <a:ext cx="907675" cy="413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flipH="1">
                <a:off x="4185906" y="2224214"/>
                <a:ext cx="9545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flipH="1" flipV="1">
                <a:off x="4226006" y="3014450"/>
                <a:ext cx="914400" cy="12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H="1">
                <a:off x="4217770" y="3911154"/>
                <a:ext cx="9226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>
                <a:off x="2447059" y="3263758"/>
                <a:ext cx="962312" cy="6327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2451628" y="3015616"/>
                <a:ext cx="1007171" cy="434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左箭头 3"/>
              <p:cNvSpPr/>
              <p:nvPr/>
            </p:nvSpPr>
            <p:spPr>
              <a:xfrm>
                <a:off x="5824147" y="3014450"/>
                <a:ext cx="420134" cy="193277"/>
              </a:xfrm>
              <a:prstGeom prst="lef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6079524" y="2643914"/>
              <a:ext cx="46474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更新配置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33100" y="5249320"/>
            <a:ext cx="5611793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配置中心：  集群化、配置实时生效； 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技术方案：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Spring Cloud 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Config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Server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/>
              <a:t>Diamond </a:t>
            </a:r>
            <a:r>
              <a:rPr lang="zh-CN" altLang="en-US" sz="1400" dirty="0" smtClean="0"/>
              <a:t>（</a:t>
            </a:r>
            <a:r>
              <a:rPr lang="en-US" altLang="zh-CN" sz="1400" dirty="0" err="1" smtClean="0"/>
              <a:t>Taobao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……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标题 4"/>
          <p:cNvSpPr txBox="1">
            <a:spLocks/>
          </p:cNvSpPr>
          <p:nvPr/>
        </p:nvSpPr>
        <p:spPr bwMode="auto">
          <a:xfrm>
            <a:off x="2264488" y="294084"/>
            <a:ext cx="584517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3429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6858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0287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3716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16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6604" y="904857"/>
            <a:ext cx="4703805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自动化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平台</a:t>
            </a:r>
            <a:endParaRPr lang="en-US" altLang="zh-CN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3" name="燕尾形箭头 2"/>
          <p:cNvSpPr/>
          <p:nvPr/>
        </p:nvSpPr>
        <p:spPr>
          <a:xfrm>
            <a:off x="1754662" y="3051754"/>
            <a:ext cx="4860324" cy="395416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356022" y="3241224"/>
            <a:ext cx="1" cy="5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2916196" y="2541008"/>
            <a:ext cx="4119" cy="70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713589" y="3274175"/>
            <a:ext cx="8238" cy="56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4611739" y="2573959"/>
            <a:ext cx="4119" cy="70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04616" y="3882923"/>
            <a:ext cx="90281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编译打包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976270" y="3882923"/>
            <a:ext cx="1491114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申请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分配云资源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160333" y="2172290"/>
            <a:ext cx="90281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部署服务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435096" y="2164052"/>
            <a:ext cx="1082348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自动化测试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497532" y="3249462"/>
            <a:ext cx="8238" cy="56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36227" y="3874685"/>
            <a:ext cx="310694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输出报告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日志查询、告警查询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…….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11738" y="3063257"/>
            <a:ext cx="90281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提供服务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28128" y="3058284"/>
            <a:ext cx="90281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提交代码</a:t>
            </a:r>
          </a:p>
        </p:txBody>
      </p:sp>
      <p:sp>
        <p:nvSpPr>
          <p:cNvPr id="17" name="标题 4"/>
          <p:cNvSpPr>
            <a:spLocks noGrp="1"/>
          </p:cNvSpPr>
          <p:nvPr>
            <p:ph type="title"/>
          </p:nvPr>
        </p:nvSpPr>
        <p:spPr>
          <a:xfrm>
            <a:off x="2264488" y="294084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59918" y="4292686"/>
            <a:ext cx="663964" cy="31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Jenkins</a:t>
            </a:r>
            <a:endParaRPr lang="zh-CN" altLang="en-US" sz="1100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9124" y="1920762"/>
            <a:ext cx="1096775" cy="31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Docker</a:t>
            </a:r>
            <a:r>
              <a:rPr lang="en-US" altLang="zh-CN" sz="11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+ K8S </a:t>
            </a:r>
            <a:endParaRPr lang="zh-CN" altLang="en-US" sz="1100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71226" y="4292686"/>
            <a:ext cx="835485" cy="31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私有</a:t>
            </a:r>
            <a:r>
              <a:rPr lang="zh-CN" altLang="en-US" sz="11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云</a:t>
            </a:r>
            <a:r>
              <a:rPr lang="en-US" altLang="zh-CN" sz="11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API</a:t>
            </a:r>
            <a:endParaRPr lang="zh-CN" altLang="en-US" sz="1100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56020" y="1942498"/>
            <a:ext cx="1454244" cy="29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集成自动化测试平台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205899" y="4292685"/>
            <a:ext cx="466794" cy="29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研发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66153" y="3392457"/>
            <a:ext cx="333746" cy="289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git</a:t>
            </a:r>
            <a:endParaRPr lang="zh-CN" altLang="en-US" sz="1100" i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8128" y="5074507"/>
            <a:ext cx="603396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Web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系统方式展现，通过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API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的方式集成各个系统，实现全流程自动化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开发语言：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P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ython/JAVA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6604" y="904857"/>
            <a:ext cx="4703805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弹性扩容</a:t>
            </a:r>
            <a:endParaRPr lang="en-US" altLang="zh-CN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19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815543" y="1804087"/>
            <a:ext cx="1532237" cy="3789406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763792" y="1977081"/>
            <a:ext cx="1161533" cy="70845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4707920" y="1977081"/>
            <a:ext cx="947351" cy="70845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自动化平台</a:t>
            </a:r>
            <a:endParaRPr lang="zh-CN" altLang="en-US" sz="1600" dirty="0"/>
          </a:p>
        </p:txBody>
      </p:sp>
      <p:sp>
        <p:nvSpPr>
          <p:cNvPr id="13" name="圆角矩形 12"/>
          <p:cNvSpPr/>
          <p:nvPr/>
        </p:nvSpPr>
        <p:spPr>
          <a:xfrm>
            <a:off x="1128580" y="2331308"/>
            <a:ext cx="914400" cy="420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1124461" y="4615657"/>
            <a:ext cx="914400" cy="420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124461" y="3810815"/>
            <a:ext cx="914400" cy="420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24461" y="3068594"/>
            <a:ext cx="914400" cy="420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</a:t>
            </a:r>
            <a:endParaRPr lang="zh-CN" altLang="en-US" dirty="0"/>
          </a:p>
        </p:txBody>
      </p:sp>
      <p:sp>
        <p:nvSpPr>
          <p:cNvPr id="17" name="燕尾形箭头 16"/>
          <p:cNvSpPr/>
          <p:nvPr/>
        </p:nvSpPr>
        <p:spPr>
          <a:xfrm rot="10800000">
            <a:off x="2356017" y="2226275"/>
            <a:ext cx="313038" cy="21006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燕尾形箭头 29"/>
          <p:cNvSpPr/>
          <p:nvPr/>
        </p:nvSpPr>
        <p:spPr>
          <a:xfrm>
            <a:off x="4155982" y="2226276"/>
            <a:ext cx="420130" cy="21006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燕尾形箭头 30"/>
          <p:cNvSpPr/>
          <p:nvPr/>
        </p:nvSpPr>
        <p:spPr>
          <a:xfrm>
            <a:off x="5787079" y="2209799"/>
            <a:ext cx="420130" cy="21006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339017" y="1960604"/>
            <a:ext cx="947351" cy="70845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新增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实例</a:t>
            </a:r>
            <a:endParaRPr lang="zh-CN" altLang="en-US" sz="1600" dirty="0"/>
          </a:p>
        </p:txBody>
      </p:sp>
      <p:sp>
        <p:nvSpPr>
          <p:cNvPr id="33" name="圆角矩形 32"/>
          <p:cNvSpPr/>
          <p:nvPr/>
        </p:nvSpPr>
        <p:spPr>
          <a:xfrm>
            <a:off x="7838502" y="1960604"/>
            <a:ext cx="947351" cy="70845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提供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服务</a:t>
            </a:r>
            <a:endParaRPr lang="en-US" altLang="zh-CN" sz="1600" dirty="0" smtClean="0"/>
          </a:p>
        </p:txBody>
      </p:sp>
      <p:sp>
        <p:nvSpPr>
          <p:cNvPr id="34" name="燕尾形箭头 33"/>
          <p:cNvSpPr/>
          <p:nvPr/>
        </p:nvSpPr>
        <p:spPr>
          <a:xfrm>
            <a:off x="7352370" y="2209797"/>
            <a:ext cx="420130" cy="21006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63792" y="4219402"/>
            <a:ext cx="5229188" cy="121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Monitor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监控所有服务单位时间内调用次数、平均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RT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等参数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超过阈值的话，就通知自动化平台进行扩容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自动化平台根据配置信息进行分配云资源进行扩容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扩容的实例加入到集群系统中，提供服务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589369" y="3102361"/>
            <a:ext cx="947351" cy="70845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通知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服务</a:t>
            </a:r>
            <a:endParaRPr lang="zh-CN" altLang="en-US" sz="1600" dirty="0"/>
          </a:p>
        </p:txBody>
      </p:sp>
      <p:sp>
        <p:nvSpPr>
          <p:cNvPr id="4" name="直角上箭头 3"/>
          <p:cNvSpPr/>
          <p:nvPr/>
        </p:nvSpPr>
        <p:spPr>
          <a:xfrm rot="5400000">
            <a:off x="4977910" y="2965419"/>
            <a:ext cx="685804" cy="360806"/>
          </a:xfrm>
          <a:prstGeom prst="bent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4"/>
          <p:cNvSpPr>
            <a:spLocks noGrp="1"/>
          </p:cNvSpPr>
          <p:nvPr>
            <p:ph type="title"/>
          </p:nvPr>
        </p:nvSpPr>
        <p:spPr>
          <a:xfrm>
            <a:off x="2264488" y="294084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8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8212" y="2910454"/>
            <a:ext cx="16486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 smtClean="0">
                <a:solidFill>
                  <a:srgbClr val="1153B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kumimoji="1" lang="en-US" altLang="zh-CN" sz="3600" b="1" dirty="0" smtClean="0">
                <a:solidFill>
                  <a:srgbClr val="1153B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3600" b="1" dirty="0" smtClean="0">
                <a:solidFill>
                  <a:srgbClr val="1153B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507107" y="1976369"/>
            <a:ext cx="4240530" cy="2513330"/>
            <a:chOff x="2507107" y="1976369"/>
            <a:chExt cx="4240530" cy="2513330"/>
          </a:xfrm>
        </p:grpSpPr>
        <p:sp>
          <p:nvSpPr>
            <p:cNvPr id="7" name="椭圆 6"/>
            <p:cNvSpPr/>
            <p:nvPr/>
          </p:nvSpPr>
          <p:spPr>
            <a:xfrm>
              <a:off x="2507107" y="1976369"/>
              <a:ext cx="364490" cy="3644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latin typeface="Kozuka Mincho Pr6N H" panose="02020900000000000000" pitchFamily="18" charset="-128"/>
                  <a:ea typeface="Kozuka Mincho Pr6N H" panose="02020900000000000000" pitchFamily="18" charset="-128"/>
                </a:rPr>
                <a:t>1</a:t>
              </a:r>
              <a:endParaRPr lang="zh-CN" altLang="en-US" dirty="0">
                <a:solidFill>
                  <a:srgbClr val="FFFFFF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</a:endParaRPr>
            </a:p>
          </p:txBody>
        </p:sp>
        <p:sp>
          <p:nvSpPr>
            <p:cNvPr id="3" name="矩形 2"/>
            <p:cNvSpPr/>
            <p:nvPr>
              <p:custDataLst>
                <p:tags r:id="rId1"/>
              </p:custDataLst>
            </p:nvPr>
          </p:nvSpPr>
          <p:spPr bwMode="auto">
            <a:xfrm>
              <a:off x="2942717" y="2683779"/>
              <a:ext cx="3804920" cy="3644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7500" lnSpcReduction="10000"/>
            </a:bodyPr>
            <a:lstStyle/>
            <a:p>
              <a:pPr algn="ctr"/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平台架构演进方向</a:t>
              </a:r>
              <a:endParaRPr 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507107" y="2692014"/>
              <a:ext cx="364490" cy="3644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latin typeface="Kozuka Mincho Pr6N H" panose="02020900000000000000" pitchFamily="18" charset="-128"/>
                  <a:ea typeface="Kozuka Mincho Pr6N H" panose="02020900000000000000" pitchFamily="18" charset="-128"/>
                </a:rPr>
                <a:t>2</a:t>
              </a:r>
              <a:endParaRPr lang="zh-CN" altLang="en-US" dirty="0">
                <a:solidFill>
                  <a:srgbClr val="FFFFFF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2"/>
              </p:custDataLst>
            </p:nvPr>
          </p:nvSpPr>
          <p:spPr>
            <a:xfrm>
              <a:off x="2942717" y="1976369"/>
              <a:ext cx="3804920" cy="3644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7500" lnSpcReduction="10000"/>
            </a:bodyPr>
            <a:lstStyle/>
            <a:p>
              <a:pPr algn="ctr"/>
              <a:r>
                <a:rPr lang="zh-CN" altLang="en-US" dirty="0" smtClean="0">
                  <a:sym typeface="+mn-ea"/>
                </a:rPr>
                <a:t>华体架构</a:t>
              </a:r>
              <a:r>
                <a:rPr lang="zh-CN" altLang="en-US" dirty="0">
                  <a:sym typeface="+mn-ea"/>
                </a:rPr>
                <a:t>现状与分析</a:t>
              </a:r>
              <a:endParaRPr 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507107" y="3408929"/>
              <a:ext cx="364490" cy="3644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latin typeface="Kozuka Mincho Pr6N H" panose="02020900000000000000" pitchFamily="18" charset="-128"/>
                  <a:ea typeface="Kozuka Mincho Pr6N H" panose="02020900000000000000" pitchFamily="18" charset="-128"/>
                </a:rPr>
                <a:t>3</a:t>
              </a:r>
              <a:endParaRPr lang="zh-CN" altLang="en-US" dirty="0">
                <a:solidFill>
                  <a:srgbClr val="FFFFFF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2942717" y="3407659"/>
              <a:ext cx="3804920" cy="3644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7500" lnSpcReduction="10000"/>
            </a:bodyPr>
            <a:lstStyle/>
            <a:p>
              <a:pPr algn="ctr"/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华体架构规划</a:t>
              </a:r>
              <a:endParaRPr 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507107" y="4125209"/>
              <a:ext cx="364490" cy="3644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FFFFFF"/>
                  </a:solidFill>
                  <a:latin typeface="Kozuka Mincho Pr6N H" panose="02020900000000000000" pitchFamily="18" charset="-128"/>
                  <a:ea typeface="Kozuka Mincho Pr6N H" panose="02020900000000000000" pitchFamily="18" charset="-128"/>
                </a:rPr>
                <a:t>4</a:t>
              </a:r>
              <a:endParaRPr lang="zh-CN" altLang="en-US" dirty="0">
                <a:solidFill>
                  <a:srgbClr val="FFFFFF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4"/>
              </p:custDataLst>
            </p:nvPr>
          </p:nvSpPr>
          <p:spPr bwMode="auto">
            <a:xfrm>
              <a:off x="2942717" y="4125209"/>
              <a:ext cx="3804920" cy="3644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7500" lnSpcReduction="10000"/>
            </a:bodyPr>
            <a:lstStyle/>
            <a:p>
              <a:pPr algn="ctr"/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时间规划</a:t>
              </a:r>
              <a:endParaRPr 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6604" y="962522"/>
            <a:ext cx="4703805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容器化 （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K8S + </a:t>
            </a:r>
            <a:r>
              <a:rPr lang="en-US" altLang="zh-CN" b="1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Docker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20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48" y="1491048"/>
            <a:ext cx="5712294" cy="3756454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64488" y="294084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21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8667" y="1393575"/>
            <a:ext cx="6293708" cy="360626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5382" y="918077"/>
            <a:ext cx="5845175" cy="39209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18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数据库整体架构</a:t>
            </a:r>
            <a:endParaRPr lang="en-US" altLang="zh-CN" sz="18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21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276862" y="1927653"/>
            <a:ext cx="954615" cy="6919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A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189835" y="1927651"/>
            <a:ext cx="996779" cy="6919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C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113901" y="1927651"/>
            <a:ext cx="963826" cy="6919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B</a:t>
            </a:r>
            <a:endParaRPr lang="zh-CN" altLang="en-US" dirty="0"/>
          </a:p>
        </p:txBody>
      </p:sp>
      <p:sp>
        <p:nvSpPr>
          <p:cNvPr id="25" name="圆柱形 24"/>
          <p:cNvSpPr/>
          <p:nvPr/>
        </p:nvSpPr>
        <p:spPr>
          <a:xfrm>
            <a:off x="5341752" y="3061307"/>
            <a:ext cx="420130" cy="393640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D3-1</a:t>
            </a:r>
            <a:endParaRPr lang="zh-CN" altLang="en-US" sz="800" dirty="0"/>
          </a:p>
        </p:txBody>
      </p:sp>
      <p:sp>
        <p:nvSpPr>
          <p:cNvPr id="7" name="圆柱形 6"/>
          <p:cNvSpPr/>
          <p:nvPr/>
        </p:nvSpPr>
        <p:spPr>
          <a:xfrm>
            <a:off x="1276862" y="3102179"/>
            <a:ext cx="420130" cy="393640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D1-1</a:t>
            </a:r>
            <a:endParaRPr lang="zh-CN" altLang="en-US" sz="800" dirty="0"/>
          </a:p>
        </p:txBody>
      </p:sp>
      <p:sp>
        <p:nvSpPr>
          <p:cNvPr id="26" name="圆柱形 25"/>
          <p:cNvSpPr/>
          <p:nvPr/>
        </p:nvSpPr>
        <p:spPr>
          <a:xfrm>
            <a:off x="3177970" y="3105026"/>
            <a:ext cx="420130" cy="387946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D2-1</a:t>
            </a:r>
            <a:endParaRPr lang="zh-CN" altLang="en-US" sz="800" dirty="0"/>
          </a:p>
        </p:txBody>
      </p:sp>
      <p:sp>
        <p:nvSpPr>
          <p:cNvPr id="10" name="下箭头 9"/>
          <p:cNvSpPr/>
          <p:nvPr/>
        </p:nvSpPr>
        <p:spPr>
          <a:xfrm>
            <a:off x="1373884" y="2703279"/>
            <a:ext cx="144162" cy="2306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5486537" y="2699052"/>
            <a:ext cx="130561" cy="2348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227353" y="2705764"/>
            <a:ext cx="144162" cy="2306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柱形 10"/>
          <p:cNvSpPr/>
          <p:nvPr/>
        </p:nvSpPr>
        <p:spPr>
          <a:xfrm>
            <a:off x="1210960" y="4127156"/>
            <a:ext cx="5239263" cy="691978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NOSQL  CLUSTER</a:t>
            </a:r>
            <a:endParaRPr lang="zh-CN" altLang="en-US" dirty="0"/>
          </a:p>
        </p:txBody>
      </p:sp>
      <p:sp>
        <p:nvSpPr>
          <p:cNvPr id="39" name="下箭头 38"/>
          <p:cNvSpPr/>
          <p:nvPr/>
        </p:nvSpPr>
        <p:spPr>
          <a:xfrm>
            <a:off x="1797413" y="2693670"/>
            <a:ext cx="136531" cy="14334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3706939" y="2705764"/>
            <a:ext cx="137164" cy="14213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5925887" y="2705764"/>
            <a:ext cx="137164" cy="14213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柱形 45"/>
          <p:cNvSpPr/>
          <p:nvPr/>
        </p:nvSpPr>
        <p:spPr>
          <a:xfrm>
            <a:off x="1276862" y="3611837"/>
            <a:ext cx="420130" cy="393640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D1-2</a:t>
            </a:r>
            <a:endParaRPr lang="zh-CN" altLang="en-US" sz="800" dirty="0"/>
          </a:p>
        </p:txBody>
      </p:sp>
      <p:sp>
        <p:nvSpPr>
          <p:cNvPr id="47" name="圆柱形 46"/>
          <p:cNvSpPr/>
          <p:nvPr/>
        </p:nvSpPr>
        <p:spPr>
          <a:xfrm>
            <a:off x="3177970" y="3604668"/>
            <a:ext cx="420130" cy="387946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D2-2</a:t>
            </a:r>
            <a:endParaRPr lang="zh-CN" altLang="en-US" sz="800" dirty="0"/>
          </a:p>
        </p:txBody>
      </p:sp>
      <p:sp>
        <p:nvSpPr>
          <p:cNvPr id="48" name="圆柱形 47"/>
          <p:cNvSpPr/>
          <p:nvPr/>
        </p:nvSpPr>
        <p:spPr>
          <a:xfrm>
            <a:off x="5371095" y="3560455"/>
            <a:ext cx="420130" cy="393640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D3-2</a:t>
            </a:r>
            <a:endParaRPr lang="zh-CN" altLang="en-US" sz="800" dirty="0"/>
          </a:p>
        </p:txBody>
      </p:sp>
      <p:sp>
        <p:nvSpPr>
          <p:cNvPr id="4" name="文本框 3"/>
          <p:cNvSpPr txBox="1"/>
          <p:nvPr/>
        </p:nvSpPr>
        <p:spPr>
          <a:xfrm>
            <a:off x="7150693" y="2264212"/>
            <a:ext cx="1933286" cy="121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分库分表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RMDBS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NoSQL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结合具体业务使用</a:t>
            </a:r>
          </a:p>
        </p:txBody>
      </p:sp>
      <p:sp>
        <p:nvSpPr>
          <p:cNvPr id="22" name="标题 4"/>
          <p:cNvSpPr txBox="1">
            <a:spLocks/>
          </p:cNvSpPr>
          <p:nvPr/>
        </p:nvSpPr>
        <p:spPr bwMode="auto">
          <a:xfrm>
            <a:off x="2264488" y="294084"/>
            <a:ext cx="584517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3429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6858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0287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3716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99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5382" y="918077"/>
            <a:ext cx="5845175" cy="39209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18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关系型数据库 高可用设计</a:t>
            </a:r>
            <a:endParaRPr lang="en-US" altLang="zh-CN" sz="18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22</a:t>
            </a:r>
            <a:endParaRPr lang="en-US" altLang="zh-CN" dirty="0"/>
          </a:p>
        </p:txBody>
      </p:sp>
      <p:sp>
        <p:nvSpPr>
          <p:cNvPr id="22" name="标题 4"/>
          <p:cNvSpPr txBox="1">
            <a:spLocks/>
          </p:cNvSpPr>
          <p:nvPr/>
        </p:nvSpPr>
        <p:spPr bwMode="auto">
          <a:xfrm>
            <a:off x="2264488" y="294084"/>
            <a:ext cx="584517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3429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6858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0287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3716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19" y="1384034"/>
            <a:ext cx="4552342" cy="453073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46357" y="1655805"/>
            <a:ext cx="3475631" cy="205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zh-CN" sz="1400" dirty="0" smtClean="0"/>
              <a:t> </a:t>
            </a:r>
            <a:r>
              <a:rPr lang="en-US" altLang="zh-CN" sz="1400" dirty="0" smtClean="0"/>
              <a:t>MHA</a:t>
            </a:r>
            <a:r>
              <a:rPr lang="zh-CN" altLang="zh-CN" sz="1400" dirty="0"/>
              <a:t>架构</a:t>
            </a:r>
            <a:r>
              <a:rPr lang="zh-CN" altLang="zh-CN" sz="1400" dirty="0" smtClean="0"/>
              <a:t>，一</a:t>
            </a:r>
            <a:r>
              <a:rPr lang="zh-CN" altLang="zh-CN" sz="1400" dirty="0" smtClean="0"/>
              <a:t>主</a:t>
            </a:r>
            <a:r>
              <a:rPr lang="zh-CN" altLang="en-US" sz="1400" dirty="0"/>
              <a:t>多</a:t>
            </a:r>
            <a:r>
              <a:rPr lang="zh-CN" altLang="zh-CN" sz="1400" dirty="0" smtClean="0"/>
              <a:t>从</a:t>
            </a:r>
            <a:r>
              <a:rPr lang="zh-CN" altLang="en-US" sz="1400" dirty="0" smtClean="0"/>
              <a:t>的</a:t>
            </a:r>
            <a:r>
              <a:rPr lang="zh-CN" altLang="zh-CN" sz="1400" dirty="0" smtClean="0"/>
              <a:t>主从</a:t>
            </a:r>
            <a:r>
              <a:rPr lang="zh-CN" altLang="zh-CN" sz="1400" dirty="0"/>
              <a:t>复制结构</a:t>
            </a:r>
            <a:r>
              <a:rPr lang="zh-CN" altLang="zh-CN" sz="1400" dirty="0" smtClean="0"/>
              <a:t>；</a:t>
            </a:r>
            <a:endParaRPr lang="en-US" altLang="zh-CN" sz="1400" dirty="0" smtClean="0"/>
          </a:p>
          <a:p>
            <a:pPr>
              <a:lnSpc>
                <a:spcPct val="130000"/>
              </a:lnSpc>
            </a:pPr>
            <a:r>
              <a:rPr lang="zh-CN" altLang="zh-CN" sz="1400" dirty="0" smtClean="0"/>
              <a:t>至少</a:t>
            </a:r>
            <a:r>
              <a:rPr lang="zh-CN" altLang="zh-CN" sz="1400" dirty="0"/>
              <a:t>一主两从结构</a:t>
            </a:r>
            <a:r>
              <a:rPr lang="zh-CN" altLang="zh-CN" sz="1400" dirty="0" smtClean="0"/>
              <a:t>，可以</a:t>
            </a:r>
            <a:r>
              <a:rPr lang="zh-CN" altLang="zh-CN" sz="1400" dirty="0"/>
              <a:t>增加从库</a:t>
            </a:r>
            <a:r>
              <a:rPr lang="zh-CN" altLang="zh-CN" sz="1400" dirty="0" smtClean="0"/>
              <a:t>数量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30000"/>
              </a:lnSpc>
            </a:pPr>
            <a:endParaRPr lang="en-US" altLang="zh-CN" sz="1400" dirty="0" smtClean="0"/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增加中间件实现读写分离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,Atlas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等。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3. MHA Manager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可以管理多套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MHA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架构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1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5382" y="918077"/>
            <a:ext cx="5845175" cy="39209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18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非关系型数据库 高可用设计（以</a:t>
            </a:r>
            <a:r>
              <a:rPr lang="en-US" altLang="zh-CN" sz="1800" b="0" dirty="0" err="1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MongoDB</a:t>
            </a:r>
            <a:r>
              <a:rPr lang="zh-CN" altLang="en-US" sz="18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为例）</a:t>
            </a:r>
            <a:endParaRPr lang="en-US" altLang="zh-CN" sz="18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23</a:t>
            </a:r>
            <a:endParaRPr lang="en-US" altLang="zh-CN" dirty="0"/>
          </a:p>
        </p:txBody>
      </p:sp>
      <p:sp>
        <p:nvSpPr>
          <p:cNvPr id="22" name="标题 4"/>
          <p:cNvSpPr txBox="1">
            <a:spLocks/>
          </p:cNvSpPr>
          <p:nvPr/>
        </p:nvSpPr>
        <p:spPr bwMode="auto">
          <a:xfrm>
            <a:off x="2264488" y="294084"/>
            <a:ext cx="584517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3429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6858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0287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3716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91" y="1425502"/>
            <a:ext cx="6565557" cy="44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55956" y="1821486"/>
            <a:ext cx="7381036" cy="40891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1455" y="876935"/>
            <a:ext cx="5845175" cy="629285"/>
          </a:xfrm>
        </p:spPr>
        <p:txBody>
          <a:bodyPr>
            <a:no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组件库</a:t>
            </a:r>
            <a:endParaRPr lang="en-US" altLang="zh-CN" sz="18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24</a:t>
            </a:r>
            <a:endParaRPr lang="en-US" altLang="zh-CN" dirty="0"/>
          </a:p>
        </p:txBody>
      </p:sp>
      <p:sp>
        <p:nvSpPr>
          <p:cNvPr id="6" name="标题 4"/>
          <p:cNvSpPr txBox="1">
            <a:spLocks/>
          </p:cNvSpPr>
          <p:nvPr/>
        </p:nvSpPr>
        <p:spPr bwMode="auto">
          <a:xfrm>
            <a:off x="2264488" y="294084"/>
            <a:ext cx="584517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3429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6858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0287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3716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r>
              <a:rPr lang="en-US" altLang="zh-CN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26540" y="2203600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RabbitMQ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4302679" y="2203601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LOG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6172558" y="2203600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Mongo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26540" y="3095041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NIO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688335" y="3095041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688336" y="2192629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ZK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6184899" y="3095040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Video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354182" y="3095041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Kafka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2688335" y="4188307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 </a:t>
            </a:r>
            <a:r>
              <a:rPr lang="en-US" altLang="zh-CN" sz="1400" b="1" dirty="0" smtClean="0"/>
              <a:t>DT-TX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354182" y="4190237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Rule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184899" y="4188307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Security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126540" y="4188307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126539" y="5086424"/>
            <a:ext cx="1068019" cy="519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7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1455" y="876935"/>
            <a:ext cx="5845175" cy="629285"/>
          </a:xfrm>
        </p:spPr>
        <p:txBody>
          <a:bodyPr>
            <a:no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/>
                </a:solidFill>
                <a:ea typeface="微软雅黑" panose="020B0503020204020204" pitchFamily="34" charset="-122"/>
              </a:rPr>
              <a:t>分布式</a:t>
            </a:r>
            <a:r>
              <a:rPr lang="zh-CN" altLang="en-US" sz="18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事务组件（</a:t>
            </a:r>
            <a:r>
              <a:rPr lang="en-US" altLang="zh-CN" sz="18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DT-TX</a:t>
            </a:r>
            <a:r>
              <a:rPr lang="zh-CN" altLang="en-US" sz="18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25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90" y="1727362"/>
            <a:ext cx="7381303" cy="3844495"/>
          </a:xfrm>
          <a:prstGeom prst="rect">
            <a:avLst/>
          </a:prstGeom>
        </p:spPr>
      </p:pic>
      <p:sp>
        <p:nvSpPr>
          <p:cNvPr id="6" name="标题 4"/>
          <p:cNvSpPr txBox="1">
            <a:spLocks/>
          </p:cNvSpPr>
          <p:nvPr/>
        </p:nvSpPr>
        <p:spPr bwMode="auto">
          <a:xfrm>
            <a:off x="2264488" y="294084"/>
            <a:ext cx="584517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3429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6858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0287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3716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r>
              <a:rPr lang="en-US" altLang="zh-CN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3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2548" y="1635254"/>
            <a:ext cx="6293708" cy="360626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1455" y="876935"/>
            <a:ext cx="5845175" cy="629285"/>
          </a:xfrm>
        </p:spPr>
        <p:txBody>
          <a:bodyPr>
            <a:no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/>
                </a:solidFill>
                <a:ea typeface="微软雅黑" panose="020B0503020204020204" pitchFamily="34" charset="-122"/>
              </a:rPr>
              <a:t>数据服务</a:t>
            </a:r>
            <a:endParaRPr lang="en-US" altLang="zh-CN" sz="18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26</a:t>
            </a:r>
            <a:endParaRPr lang="en-US" altLang="zh-CN" dirty="0"/>
          </a:p>
        </p:txBody>
      </p:sp>
      <p:sp>
        <p:nvSpPr>
          <p:cNvPr id="6" name="云形 5"/>
          <p:cNvSpPr/>
          <p:nvPr/>
        </p:nvSpPr>
        <p:spPr>
          <a:xfrm>
            <a:off x="856736" y="2875004"/>
            <a:ext cx="1118830" cy="102058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体育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云数据服务</a:t>
            </a:r>
            <a:endParaRPr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2738626" y="1996766"/>
            <a:ext cx="1334529" cy="28832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749112" y="1996766"/>
            <a:ext cx="1334529" cy="28832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970659" y="2290117"/>
            <a:ext cx="864973" cy="4695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Hadoop</a:t>
            </a:r>
            <a:endParaRPr lang="zh-CN" altLang="en-US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2973403" y="3203608"/>
            <a:ext cx="864973" cy="4695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Spark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2970660" y="4098763"/>
            <a:ext cx="864973" cy="4695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AI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10800000">
            <a:off x="4201298" y="3237467"/>
            <a:ext cx="378940" cy="2059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062601" y="2290117"/>
            <a:ext cx="708456" cy="3707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用户数据</a:t>
            </a:r>
            <a:endParaRPr lang="zh-CN" altLang="en-US" sz="900" dirty="0"/>
          </a:p>
        </p:txBody>
      </p:sp>
      <p:sp>
        <p:nvSpPr>
          <p:cNvPr id="35" name="圆角矩形 34"/>
          <p:cNvSpPr/>
          <p:nvPr/>
        </p:nvSpPr>
        <p:spPr>
          <a:xfrm>
            <a:off x="5090982" y="4098763"/>
            <a:ext cx="708456" cy="3707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5090982" y="3434268"/>
            <a:ext cx="708456" cy="3707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体育数据</a:t>
            </a:r>
            <a:endParaRPr lang="zh-CN" altLang="en-US" sz="900" dirty="0"/>
          </a:p>
        </p:txBody>
      </p:sp>
      <p:sp>
        <p:nvSpPr>
          <p:cNvPr id="38" name="右箭头 37"/>
          <p:cNvSpPr/>
          <p:nvPr/>
        </p:nvSpPr>
        <p:spPr>
          <a:xfrm rot="10800000">
            <a:off x="2103708" y="3216874"/>
            <a:ext cx="460708" cy="2059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062601" y="2858294"/>
            <a:ext cx="708456" cy="3707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社交</a:t>
            </a:r>
            <a:r>
              <a:rPr lang="zh-CN" altLang="en-US" sz="900" dirty="0" smtClean="0"/>
              <a:t>数据</a:t>
            </a:r>
            <a:endParaRPr lang="zh-CN" altLang="en-US" sz="900" dirty="0"/>
          </a:p>
        </p:txBody>
      </p:sp>
      <p:sp>
        <p:nvSpPr>
          <p:cNvPr id="18" name="标题 4"/>
          <p:cNvSpPr txBox="1">
            <a:spLocks/>
          </p:cNvSpPr>
          <p:nvPr/>
        </p:nvSpPr>
        <p:spPr bwMode="auto">
          <a:xfrm>
            <a:off x="2264488" y="294084"/>
            <a:ext cx="584517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3429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6858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0287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3716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22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9977" y="654271"/>
            <a:ext cx="5845175" cy="629285"/>
          </a:xfrm>
        </p:spPr>
        <p:txBody>
          <a:bodyPr>
            <a:no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部署图</a:t>
            </a:r>
            <a:endParaRPr lang="en-US" altLang="zh-CN" sz="18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27</a:t>
            </a:r>
            <a:endParaRPr lang="en-US" altLang="zh-CN" dirty="0"/>
          </a:p>
        </p:txBody>
      </p:sp>
      <p:sp>
        <p:nvSpPr>
          <p:cNvPr id="18" name="标题 4"/>
          <p:cNvSpPr txBox="1">
            <a:spLocks/>
          </p:cNvSpPr>
          <p:nvPr/>
        </p:nvSpPr>
        <p:spPr bwMode="auto">
          <a:xfrm>
            <a:off x="2264488" y="294084"/>
            <a:ext cx="584517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3429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6858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0287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3716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03" y="1209682"/>
            <a:ext cx="7797499" cy="55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9977" y="654271"/>
            <a:ext cx="5845175" cy="629285"/>
          </a:xfrm>
        </p:spPr>
        <p:txBody>
          <a:bodyPr>
            <a:no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部署</a:t>
            </a:r>
            <a:r>
              <a:rPr lang="zh-CN" altLang="en-US" sz="18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图说明</a:t>
            </a:r>
            <a:endParaRPr lang="en-US" altLang="zh-CN" sz="18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28</a:t>
            </a:r>
            <a:endParaRPr lang="en-US" altLang="zh-CN" dirty="0"/>
          </a:p>
        </p:txBody>
      </p:sp>
      <p:sp>
        <p:nvSpPr>
          <p:cNvPr id="18" name="标题 4"/>
          <p:cNvSpPr txBox="1">
            <a:spLocks/>
          </p:cNvSpPr>
          <p:nvPr/>
        </p:nvSpPr>
        <p:spPr bwMode="auto">
          <a:xfrm>
            <a:off x="2264488" y="294084"/>
            <a:ext cx="584517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3429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6858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0287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3716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643" y="1643743"/>
            <a:ext cx="7143302" cy="205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业务服务的节点，可以根据业务量，直接增加节点数量即可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注册中心 和 配置中心，根据实际情况，初期可以部署在同一台机器上，多节点部署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业务监控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&amp;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自动化平台 初期可以安装在一台机器上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HBase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根据规划，确定是子公司自己搭建集群还是使用集团已有的环境和资源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2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13868" y="876677"/>
            <a:ext cx="5845175" cy="629285"/>
          </a:xfrm>
        </p:spPr>
        <p:txBody>
          <a:bodyPr>
            <a:no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技术选型</a:t>
            </a:r>
            <a:endParaRPr lang="en-US" altLang="zh-CN" sz="18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29</a:t>
            </a:r>
            <a:endParaRPr lang="en-US" altLang="zh-CN" dirty="0"/>
          </a:p>
        </p:txBody>
      </p:sp>
      <p:sp>
        <p:nvSpPr>
          <p:cNvPr id="18" name="标题 4"/>
          <p:cNvSpPr txBox="1">
            <a:spLocks/>
          </p:cNvSpPr>
          <p:nvPr/>
        </p:nvSpPr>
        <p:spPr bwMode="auto">
          <a:xfrm>
            <a:off x="2264488" y="310560"/>
            <a:ext cx="584517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3429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6858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0287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3716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45" y="1505962"/>
            <a:ext cx="8381485" cy="49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70441" y="327034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华</a:t>
            </a: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体系统架构现状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8" y="1308709"/>
            <a:ext cx="8326665" cy="474549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4497" y="991739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r>
              <a:rPr lang="zh-CN" altLang="en-US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6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1455" y="876935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 smtClean="0"/>
              <a:t>30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1506220"/>
            <a:ext cx="88773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77915" y="3248025"/>
            <a:ext cx="1143262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BY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：沈晓平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1455" y="876935"/>
            <a:ext cx="5845175" cy="629285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000" b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华</a:t>
            </a:r>
            <a:r>
              <a:rPr lang="zh-CN" altLang="en-US" sz="20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体当前系统</a:t>
            </a:r>
            <a:r>
              <a:rPr lang="zh-CN" altLang="en-US" sz="20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</a:t>
            </a:r>
            <a:r>
              <a:rPr lang="zh-CN" altLang="en-US" sz="20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</a:t>
            </a:r>
            <a:endParaRPr lang="en-US" altLang="zh-CN" sz="20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9886" y="1646974"/>
            <a:ext cx="7125730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基本完成前后端分离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将对外提供的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API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层和 服务层分开，便于扩容和提高开发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效率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将服务分为 基础层服务、业务类微服务，根据业务发展需要向微服务方向演进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使用基于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ICE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开发的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RPC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框架 ，实现服务注册和发现，在无需任何修改的情况下，可以快速启动多实例，为快速扩容、平滑升级提供支持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通过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ICE-ALL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和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ELK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实现 分布式环境下调用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链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跟踪，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便于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快速查看分布式日志和定位问题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实现分布式定时任务调度功能（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Scheduler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服务）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ES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实现搜素引擎功能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使用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Redis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MongoDB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提高系统性能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通过分布式文件服务器实现 图片、视频 等文件的存储和处理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整个平台系统基本上每个服务都是多节点， 对系统稳定性有较好的保障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标题 4"/>
          <p:cNvSpPr txBox="1">
            <a:spLocks/>
          </p:cNvSpPr>
          <p:nvPr/>
        </p:nvSpPr>
        <p:spPr bwMode="auto">
          <a:xfrm>
            <a:off x="2170441" y="327034"/>
            <a:ext cx="584517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3429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6858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0287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3716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华体系统架构现状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64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1455" y="876935"/>
            <a:ext cx="5845175" cy="629285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0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系统架构的不足</a:t>
            </a:r>
            <a:endParaRPr lang="en-US" altLang="zh-CN" sz="20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0034" y="1568090"/>
            <a:ext cx="834493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非功能性的共性问题没有在平台层面处理，导致每个系统都要处理， 增加开发成本， 不便于维护和扩展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缺少 统一配置中心，多节点部署情况下是个噩梦，也是未来容器化发展方向必须解决的问题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目前部署是半自动化的， 依赖脚本自动化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手动实现部署和扩容，部署繁琐也不便于快速扩容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文件服务器， 目前是通过共享存储的方式实现负载的， 存在单点故障问题（自研服务）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 startAt="5"/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MQ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目前使用的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ActiveMQ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分片方式， 但缺乏副本集的支持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 startAt="5"/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ELK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现在功能比较单薄，主要实现了分布式日志查看功能， 在报警方面还比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较弱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 startAt="5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数据库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未实现分库分表功能，面对高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并发读写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将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会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成为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整个平台系统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的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瓶颈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 startAt="5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数据库全部采用是关系型数据库（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）， 有些高并发的业务，存在性能问题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 startAt="5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存在分布式事务问题， 目前没有成熟的解决方案，自研的组件在使用性上有些限制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 startAt="5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缺乏服务降级和熔断机制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 startAt="5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早期不合理的模块或代码，需要彻底清理， 例如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SNS-BASE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SNS-MQ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等这些都是上帝类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 startAt="5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IOS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已经实现模块化，还需要优化； 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Android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现已启动模块化工作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 startAt="5"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目前对于大并发场景，存在较多直接和数据库交互，而没有使用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Redis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缓存和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NOSQL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的情况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 startAt="5"/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部分业务设计存在不合理的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地方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标题 4"/>
          <p:cNvSpPr txBox="1">
            <a:spLocks/>
          </p:cNvSpPr>
          <p:nvPr/>
        </p:nvSpPr>
        <p:spPr bwMode="auto">
          <a:xfrm>
            <a:off x="2170441" y="327034"/>
            <a:ext cx="5845175" cy="62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3429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6858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0287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371600"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华体系统架构现状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33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81881" y="255143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平台架构演进方向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36448" y="1581205"/>
            <a:ext cx="1745433" cy="28502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 smtClean="0"/>
              <a:t>SOA</a:t>
            </a:r>
            <a:r>
              <a:rPr lang="zh-CN" altLang="en-US" sz="1400" dirty="0" smtClean="0"/>
              <a:t>架构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 smtClean="0"/>
              <a:t>基础设施建设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 smtClean="0"/>
              <a:t> </a:t>
            </a:r>
            <a:r>
              <a:rPr lang="zh-CN" altLang="en-US" sz="1400" dirty="0" smtClean="0"/>
              <a:t>前后端分离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/>
              <a:t>App </a:t>
            </a:r>
            <a:r>
              <a:rPr lang="zh-CN" altLang="en-US" sz="1400" dirty="0"/>
              <a:t>模块化</a:t>
            </a:r>
          </a:p>
          <a:p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</p:txBody>
      </p:sp>
      <p:sp>
        <p:nvSpPr>
          <p:cNvPr id="6" name="圆角矩形 5"/>
          <p:cNvSpPr/>
          <p:nvPr/>
        </p:nvSpPr>
        <p:spPr>
          <a:xfrm>
            <a:off x="6635579" y="1581205"/>
            <a:ext cx="1614616" cy="285029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 smtClean="0"/>
              <a:t>数据云服务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/>
              <a:t> </a:t>
            </a:r>
            <a:r>
              <a:rPr lang="en-US" altLang="zh-CN" sz="1400" dirty="0" err="1" smtClean="0"/>
              <a:t>DevOps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 smtClean="0"/>
              <a:t>开源中间件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框架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3579341" y="1581205"/>
            <a:ext cx="1750540" cy="285029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 smtClean="0"/>
              <a:t>微</a:t>
            </a:r>
            <a:r>
              <a:rPr lang="zh-CN" altLang="en-US" sz="1400" dirty="0"/>
              <a:t>服务</a:t>
            </a:r>
            <a:r>
              <a:rPr lang="zh-CN" altLang="en-US" sz="1400" dirty="0" smtClean="0"/>
              <a:t>架构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 smtClean="0"/>
              <a:t>容器化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 smtClean="0"/>
              <a:t>自动化平台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 smtClean="0"/>
              <a:t>中间件研发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全</a:t>
            </a:r>
            <a:r>
              <a:rPr lang="zh-CN" alt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链路</a:t>
            </a:r>
            <a:r>
              <a:rPr lang="zh-CN" alt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监控</a:t>
            </a:r>
            <a:endParaRPr lang="en-US" altLang="zh-CN" sz="14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8" name="右箭头 7"/>
          <p:cNvSpPr/>
          <p:nvPr/>
        </p:nvSpPr>
        <p:spPr>
          <a:xfrm>
            <a:off x="2437370" y="2484730"/>
            <a:ext cx="1087395" cy="756070"/>
          </a:xfrm>
          <a:prstGeom prst="rightArrow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478986" y="2484730"/>
            <a:ext cx="1087395" cy="756070"/>
          </a:xfrm>
          <a:prstGeom prst="rightArrow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64488" y="294084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/>
              <a:t>7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9923" y="981226"/>
            <a:ext cx="1370888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期望的目标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781392"/>
              </p:ext>
            </p:extLst>
          </p:nvPr>
        </p:nvGraphicFramePr>
        <p:xfrm>
          <a:off x="719328" y="149070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扩展性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良好的支持业务的拓展，而不会导致架构大面积重构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67829"/>
              </p:ext>
            </p:extLst>
          </p:nvPr>
        </p:nvGraphicFramePr>
        <p:xfrm>
          <a:off x="712017" y="2611525"/>
          <a:ext cx="6096000" cy="252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898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系统稳定性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. </a:t>
                      </a:r>
                      <a:r>
                        <a:rPr lang="zh-CN" altLang="en-US" baseline="0" dirty="0" smtClean="0"/>
                        <a:t>监控报警系统完备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. </a:t>
                      </a:r>
                      <a:r>
                        <a:rPr lang="zh-CN" altLang="en-US" baseline="0" dirty="0" smtClean="0"/>
                        <a:t>无单点故障  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.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防止单服务故障，影响到其它服务，甚至平台的稳定性  （环境隔离）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.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能够控制流量冲击，避免服务不可用  （流控）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.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支持灵活的服务降级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.  </a:t>
                      </a:r>
                      <a:r>
                        <a:rPr lang="zh-CN" altLang="en-US" dirty="0" smtClean="0"/>
                        <a:t>实时资源调控（弹性扩容</a:t>
                      </a:r>
                      <a:r>
                        <a:rPr lang="zh-CN" altLang="en-US" baseline="0" dirty="0" smtClean="0"/>
                        <a:t> 和 资源回收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25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64488" y="294084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/>
              <a:t>8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0390" y="1031444"/>
            <a:ext cx="1370888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期望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的目标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77325"/>
              </p:ext>
            </p:extLst>
          </p:nvPr>
        </p:nvGraphicFramePr>
        <p:xfrm>
          <a:off x="594971" y="1491535"/>
          <a:ext cx="6366002" cy="98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6002"/>
              </a:tblGrid>
              <a:tr h="3144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性能</a:t>
                      </a:r>
                      <a:endParaRPr lang="zh-CN" altLang="en-US" dirty="0"/>
                    </a:p>
                  </a:txBody>
                  <a:tcPr/>
                </a:tc>
              </a:tr>
              <a:tr h="33660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 </a:t>
                      </a:r>
                      <a:r>
                        <a:rPr lang="zh-CN" altLang="en-US" sz="1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提高类似社交类的高并发业务场景 的 承载量</a:t>
                      </a:r>
                      <a:endParaRPr lang="en-US" altLang="zh-CN" sz="1200" dirty="0" smtClean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3660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. </a:t>
                      </a:r>
                      <a:r>
                        <a:rPr lang="zh-CN" altLang="en-US" sz="1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满足未来</a:t>
                      </a:r>
                      <a:r>
                        <a:rPr lang="en-US" altLang="zh-CN" sz="1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1-2</a:t>
                      </a:r>
                      <a:r>
                        <a:rPr lang="zh-CN" altLang="en-US" sz="1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年业务发展性能的要求</a:t>
                      </a:r>
                      <a:endParaRPr lang="en-US" altLang="zh-CN" sz="1200" dirty="0" smtClean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77260"/>
              </p:ext>
            </p:extLst>
          </p:nvPr>
        </p:nvGraphicFramePr>
        <p:xfrm>
          <a:off x="603136" y="2948025"/>
          <a:ext cx="6382881" cy="289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627"/>
                <a:gridCol w="2127627"/>
                <a:gridCol w="2127627"/>
              </a:tblGrid>
              <a:tr h="278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TPS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登陆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下订单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关键字搜素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商品搜索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帖子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r>
                        <a:rPr lang="en-US" altLang="zh-CN" baseline="0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改进中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轮播图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6200-6400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 </a:t>
                      </a:r>
                      <a:r>
                        <a:rPr lang="zh-CN" altLang="en-US" dirty="0" smtClean="0"/>
                        <a:t>使用高，待优化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150444" y="2821616"/>
            <a:ext cx="1993556" cy="373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压测环境：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1. 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单节点 虚拟机</a:t>
            </a:r>
            <a:endParaRPr lang="en-US" altLang="zh-CN" sz="140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2.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OS :  centos 6.9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CPU:   20 cores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</a:t>
            </a:r>
            <a:r>
              <a:rPr lang="en-US" altLang="zh-CN" sz="14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Mem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24G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3. 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Mysql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：单节点</a:t>
            </a:r>
            <a:endParaRPr lang="en-US" altLang="zh-CN" sz="14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ES</a:t>
            </a: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 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 nodes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Redis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 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3+3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4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.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Service System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-Xmx1024m 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-Xms1024m    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5.   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网络： 局域网</a:t>
            </a:r>
            <a:endParaRPr lang="en-US" altLang="zh-CN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2064" y="2655417"/>
            <a:ext cx="2031325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当前性能现状（部分功能）</a:t>
            </a:r>
          </a:p>
        </p:txBody>
      </p:sp>
    </p:spTree>
    <p:extLst>
      <p:ext uri="{BB962C8B-B14F-4D97-AF65-F5344CB8AC3E}">
        <p14:creationId xmlns:p14="http://schemas.microsoft.com/office/powerpoint/2010/main" val="4548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64488" y="294084"/>
            <a:ext cx="5845175" cy="629285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charset="0"/>
              <a:buChar char=""/>
            </a:pPr>
            <a:r>
              <a:rPr lang="zh-CN" altLang="en-US" sz="3200" b="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架构规划</a:t>
            </a:r>
            <a:endParaRPr lang="en-US" altLang="zh-CN" sz="3200" b="0" dirty="0" smtClean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15616" y="426164"/>
            <a:ext cx="1504952" cy="365126"/>
          </a:xfrm>
        </p:spPr>
        <p:txBody>
          <a:bodyPr/>
          <a:lstStyle/>
          <a:p>
            <a:r>
              <a:rPr lang="en-US" altLang="zh-CN" dirty="0"/>
              <a:t>9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0390" y="1031444"/>
            <a:ext cx="1370888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期望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的目标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21498"/>
              </p:ext>
            </p:extLst>
          </p:nvPr>
        </p:nvGraphicFramePr>
        <p:xfrm>
          <a:off x="681533" y="1580082"/>
          <a:ext cx="609600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557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研发效率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. </a:t>
                      </a:r>
                      <a:r>
                        <a:rPr lang="zh-CN" altLang="en-US" sz="1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将非业务功能平台化，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简化开发，提高生产效率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 . 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提供丰富的组件库，提高开发易用性、可维护性 和 可扩展性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 .  </a:t>
                      </a: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编译</a:t>
                      </a:r>
                      <a:r>
                        <a:rPr lang="zh-CN" altLang="en-US" sz="1200" kern="1200" baseline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打包，测试，部署全</a:t>
                      </a: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流程自动化，提高全流程效率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31479"/>
              </p:ext>
            </p:extLst>
          </p:nvPr>
        </p:nvGraphicFramePr>
        <p:xfrm>
          <a:off x="687629" y="3436924"/>
          <a:ext cx="6096000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557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运维 </a:t>
                      </a:r>
                      <a:r>
                        <a:rPr lang="en-US" altLang="zh-CN" dirty="0" smtClean="0"/>
                        <a:t>&amp; </a:t>
                      </a:r>
                      <a:r>
                        <a:rPr lang="zh-CN" altLang="en-US" dirty="0" smtClean="0"/>
                        <a:t>交付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. </a:t>
                      </a:r>
                      <a:r>
                        <a:rPr lang="zh-CN" altLang="en-US" dirty="0" smtClean="0"/>
                        <a:t>部署更方便；线上问题便于定位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 . </a:t>
                      </a:r>
                      <a:r>
                        <a:rPr lang="zh-CN" altLang="en-US" dirty="0" smtClean="0"/>
                        <a:t>支持功能快速迭代，快速交付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0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302*i*0"/>
  <p:tag name="KSO_WM_TEMPLATE_CATEGORY" val="custom"/>
  <p:tag name="KSO_WM_TEMPLATE_INDEX" val="1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76"/>
  <p:tag name="KSO_WM_UNIT_TYPE" val="a"/>
  <p:tag name="KSO_WM_UNIT_INDEX" val="1"/>
  <p:tag name="KSO_WM_UNIT_ID" val="302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302*i*2"/>
  <p:tag name="KSO_WM_TEMPLATE_CATEGORY" val="custom"/>
  <p:tag name="KSO_WM_TEMPLATE_INDEX" val="1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3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35705"/>
  <p:tag name="MH_LIBRARY" val="GRAPHIC"/>
  <p:tag name="MH_ORDER" val="矩形 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35705"/>
  <p:tag name="MH_LIBRARY" val="GRAPHIC"/>
  <p:tag name="MH_ORDER" val="矩形 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35705"/>
  <p:tag name="MH_LIBRARY" val="GRAPHIC"/>
  <p:tag name="MH_ORDER" val="矩形 2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12135705"/>
  <p:tag name="MH_LIBRARY" val="GRAPHIC"/>
  <p:tag name="MH_ORDER" val="矩形 29"/>
</p:tagLst>
</file>

<file path=ppt/theme/theme1.xml><?xml version="1.0" encoding="utf-8"?>
<a:theme xmlns:a="http://schemas.openxmlformats.org/drawingml/2006/main" name="A000120140530A34PPBG">
  <a:themeElements>
    <a:clrScheme name="自定义 1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1E5BB4"/>
      </a:accent1>
      <a:accent2>
        <a:srgbClr val="2797B9"/>
      </a:accent2>
      <a:accent3>
        <a:srgbClr val="149E97"/>
      </a:accent3>
      <a:accent4>
        <a:srgbClr val="7C9D41"/>
      </a:accent4>
      <a:accent5>
        <a:srgbClr val="D37051"/>
      </a:accent5>
      <a:accent6>
        <a:srgbClr val="D2689D"/>
      </a:accent6>
      <a:hlink>
        <a:srgbClr val="FFC000"/>
      </a:hlink>
      <a:folHlink>
        <a:srgbClr val="AFB2B4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20059</TotalTime>
  <Words>1947</Words>
  <Application>Microsoft Office PowerPoint</Application>
  <PresentationFormat>全屏显示(4:3)</PresentationFormat>
  <Paragraphs>361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Hiragino Sans GB W6</vt:lpstr>
      <vt:lpstr>Kozuka Mincho Pr6N H</vt:lpstr>
      <vt:lpstr>黑体</vt:lpstr>
      <vt:lpstr>宋体</vt:lpstr>
      <vt:lpstr>微软雅黑</vt:lpstr>
      <vt:lpstr>幼圆</vt:lpstr>
      <vt:lpstr>Arial</vt:lpstr>
      <vt:lpstr>Baskerville Old Face</vt:lpstr>
      <vt:lpstr>Calibri</vt:lpstr>
      <vt:lpstr>Wingdings</vt:lpstr>
      <vt:lpstr>A000120140530A34PPBG</vt:lpstr>
      <vt:lpstr>华体星空系统架构规划</vt:lpstr>
      <vt:lpstr>PowerPoint 演示文稿</vt:lpstr>
      <vt:lpstr>华体系统架构现状</vt:lpstr>
      <vt:lpstr>华体当前系统架构说明</vt:lpstr>
      <vt:lpstr>系统架构的不足</vt:lpstr>
      <vt:lpstr>平台架构演进方向</vt:lpstr>
      <vt:lpstr>架构规划</vt:lpstr>
      <vt:lpstr>架构规划</vt:lpstr>
      <vt:lpstr>架构规划</vt:lpstr>
      <vt:lpstr>架构规划</vt:lpstr>
      <vt:lpstr>架构规划</vt:lpstr>
      <vt:lpstr>架构规划</vt:lpstr>
      <vt:lpstr>架构规划</vt:lpstr>
      <vt:lpstr>平台层统一入口通用服务---功能</vt:lpstr>
      <vt:lpstr>平台层统一入口通用服务---说明</vt:lpstr>
      <vt:lpstr>平台层统一入口通用服务---设计</vt:lpstr>
      <vt:lpstr>配置中心</vt:lpstr>
      <vt:lpstr>架构规划</vt:lpstr>
      <vt:lpstr>架构规划</vt:lpstr>
      <vt:lpstr>架构规划</vt:lpstr>
      <vt:lpstr>数据库整体架构</vt:lpstr>
      <vt:lpstr>关系型数据库 高可用设计</vt:lpstr>
      <vt:lpstr>非关系型数据库 高可用设计（以MongoDB为例）</vt:lpstr>
      <vt:lpstr>组件库</vt:lpstr>
      <vt:lpstr>分布式事务组件（DT-TX）</vt:lpstr>
      <vt:lpstr>数据服务</vt:lpstr>
      <vt:lpstr>部署图</vt:lpstr>
      <vt:lpstr>部署图说明</vt:lpstr>
      <vt:lpstr>技术选型</vt:lpstr>
      <vt:lpstr>时间规划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沈晓平</cp:lastModifiedBy>
  <cp:revision>901</cp:revision>
  <dcterms:created xsi:type="dcterms:W3CDTF">2016-04-29T05:45:00Z</dcterms:created>
  <dcterms:modified xsi:type="dcterms:W3CDTF">2018-01-08T03:10:55Z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