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7665-F30A-44B2-9804-11F9F8E4B64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080B-B103-4F9F-BE62-6F73F0601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Work Flow :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4864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Explanation about dataset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Problem statement and important parameters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Statistics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Visualizations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Time series analysis of multiple assets (close)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Time series analysis of multiple assets (returns)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533400"/>
            <a:ext cx="8686800" cy="5867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8305800" cy="5562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2296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Time Series Analysis for multiple assets (close)</a:t>
            </a:r>
            <a:endParaRPr lang="en-US" sz="2000" dirty="0"/>
          </a:p>
        </p:txBody>
      </p:sp>
      <p:pic>
        <p:nvPicPr>
          <p:cNvPr id="4" name="Content Placeholder 3" descr="Capture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7059011" cy="1190791"/>
          </a:xfrm>
        </p:spPr>
      </p:pic>
      <p:pic>
        <p:nvPicPr>
          <p:cNvPr id="5" name="Picture 4" descr="Captur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362200"/>
            <a:ext cx="7239000" cy="3850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Time series Analysis of Returns </a:t>
            </a:r>
            <a:endParaRPr lang="en-US" sz="2000" dirty="0"/>
          </a:p>
        </p:txBody>
      </p:sp>
      <p:pic>
        <p:nvPicPr>
          <p:cNvPr id="4" name="Content Placeholder 3" descr="Capture.6P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5153745" cy="1133633"/>
          </a:xfrm>
        </p:spPr>
      </p:pic>
      <p:pic>
        <p:nvPicPr>
          <p:cNvPr id="5" name="Picture 4" descr="Captur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133600"/>
            <a:ext cx="8077200" cy="432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Yearly Returns (with forecasting)</a:t>
            </a:r>
            <a:endParaRPr lang="en-US" sz="2000" dirty="0"/>
          </a:p>
        </p:txBody>
      </p:sp>
      <p:pic>
        <p:nvPicPr>
          <p:cNvPr id="4" name="Content Placeholder 3" descr="Capt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82296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Monthly Returns (with forecasting)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Weekly Returns (with no Forecasting)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I</a:t>
            </a:r>
            <a:r>
              <a:rPr lang="en-US" sz="2000" b="1" dirty="0" smtClean="0"/>
              <a:t>nferences :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400" dirty="0" smtClean="0"/>
              <a:t>1). </a:t>
            </a:r>
            <a:r>
              <a:rPr lang="en-US" sz="3400" dirty="0" smtClean="0"/>
              <a:t>  By </a:t>
            </a:r>
            <a:r>
              <a:rPr lang="en-US" sz="3400" dirty="0" smtClean="0"/>
              <a:t>looking at the summary of the dataset we found </a:t>
            </a:r>
            <a:r>
              <a:rPr lang="en-US" sz="3400" dirty="0" smtClean="0"/>
              <a:t>that there </a:t>
            </a:r>
            <a:r>
              <a:rPr lang="en-US" sz="3400" dirty="0" smtClean="0"/>
              <a:t>are some </a:t>
            </a:r>
            <a:r>
              <a:rPr lang="en-US" sz="3400" dirty="0" smtClean="0"/>
              <a:t>negative </a:t>
            </a:r>
            <a:r>
              <a:rPr lang="en-US" sz="3400" dirty="0" smtClean="0"/>
              <a:t>values in the minimum of </a:t>
            </a:r>
            <a:r>
              <a:rPr lang="en-US" sz="3400" dirty="0" smtClean="0"/>
              <a:t>Price/Earnings </a:t>
            </a:r>
            <a:r>
              <a:rPr lang="en-US" sz="3400" dirty="0" smtClean="0"/>
              <a:t>ratio, Earnings/Share ratio and EBITDA </a:t>
            </a:r>
            <a:r>
              <a:rPr lang="en-US" sz="3400" dirty="0" smtClean="0"/>
              <a:t>which </a:t>
            </a:r>
            <a:r>
              <a:rPr lang="en-US" sz="3400" dirty="0" smtClean="0"/>
              <a:t>means there are some companies which </a:t>
            </a:r>
            <a:r>
              <a:rPr lang="en-US" sz="3400" dirty="0" smtClean="0"/>
              <a:t>are not </a:t>
            </a:r>
            <a:r>
              <a:rPr lang="en-US" sz="3400" dirty="0" smtClean="0"/>
              <a:t>performing well.</a:t>
            </a:r>
          </a:p>
          <a:p>
            <a:pPr marL="514350" indent="-514350">
              <a:buNone/>
            </a:pPr>
            <a:endParaRPr lang="en-US" sz="3400" dirty="0" smtClean="0"/>
          </a:p>
          <a:p>
            <a:pPr marL="514350" indent="-514350">
              <a:buNone/>
            </a:pPr>
            <a:r>
              <a:rPr lang="en-US" sz="3400" dirty="0" smtClean="0"/>
              <a:t>2). </a:t>
            </a:r>
            <a:r>
              <a:rPr lang="en-US" sz="3400" dirty="0" smtClean="0"/>
              <a:t>  From </a:t>
            </a:r>
            <a:r>
              <a:rPr lang="en-US" sz="3400" dirty="0" smtClean="0"/>
              <a:t>the correlation visualization we gains the </a:t>
            </a:r>
            <a:r>
              <a:rPr lang="en-US" sz="3400" dirty="0" smtClean="0"/>
              <a:t>insights of </a:t>
            </a:r>
            <a:r>
              <a:rPr lang="en-US" sz="3400" dirty="0" smtClean="0"/>
              <a:t>some the variables which are highly correlated </a:t>
            </a:r>
            <a:r>
              <a:rPr lang="en-US" sz="3400" smtClean="0"/>
              <a:t>for </a:t>
            </a:r>
            <a:r>
              <a:rPr lang="en-US" sz="3400" smtClean="0"/>
              <a:t>e.g. </a:t>
            </a:r>
            <a:r>
              <a:rPr lang="en-US" sz="3400" dirty="0" smtClean="0"/>
              <a:t>Earnings/Share </a:t>
            </a:r>
            <a:r>
              <a:rPr lang="en-US" sz="3400" dirty="0" smtClean="0"/>
              <a:t>shows high correlation with price and 52 weeks </a:t>
            </a:r>
            <a:r>
              <a:rPr lang="en-US" sz="3400" dirty="0" smtClean="0"/>
              <a:t>high </a:t>
            </a:r>
            <a:r>
              <a:rPr lang="en-US" sz="3400" dirty="0" smtClean="0"/>
              <a:t>and low, similarly 52 weeks high and low shows the high </a:t>
            </a:r>
            <a:r>
              <a:rPr lang="en-US" sz="3400" dirty="0" smtClean="0"/>
              <a:t>correlation </a:t>
            </a:r>
            <a:r>
              <a:rPr lang="en-US" sz="3400" dirty="0" smtClean="0"/>
              <a:t>with respect to price. Market capitalization is </a:t>
            </a:r>
            <a:r>
              <a:rPr lang="en-US" sz="3400" dirty="0" smtClean="0"/>
              <a:t>highly </a:t>
            </a:r>
            <a:r>
              <a:rPr lang="en-US" sz="3400" dirty="0" smtClean="0"/>
              <a:t>correlated with EBITDA.</a:t>
            </a:r>
          </a:p>
          <a:p>
            <a:pPr marL="514350" indent="-514350">
              <a:buNone/>
            </a:pPr>
            <a:endParaRPr lang="en-US" sz="3400" dirty="0" smtClean="0"/>
          </a:p>
          <a:p>
            <a:pPr marL="514350" indent="-514350">
              <a:buNone/>
            </a:pPr>
            <a:r>
              <a:rPr lang="en-US" sz="3400" dirty="0" smtClean="0"/>
              <a:t>3). </a:t>
            </a:r>
            <a:r>
              <a:rPr lang="en-US" sz="3400" dirty="0" smtClean="0"/>
              <a:t>  On </a:t>
            </a:r>
            <a:r>
              <a:rPr lang="en-US" sz="3400" dirty="0" smtClean="0"/>
              <a:t>visualization sector wise market capitalization we </a:t>
            </a:r>
            <a:r>
              <a:rPr lang="en-US" sz="3400" dirty="0" smtClean="0"/>
              <a:t>clearly found that </a:t>
            </a:r>
            <a:r>
              <a:rPr lang="en-US" sz="3400" dirty="0" smtClean="0"/>
              <a:t>information technology is out performing </a:t>
            </a:r>
            <a:r>
              <a:rPr lang="en-US" sz="3400" dirty="0" smtClean="0"/>
              <a:t>every </a:t>
            </a:r>
            <a:r>
              <a:rPr lang="en-US" sz="3400" dirty="0" smtClean="0"/>
              <a:t>other sector followed by Finances and Health care.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600" dirty="0" smtClean="0"/>
              <a:t>4). From visualizing </a:t>
            </a:r>
            <a:r>
              <a:rPr lang="en-US" sz="2600" dirty="0" smtClean="0"/>
              <a:t>the close </a:t>
            </a:r>
            <a:r>
              <a:rPr lang="en-US" sz="2600" dirty="0" smtClean="0"/>
              <a:t>of the multiple assets we found </a:t>
            </a:r>
            <a:r>
              <a:rPr lang="en-US" sz="2600" dirty="0" smtClean="0"/>
              <a:t>that </a:t>
            </a:r>
            <a:r>
              <a:rPr lang="en-US" sz="2600" dirty="0" smtClean="0"/>
              <a:t>apple company's market close is higher as </a:t>
            </a:r>
            <a:r>
              <a:rPr lang="en-US" sz="2600" dirty="0" smtClean="0"/>
              <a:t>compared to </a:t>
            </a:r>
            <a:r>
              <a:rPr lang="en-US" sz="2600" dirty="0" smtClean="0"/>
              <a:t>the </a:t>
            </a:r>
            <a:r>
              <a:rPr lang="en-US" sz="2600" dirty="0" smtClean="0"/>
              <a:t>other </a:t>
            </a:r>
            <a:r>
              <a:rPr lang="en-US" sz="2600" dirty="0" smtClean="0"/>
              <a:t>companies.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smtClean="0"/>
              <a:t>5). From visualizing the returns of the multiple assets we found that </a:t>
            </a:r>
            <a:r>
              <a:rPr lang="en-US" sz="2600" dirty="0" smtClean="0"/>
              <a:t>on </a:t>
            </a:r>
            <a:r>
              <a:rPr lang="en-US" sz="2600" dirty="0" smtClean="0"/>
              <a:t>investing in the month of october, we can expect the good amount of </a:t>
            </a:r>
            <a:r>
              <a:rPr lang="en-US" sz="2600" dirty="0" smtClean="0"/>
              <a:t>returns in next quarter.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smtClean="0"/>
              <a:t>6).  On visualizing the forecasting on multiple assets yearly returns we found that </a:t>
            </a:r>
            <a:r>
              <a:rPr lang="en-US" sz="2600" dirty="0" smtClean="0"/>
              <a:t>goggle and microsoft  </a:t>
            </a:r>
            <a:r>
              <a:rPr lang="en-US" sz="2600" dirty="0" smtClean="0"/>
              <a:t>stocks is not going to perform well in the days to come.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304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Dataset : S &amp; P 500 Index</a:t>
            </a:r>
            <a:endParaRPr 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868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Thank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Explanatory 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Column 1 :   </a:t>
            </a:r>
            <a:r>
              <a:rPr lang="en-US" sz="1800" b="1" dirty="0" smtClean="0"/>
              <a:t>Symbol </a:t>
            </a:r>
          </a:p>
          <a:p>
            <a:endParaRPr lang="en-US" sz="1800" dirty="0" smtClean="0"/>
          </a:p>
          <a:p>
            <a:r>
              <a:rPr lang="en-US" sz="1800" dirty="0" smtClean="0"/>
              <a:t>Column 2 and 3 :   </a:t>
            </a:r>
            <a:r>
              <a:rPr lang="en-US" sz="1800" b="1" dirty="0" smtClean="0"/>
              <a:t>Name  of  the company and sector to which it belongs.</a:t>
            </a:r>
          </a:p>
          <a:p>
            <a:endParaRPr lang="en-US" sz="1800" dirty="0" smtClean="0"/>
          </a:p>
          <a:p>
            <a:r>
              <a:rPr lang="en-US" sz="1800" dirty="0" smtClean="0"/>
              <a:t>Column 4 :   </a:t>
            </a:r>
            <a:r>
              <a:rPr lang="en-US" sz="1800" b="1" dirty="0" smtClean="0"/>
              <a:t>Price /share </a:t>
            </a:r>
            <a:r>
              <a:rPr lang="en-US" sz="1800" dirty="0" smtClean="0"/>
              <a:t>,at which company is trading currently.</a:t>
            </a:r>
          </a:p>
          <a:p>
            <a:endParaRPr lang="en-US" sz="1800" dirty="0" smtClean="0"/>
          </a:p>
          <a:p>
            <a:r>
              <a:rPr lang="en-US" sz="1800" dirty="0" smtClean="0"/>
              <a:t>Column 5 : </a:t>
            </a:r>
            <a:r>
              <a:rPr lang="en-US" sz="1800" b="1" dirty="0" smtClean="0"/>
              <a:t>Price/ Earnings  </a:t>
            </a:r>
            <a:r>
              <a:rPr lang="en-US" sz="1800" dirty="0" smtClean="0"/>
              <a:t>=</a:t>
            </a:r>
          </a:p>
          <a:p>
            <a:endParaRPr lang="en-US" sz="1800" dirty="0" smtClean="0"/>
          </a:p>
          <a:p>
            <a:r>
              <a:rPr lang="en-US" sz="1800" dirty="0" smtClean="0"/>
              <a:t>Column 6 : </a:t>
            </a:r>
            <a:r>
              <a:rPr lang="en-US" sz="1800" b="1" dirty="0" smtClean="0"/>
              <a:t>Dividend yield </a:t>
            </a:r>
            <a:r>
              <a:rPr lang="en-US" sz="1800" dirty="0" smtClean="0"/>
              <a:t>- Companies distribute a portion of their profits as dividends, it is a financial ratio that shows how much a company pay out in dividends (</a:t>
            </a:r>
            <a:r>
              <a:rPr lang="en-US" sz="1800" b="1" dirty="0" smtClean="0"/>
              <a:t>in percentage</a:t>
            </a:r>
            <a:r>
              <a:rPr lang="en-US" sz="1800" dirty="0" smtClean="0"/>
              <a:t>)each year in relation to its share price.</a:t>
            </a:r>
          </a:p>
          <a:p>
            <a:endParaRPr lang="en-US" sz="1800" dirty="0" smtClean="0"/>
          </a:p>
          <a:p>
            <a:r>
              <a:rPr lang="en-US" sz="1800" dirty="0" smtClean="0"/>
              <a:t>Column 7 : </a:t>
            </a:r>
            <a:r>
              <a:rPr lang="en-US" sz="1800" b="1" dirty="0" smtClean="0"/>
              <a:t>Earnings/ share </a:t>
            </a:r>
            <a:r>
              <a:rPr lang="en-US" sz="1800" dirty="0" smtClean="0"/>
              <a:t>-  It is the portion of a company's profit allocated to each share.</a:t>
            </a:r>
          </a:p>
          <a:p>
            <a:endParaRPr lang="en-US" sz="1800" dirty="0" smtClean="0"/>
          </a:p>
          <a:p>
            <a:r>
              <a:rPr lang="en-US" sz="1800" dirty="0" smtClean="0"/>
              <a:t>Column 8 and 9 : </a:t>
            </a:r>
            <a:r>
              <a:rPr lang="en-US" sz="1800" b="1" dirty="0" smtClean="0"/>
              <a:t>52 Weeks high/low </a:t>
            </a:r>
            <a:r>
              <a:rPr lang="en-US" sz="1800" dirty="0" smtClean="0"/>
              <a:t>– It is the highest and lowest price at which a stock has traded. It is an important factor in determining a stock's current value and predicting future price.</a:t>
            </a:r>
          </a:p>
          <a:p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5" name="Picture 4" descr="final-stockticker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762000"/>
            <a:ext cx="3124200" cy="533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1430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Column 10 : </a:t>
            </a:r>
            <a:r>
              <a:rPr lang="en-US" sz="2000" b="1" dirty="0" smtClean="0"/>
              <a:t>Market Cap – </a:t>
            </a:r>
            <a:r>
              <a:rPr lang="en-US" sz="2000" dirty="0" smtClean="0"/>
              <a:t>The total market value of the company. The companies whose value is smaller than (2 Billion $) are small cap companies, companies whose value between (2 Billion – 10 Billion $) are mid cap companies and companies whose value is greater than ( 10 Billion $ ) are large cap companies.</a:t>
            </a:r>
          </a:p>
          <a:p>
            <a:endParaRPr lang="en-US" sz="2000" dirty="0" smtClean="0"/>
          </a:p>
          <a:p>
            <a:r>
              <a:rPr lang="en-US" sz="2000" dirty="0" smtClean="0"/>
              <a:t>Column 11 : </a:t>
            </a:r>
            <a:r>
              <a:rPr lang="en-US" sz="2000" b="1" dirty="0" smtClean="0"/>
              <a:t>EBITDA - </a:t>
            </a:r>
            <a:r>
              <a:rPr lang="en-US" sz="2000" dirty="0" smtClean="0"/>
              <a:t> (Earnings before interest, tax, depreciation and amortization ) 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r>
              <a:rPr lang="en-US" sz="2000" dirty="0" smtClean="0"/>
              <a:t>Column 12 : </a:t>
            </a:r>
            <a:r>
              <a:rPr lang="en-US" sz="2000" b="1" dirty="0" smtClean="0"/>
              <a:t>Price/sales-</a:t>
            </a:r>
            <a:r>
              <a:rPr lang="en-US" sz="2000" dirty="0" smtClean="0"/>
              <a:t> It takes market cap and revenue of a company to determine the stock is valued properly.</a:t>
            </a:r>
          </a:p>
          <a:p>
            <a:endParaRPr lang="en-US" sz="2000" dirty="0" smtClean="0"/>
          </a:p>
          <a:p>
            <a:r>
              <a:rPr lang="en-US" sz="2000" dirty="0" smtClean="0"/>
              <a:t>Column 13 : </a:t>
            </a:r>
            <a:r>
              <a:rPr lang="en-US" sz="2000" b="1" dirty="0" smtClean="0"/>
              <a:t>Price/Book-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1" name="Picture 10" descr="Captu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819400"/>
            <a:ext cx="5367789" cy="676369"/>
          </a:xfrm>
          <a:prstGeom prst="rect">
            <a:avLst/>
          </a:prstGeom>
        </p:spPr>
      </p:pic>
      <p:pic>
        <p:nvPicPr>
          <p:cNvPr id="12" name="Picture 11" descr="Captu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4876800"/>
            <a:ext cx="4525166" cy="100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Problem Statement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someone is investing or trading in US stock market (S&amp;P-500 Index) for the first time , what are all the basic areas to take into consideration before making an investment.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Important Parameters :</a:t>
            </a:r>
          </a:p>
          <a:p>
            <a:endParaRPr lang="en-US" dirty="0" smtClean="0"/>
          </a:p>
          <a:p>
            <a:r>
              <a:rPr lang="en-US" b="1" dirty="0" smtClean="0"/>
              <a:t>P/E Ratio </a:t>
            </a:r>
            <a:r>
              <a:rPr lang="en-US" dirty="0" smtClean="0"/>
              <a:t>and </a:t>
            </a:r>
            <a:r>
              <a:rPr lang="en-US" b="1" dirty="0" smtClean="0"/>
              <a:t>Returns</a:t>
            </a:r>
            <a:r>
              <a:rPr lang="en-US" dirty="0" smtClean="0"/>
              <a:t> are the two important parameters by which you can decide to invest in which stock.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Statistics :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r>
              <a:rPr lang="en-US" sz="2000" dirty="0" smtClean="0"/>
              <a:t>Structure of the data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Summary of the dataset</a:t>
            </a:r>
          </a:p>
          <a:p>
            <a:endParaRPr lang="en-US" sz="2000" dirty="0"/>
          </a:p>
        </p:txBody>
      </p:sp>
      <p:pic>
        <p:nvPicPr>
          <p:cNvPr id="4" name="Picture 3" descr="im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256057" cy="2209800"/>
          </a:xfrm>
          <a:prstGeom prst="rect">
            <a:avLst/>
          </a:prstGeom>
        </p:spPr>
      </p:pic>
      <p:pic>
        <p:nvPicPr>
          <p:cNvPr id="5" name="Picture 4" descr="Im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810000"/>
            <a:ext cx="82296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Data Cleaning 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r>
              <a:rPr lang="en-US" sz="2000" dirty="0" smtClean="0"/>
              <a:t>Checking the null values in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Removing null values </a:t>
            </a:r>
          </a:p>
          <a:p>
            <a:endParaRPr lang="en-US" sz="2000" dirty="0" smtClean="0"/>
          </a:p>
          <a:p>
            <a:r>
              <a:rPr lang="en-US" sz="2000" dirty="0" smtClean="0"/>
              <a:t>Removing all the non numeric columns from the dataset </a:t>
            </a:r>
          </a:p>
          <a:p>
            <a:endParaRPr lang="en-US" sz="2000" dirty="0" smtClean="0"/>
          </a:p>
        </p:txBody>
      </p: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82000" cy="2743201"/>
          </a:xfrm>
          <a:prstGeom prst="rect">
            <a:avLst/>
          </a:prstGeom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5257800"/>
            <a:ext cx="7696200" cy="88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r>
              <a:rPr lang="en-US" sz="2000" dirty="0" smtClean="0"/>
              <a:t>Converting the dataset into the matrix form to perform the correlation.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Performing the correlation</a:t>
            </a:r>
          </a:p>
          <a:p>
            <a:endParaRPr lang="en-US" dirty="0"/>
          </a:p>
        </p:txBody>
      </p: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8001000" cy="1359119"/>
          </a:xfrm>
          <a:prstGeom prst="rect">
            <a:avLst/>
          </a:prstGeom>
        </p:spPr>
      </p:pic>
      <p:pic>
        <p:nvPicPr>
          <p:cNvPr id="5" name="Picture 4" descr="Captur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124200"/>
            <a:ext cx="8305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Visualization :</a:t>
            </a:r>
            <a:endParaRPr lang="en-US" sz="2000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229600" cy="541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604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Work Flow :</vt:lpstr>
      <vt:lpstr>Dataset : S &amp; P 500 Index</vt:lpstr>
      <vt:lpstr>Data Explanatory :</vt:lpstr>
      <vt:lpstr>Slide 4</vt:lpstr>
      <vt:lpstr>Problem Statement :</vt:lpstr>
      <vt:lpstr>Statistics : </vt:lpstr>
      <vt:lpstr>Data Cleaning :</vt:lpstr>
      <vt:lpstr>Slide 8</vt:lpstr>
      <vt:lpstr>Visualization :</vt:lpstr>
      <vt:lpstr>Slide 10</vt:lpstr>
      <vt:lpstr>Slide 11</vt:lpstr>
      <vt:lpstr>Slide 12</vt:lpstr>
      <vt:lpstr>Time Series Analysis for multiple assets (close)</vt:lpstr>
      <vt:lpstr>Time series Analysis of Returns </vt:lpstr>
      <vt:lpstr>Yearly Returns (with forecasting)</vt:lpstr>
      <vt:lpstr>Monthly Returns (with forecasting)</vt:lpstr>
      <vt:lpstr>Weekly Returns (with no Forecasting)</vt:lpstr>
      <vt:lpstr>Inferences :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Chetan Singhal</dc:creator>
  <cp:lastModifiedBy>Chetan Singhal</cp:lastModifiedBy>
  <cp:revision>89</cp:revision>
  <dcterms:created xsi:type="dcterms:W3CDTF">2019-04-14T14:41:47Z</dcterms:created>
  <dcterms:modified xsi:type="dcterms:W3CDTF">2019-04-30T07:46:56Z</dcterms:modified>
</cp:coreProperties>
</file>