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embeddedFontLst>
    <p:embeddedFont>
      <p:font typeface="Century Gothic" panose="020B0502020202020204" pitchFamily="34" charset="0"/>
      <p:regular r:id="rId9"/>
      <p:bold r:id="rId10"/>
      <p:italic r:id="rId11"/>
      <p:boldItalic r:id="rId12"/>
    </p:embeddedFont>
    <p:embeddedFont>
      <p:font typeface="Wingdings 3" panose="05040102010807070707" pitchFamily="18" charset="2"/>
      <p:regular r:id="rId1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hoNc44wJCSwXgLZr0bjU8gDEDE5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1790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71310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7480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507380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89928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13432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2571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992153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3479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799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807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81311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9102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25411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4973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8518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9054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63459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684197" y="2537150"/>
            <a:ext cx="7962000" cy="327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80"/>
              <a:buNone/>
            </a:pPr>
            <a:r>
              <a:rPr lang="en-US">
                <a:solidFill>
                  <a:schemeClr val="lt1"/>
                </a:solidFill>
                <a:latin typeface="Times New Roman"/>
                <a:ea typeface="Times New Roman"/>
                <a:cs typeface="Times New Roman"/>
                <a:sym typeface="Times New Roman"/>
              </a:rPr>
              <a:t>		</a:t>
            </a:r>
            <a:r>
              <a:rPr lang="en-US" sz="3000">
                <a:solidFill>
                  <a:schemeClr val="lt1"/>
                </a:solidFill>
                <a:latin typeface="Times New Roman"/>
                <a:ea typeface="Times New Roman"/>
                <a:cs typeface="Times New Roman"/>
                <a:sym typeface="Times New Roman"/>
              </a:rPr>
              <a:t>Big Game Census Data Visualization</a:t>
            </a:r>
            <a:endParaRPr sz="3000">
              <a:solidFill>
                <a:schemeClr val="lt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30296AE3-CDEA-46BB-A8CF-75C461C6DC06}"/>
              </a:ext>
            </a:extLst>
          </p:cNvPr>
          <p:cNvSpPr>
            <a:spLocks noGrp="1"/>
          </p:cNvSpPr>
          <p:nvPr>
            <p:ph type="sldNum" sz="quarter" idx="12"/>
          </p:nvPr>
        </p:nvSpPr>
        <p:spPr>
          <a:xfrm>
            <a:off x="10109652" y="295729"/>
            <a:ext cx="838199" cy="767687"/>
          </a:xfrm>
        </p:spPr>
        <p:txBody>
          <a:bodyPr/>
          <a:lstStyle/>
          <a:p>
            <a:pPr marL="0" lvl="0" indent="0" algn="r" rtl="0">
              <a:spcBef>
                <a:spcPts val="0"/>
              </a:spcBef>
              <a:spcAft>
                <a:spcPts val="0"/>
              </a:spcAft>
              <a:buNone/>
            </a:pPr>
            <a:fld id="{00000000-1234-1234-1234-123412341234}" type="slidenum">
              <a:rPr lang="en-US" smtClean="0"/>
              <a:t>1</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dirty="0"/>
              <a:t>					</a:t>
            </a:r>
            <a:r>
              <a:rPr lang="en-US" b="1" dirty="0"/>
              <a:t>	</a:t>
            </a:r>
            <a:endParaRPr dirty="0"/>
          </a:p>
          <a:p>
            <a:pPr marL="0" lvl="0" indent="0" algn="l" rtl="0">
              <a:lnSpc>
                <a:spcPct val="100000"/>
              </a:lnSpc>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Objective: </a:t>
            </a:r>
            <a:endParaRPr dirty="0"/>
          </a:p>
          <a:p>
            <a:pPr marL="45720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To find correlation between various attributes of Big Game Player’s dataset and build relationships between different datasets provided to get valuable insights and results and visualize them using different maps and charts with Tableau..</a:t>
            </a:r>
            <a:endParaRPr dirty="0">
              <a:latin typeface="Times New Roman"/>
              <a:ea typeface="Times New Roman"/>
              <a:cs typeface="Times New Roman"/>
              <a:sym typeface="Times New Roman"/>
            </a:endParaRPr>
          </a:p>
          <a:p>
            <a:pPr marL="0" lvl="0" indent="0" algn="l" rtl="0">
              <a:lnSpc>
                <a:spcPct val="100000"/>
              </a:lnSpc>
              <a:spcBef>
                <a:spcPts val="1040"/>
              </a:spcBef>
              <a:spcAft>
                <a:spcPts val="0"/>
              </a:spcAft>
              <a:buSzPts val="1760"/>
              <a:buNone/>
            </a:pPr>
            <a:r>
              <a:rPr lang="en-US" sz="2200" dirty="0">
                <a:solidFill>
                  <a:schemeClr val="lt1"/>
                </a:solidFill>
                <a:latin typeface="Times New Roman"/>
                <a:ea typeface="Times New Roman"/>
                <a:cs typeface="Times New Roman"/>
                <a:sym typeface="Times New Roman"/>
              </a:rPr>
              <a:t>Benefits:</a:t>
            </a:r>
            <a:endParaRPr dirty="0"/>
          </a:p>
          <a:p>
            <a:pPr marL="742950" lvl="1" indent="-28575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Easily get insights about relationships in among various attributes.</a:t>
            </a:r>
            <a:endParaRPr dirty="0"/>
          </a:p>
          <a:p>
            <a:pPr marL="742950" lvl="1" indent="-285750" algn="l" rtl="0">
              <a:lnSpc>
                <a:spcPct val="100000"/>
              </a:lnSpc>
              <a:spcBef>
                <a:spcPts val="960"/>
              </a:spcBef>
              <a:spcAft>
                <a:spcPts val="0"/>
              </a:spcAft>
              <a:buSzPts val="1440"/>
              <a:buFont typeface="Noto Sans Symbols"/>
              <a:buChar char="⮚"/>
            </a:pPr>
            <a:r>
              <a:rPr lang="en-US" dirty="0">
                <a:solidFill>
                  <a:schemeClr val="lt1"/>
                </a:solidFill>
                <a:latin typeface="Times New Roman"/>
                <a:ea typeface="Times New Roman"/>
                <a:cs typeface="Times New Roman"/>
                <a:sym typeface="Times New Roman"/>
              </a:rPr>
              <a:t>Establishes relationships between players and demographic data.</a:t>
            </a:r>
            <a:endParaRPr dirty="0"/>
          </a:p>
          <a:p>
            <a:pPr marL="0" lvl="0" indent="0" algn="l" rtl="0">
              <a:lnSpc>
                <a:spcPct val="100000"/>
              </a:lnSpc>
              <a:spcBef>
                <a:spcPts val="1000"/>
              </a:spcBef>
              <a:spcAft>
                <a:spcPts val="0"/>
              </a:spcAft>
              <a:buSzPts val="1600"/>
              <a:buNone/>
            </a:pPr>
            <a:endParaRPr dirty="0"/>
          </a:p>
          <a:p>
            <a:pPr marL="285750" lvl="0" indent="-184150" algn="l" rtl="0">
              <a:lnSpc>
                <a:spcPct val="100000"/>
              </a:lnSpc>
              <a:spcBef>
                <a:spcPts val="1000"/>
              </a:spcBef>
              <a:spcAft>
                <a:spcPts val="0"/>
              </a:spcAft>
              <a:buSzPts val="1600"/>
              <a:buFont typeface="Noto Sans Symbols"/>
              <a:buNone/>
            </a:pPr>
            <a:endParaRPr dirty="0"/>
          </a:p>
        </p:txBody>
      </p:sp>
      <p:sp>
        <p:nvSpPr>
          <p:cNvPr id="2" name="Slide Number Placeholder 1">
            <a:extLst>
              <a:ext uri="{FF2B5EF4-FFF2-40B4-BE49-F238E27FC236}">
                <a16:creationId xmlns:a16="http://schemas.microsoft.com/office/drawing/2014/main" id="{89E9D32F-2B6D-4DD8-836F-8EDE49710F98}"/>
              </a:ext>
            </a:extLst>
          </p:cNvPr>
          <p:cNvSpPr>
            <a:spLocks noGrp="1"/>
          </p:cNvSpPr>
          <p:nvPr>
            <p:ph type="sldNum" sz="quarter" idx="12"/>
          </p:nvPr>
        </p:nvSpPr>
        <p:spPr>
          <a:xfrm>
            <a:off x="10109653" y="301955"/>
            <a:ext cx="838199" cy="767687"/>
          </a:xfrm>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
          <p:cNvSpPr txBox="1">
            <a:spLocks noGrp="1"/>
          </p:cNvSpPr>
          <p:nvPr>
            <p:ph idx="1"/>
          </p:nvPr>
        </p:nvSpPr>
        <p:spPr>
          <a:xfrm>
            <a:off x="684212" y="685800"/>
            <a:ext cx="8534400" cy="5715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Data Sharing Agreement :</a:t>
            </a:r>
            <a:endParaRPr/>
          </a:p>
          <a:p>
            <a:pPr marL="742950" lvl="1" indent="-28575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Files Name </a:t>
            </a:r>
            <a:endParaRPr>
              <a:solidFill>
                <a:schemeClr val="lt1"/>
              </a:solidFill>
              <a:latin typeface="Times New Roman"/>
              <a:ea typeface="Times New Roman"/>
              <a:cs typeface="Times New Roman"/>
              <a:sym typeface="Times New Roman"/>
            </a:endParaRPr>
          </a:p>
          <a:p>
            <a:pPr marL="914400" lvl="0" indent="0" algn="l" rtl="0">
              <a:lnSpc>
                <a:spcPct val="100000"/>
              </a:lnSpc>
              <a:spcBef>
                <a:spcPts val="960"/>
              </a:spcBef>
              <a:spcAft>
                <a:spcPts val="0"/>
              </a:spcAft>
              <a:buNone/>
            </a:pPr>
            <a:r>
              <a:rPr lang="en-US" sz="1800">
                <a:solidFill>
                  <a:schemeClr val="lt1"/>
                </a:solidFill>
                <a:latin typeface="Times New Roman"/>
                <a:ea typeface="Times New Roman"/>
                <a:cs typeface="Times New Roman"/>
                <a:sym typeface="Times New Roman"/>
              </a:rPr>
              <a:t>All Places Census 2016 Population Estimates.xlsx(Sheet #1), </a:t>
            </a:r>
            <a:endParaRPr sz="1800">
              <a:solidFill>
                <a:schemeClr val="lt1"/>
              </a:solidFill>
              <a:latin typeface="Times New Roman"/>
              <a:ea typeface="Times New Roman"/>
              <a:cs typeface="Times New Roman"/>
              <a:sym typeface="Times New Roman"/>
            </a:endParaRPr>
          </a:p>
          <a:p>
            <a:pPr marL="914400" lvl="0" indent="0" algn="l" rtl="0">
              <a:lnSpc>
                <a:spcPct val="100000"/>
              </a:lnSpc>
              <a:spcBef>
                <a:spcPts val="960"/>
              </a:spcBef>
              <a:spcAft>
                <a:spcPts val="0"/>
              </a:spcAft>
              <a:buNone/>
            </a:pPr>
            <a:r>
              <a:rPr lang="en-US" sz="1800">
                <a:solidFill>
                  <a:schemeClr val="lt1"/>
                </a:solidFill>
                <a:latin typeface="Times New Roman"/>
                <a:ea typeface="Times New Roman"/>
                <a:cs typeface="Times New Roman"/>
                <a:sym typeface="Times New Roman"/>
              </a:rPr>
              <a:t>All states Census 2017 Population Estimates.xlsx(Sheet #2), </a:t>
            </a:r>
            <a:endParaRPr sz="1800">
              <a:solidFill>
                <a:schemeClr val="lt1"/>
              </a:solidFill>
              <a:latin typeface="Times New Roman"/>
              <a:ea typeface="Times New Roman"/>
              <a:cs typeface="Times New Roman"/>
              <a:sym typeface="Times New Roman"/>
            </a:endParaRPr>
          </a:p>
          <a:p>
            <a:pPr marL="914400" lvl="0" indent="0" algn="l" rtl="0">
              <a:lnSpc>
                <a:spcPct val="100000"/>
              </a:lnSpc>
              <a:spcBef>
                <a:spcPts val="960"/>
              </a:spcBef>
              <a:spcAft>
                <a:spcPts val="0"/>
              </a:spcAft>
              <a:buNone/>
            </a:pPr>
            <a:r>
              <a:rPr lang="en-US" sz="1800">
                <a:solidFill>
                  <a:schemeClr val="lt1"/>
                </a:solidFill>
                <a:latin typeface="Times New Roman"/>
                <a:ea typeface="Times New Roman"/>
                <a:cs typeface="Times New Roman"/>
                <a:sym typeface="Times New Roman"/>
              </a:rPr>
              <a:t>Big Game Census data.xlsx(Sheet #3)</a:t>
            </a:r>
            <a:endParaRPr/>
          </a:p>
          <a:p>
            <a:pPr marL="742950" lvl="1" indent="-28575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Number of Columns</a:t>
            </a:r>
            <a:endParaRPr>
              <a:solidFill>
                <a:schemeClr val="lt1"/>
              </a:solidFill>
              <a:latin typeface="Times New Roman"/>
              <a:ea typeface="Times New Roman"/>
              <a:cs typeface="Times New Roman"/>
              <a:sym typeface="Times New Roman"/>
            </a:endParaRPr>
          </a:p>
          <a:p>
            <a:pPr marL="914400" lvl="0" indent="0" algn="l" rtl="0">
              <a:lnSpc>
                <a:spcPct val="100000"/>
              </a:lnSpc>
              <a:spcBef>
                <a:spcPts val="960"/>
              </a:spcBef>
              <a:spcAft>
                <a:spcPts val="0"/>
              </a:spcAft>
              <a:buNone/>
            </a:pPr>
            <a:r>
              <a:rPr lang="en-US" sz="1800">
                <a:solidFill>
                  <a:schemeClr val="lt1"/>
                </a:solidFill>
                <a:latin typeface="Times New Roman"/>
                <a:ea typeface="Times New Roman"/>
                <a:cs typeface="Times New Roman"/>
                <a:sym typeface="Times New Roman"/>
              </a:rPr>
              <a:t>Sheet #1 - 12</a:t>
            </a:r>
            <a:endParaRPr sz="1800">
              <a:solidFill>
                <a:schemeClr val="lt1"/>
              </a:solidFill>
              <a:latin typeface="Times New Roman"/>
              <a:ea typeface="Times New Roman"/>
              <a:cs typeface="Times New Roman"/>
              <a:sym typeface="Times New Roman"/>
            </a:endParaRPr>
          </a:p>
          <a:p>
            <a:pPr marL="914400" lvl="0" indent="0" algn="l" rtl="0">
              <a:lnSpc>
                <a:spcPct val="100000"/>
              </a:lnSpc>
              <a:spcBef>
                <a:spcPts val="960"/>
              </a:spcBef>
              <a:spcAft>
                <a:spcPts val="0"/>
              </a:spcAft>
              <a:buNone/>
            </a:pPr>
            <a:r>
              <a:rPr lang="en-US" sz="1800">
                <a:solidFill>
                  <a:schemeClr val="lt1"/>
                </a:solidFill>
                <a:latin typeface="Times New Roman"/>
                <a:ea typeface="Times New Roman"/>
                <a:cs typeface="Times New Roman"/>
                <a:sym typeface="Times New Roman"/>
              </a:rPr>
              <a:t>Sheet #2 - 13</a:t>
            </a:r>
            <a:endParaRPr sz="1800">
              <a:solidFill>
                <a:schemeClr val="lt1"/>
              </a:solidFill>
              <a:latin typeface="Times New Roman"/>
              <a:ea typeface="Times New Roman"/>
              <a:cs typeface="Times New Roman"/>
              <a:sym typeface="Times New Roman"/>
            </a:endParaRPr>
          </a:p>
          <a:p>
            <a:pPr marL="914400" lvl="0" indent="0" algn="l" rtl="0">
              <a:lnSpc>
                <a:spcPct val="100000"/>
              </a:lnSpc>
              <a:spcBef>
                <a:spcPts val="960"/>
              </a:spcBef>
              <a:spcAft>
                <a:spcPts val="0"/>
              </a:spcAft>
              <a:buNone/>
            </a:pPr>
            <a:r>
              <a:rPr lang="en-US" sz="1800">
                <a:solidFill>
                  <a:schemeClr val="lt1"/>
                </a:solidFill>
                <a:latin typeface="Times New Roman"/>
                <a:ea typeface="Times New Roman"/>
                <a:cs typeface="Times New Roman"/>
                <a:sym typeface="Times New Roman"/>
              </a:rPr>
              <a:t>Sheet #3 - 24</a:t>
            </a:r>
            <a:endParaRPr/>
          </a:p>
          <a:p>
            <a:pPr marL="742950" lvl="1" indent="-285750" algn="l" rtl="0">
              <a:lnSpc>
                <a:spcPct val="100000"/>
              </a:lnSpc>
              <a:spcBef>
                <a:spcPts val="960"/>
              </a:spcBef>
              <a:spcAft>
                <a:spcPts val="0"/>
              </a:spcAft>
              <a:buSzPts val="1440"/>
              <a:buFont typeface="Noto Sans Symbols"/>
              <a:buChar char="⮚"/>
            </a:pPr>
            <a:r>
              <a:rPr lang="en-US">
                <a:solidFill>
                  <a:schemeClr val="lt1"/>
                </a:solidFill>
                <a:latin typeface="Times New Roman"/>
                <a:ea typeface="Times New Roman"/>
                <a:cs typeface="Times New Roman"/>
                <a:sym typeface="Times New Roman"/>
              </a:rPr>
              <a:t>Column data type</a:t>
            </a:r>
            <a:endParaRPr>
              <a:solidFill>
                <a:schemeClr val="lt1"/>
              </a:solidFill>
              <a:latin typeface="Times New Roman"/>
              <a:ea typeface="Times New Roman"/>
              <a:cs typeface="Times New Roman"/>
              <a:sym typeface="Times New Roman"/>
            </a:endParaRPr>
          </a:p>
          <a:p>
            <a:pPr marL="914400" lvl="0" indent="0" algn="l" rtl="0">
              <a:lnSpc>
                <a:spcPct val="100000"/>
              </a:lnSpc>
              <a:spcBef>
                <a:spcPts val="960"/>
              </a:spcBef>
              <a:spcAft>
                <a:spcPts val="0"/>
              </a:spcAft>
              <a:buNone/>
            </a:pPr>
            <a:r>
              <a:rPr lang="en-US" sz="1800">
                <a:solidFill>
                  <a:schemeClr val="lt1"/>
                </a:solidFill>
                <a:latin typeface="Times New Roman"/>
                <a:ea typeface="Times New Roman"/>
                <a:cs typeface="Times New Roman"/>
                <a:sym typeface="Times New Roman"/>
              </a:rPr>
              <a:t>GEOID, Strings, Numeric, URL, Location</a:t>
            </a:r>
            <a:endParaRPr sz="1800">
              <a:solidFill>
                <a:schemeClr val="lt1"/>
              </a:solidFill>
              <a:latin typeface="Times New Roman"/>
              <a:ea typeface="Times New Roman"/>
              <a:cs typeface="Times New Roman"/>
              <a:sym typeface="Times New Roman"/>
            </a:endParaRPr>
          </a:p>
          <a:p>
            <a:pPr marL="285750" lvl="0" indent="-184150" algn="l" rtl="0">
              <a:lnSpc>
                <a:spcPct val="100000"/>
              </a:lnSpc>
              <a:spcBef>
                <a:spcPts val="1000"/>
              </a:spcBef>
              <a:spcAft>
                <a:spcPts val="0"/>
              </a:spcAft>
              <a:buSzPts val="1600"/>
              <a:buFont typeface="Noto Sans Symbols"/>
              <a:buNone/>
            </a:pPr>
            <a:endParaRPr>
              <a:solidFill>
                <a:schemeClr val="lt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C3BE5C9B-5B88-439E-8A55-BB05A914D2FB}"/>
              </a:ext>
            </a:extLst>
          </p:cNvPr>
          <p:cNvSpPr>
            <a:spLocks noGrp="1"/>
          </p:cNvSpPr>
          <p:nvPr>
            <p:ph type="sldNum" sz="quarter" idx="12"/>
          </p:nvPr>
        </p:nvSpPr>
        <p:spPr>
          <a:xfrm>
            <a:off x="10144125" y="283595"/>
            <a:ext cx="846589" cy="804409"/>
          </a:xfrm>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07662" y="554550"/>
            <a:ext cx="8534400" cy="2058900"/>
          </a:xfrm>
          <a:prstGeom prst="rect">
            <a:avLst/>
          </a:prstGeom>
          <a:noFill/>
          <a:ln>
            <a:noFill/>
          </a:ln>
        </p:spPr>
        <p:txBody>
          <a:bodyPr spcFirstLastPara="1" wrap="square" lIns="91425" tIns="45700" rIns="91425" bIns="45700" anchor="ctr" anchorCtr="0">
            <a:normAutofit/>
          </a:bodyPr>
          <a:lstStyle/>
          <a:p>
            <a:pPr marL="3657600" lvl="8" indent="0" algn="l" rtl="0">
              <a:lnSpc>
                <a:spcPct val="100000"/>
              </a:lnSpc>
              <a:spcBef>
                <a:spcPts val="0"/>
              </a:spcBef>
              <a:spcAft>
                <a:spcPts val="0"/>
              </a:spcAft>
              <a:buSzPts val="1760"/>
              <a:buNone/>
            </a:pPr>
            <a:r>
              <a:rPr lang="en-US" sz="2200">
                <a:solidFill>
                  <a:schemeClr val="lt1"/>
                </a:solidFill>
                <a:latin typeface="Times New Roman"/>
                <a:ea typeface="Times New Roman"/>
                <a:cs typeface="Times New Roman"/>
                <a:sym typeface="Times New Roman"/>
              </a:rPr>
              <a:t>Architecture</a:t>
            </a:r>
            <a:endParaRPr/>
          </a:p>
          <a:p>
            <a:pPr marL="285750" lvl="0" indent="-184150" algn="l" rtl="0">
              <a:lnSpc>
                <a:spcPct val="100000"/>
              </a:lnSpc>
              <a:spcBef>
                <a:spcPts val="1000"/>
              </a:spcBef>
              <a:spcAft>
                <a:spcPts val="0"/>
              </a:spcAft>
              <a:buSzPts val="1600"/>
              <a:buNone/>
            </a:pPr>
            <a:endParaRPr/>
          </a:p>
          <a:p>
            <a:pPr marL="285750" lvl="0" indent="-184150" algn="l" rtl="0">
              <a:lnSpc>
                <a:spcPct val="100000"/>
              </a:lnSpc>
              <a:spcBef>
                <a:spcPts val="1000"/>
              </a:spcBef>
              <a:spcAft>
                <a:spcPts val="0"/>
              </a:spcAft>
              <a:buSzPts val="1600"/>
              <a:buNone/>
            </a:pPr>
            <a:endParaRPr/>
          </a:p>
        </p:txBody>
      </p:sp>
      <p:pic>
        <p:nvPicPr>
          <p:cNvPr id="155" name="Google Shape;155;p4"/>
          <p:cNvPicPr preferRelativeResize="0"/>
          <p:nvPr/>
        </p:nvPicPr>
        <p:blipFill>
          <a:blip r:embed="rId3">
            <a:alphaModFix/>
          </a:blip>
          <a:stretch>
            <a:fillRect/>
          </a:stretch>
        </p:blipFill>
        <p:spPr>
          <a:xfrm>
            <a:off x="684200" y="1912550"/>
            <a:ext cx="10971675" cy="3058675"/>
          </a:xfrm>
          <a:prstGeom prst="rect">
            <a:avLst/>
          </a:prstGeom>
          <a:noFill/>
          <a:ln>
            <a:noFill/>
          </a:ln>
        </p:spPr>
      </p:pic>
      <p:sp>
        <p:nvSpPr>
          <p:cNvPr id="2" name="Slide Number Placeholder 1">
            <a:extLst>
              <a:ext uri="{FF2B5EF4-FFF2-40B4-BE49-F238E27FC236}">
                <a16:creationId xmlns:a16="http://schemas.microsoft.com/office/drawing/2014/main" id="{20D8B435-FF95-44DC-9A1B-63C116478692}"/>
              </a:ext>
            </a:extLst>
          </p:cNvPr>
          <p:cNvSpPr>
            <a:spLocks noGrp="1"/>
          </p:cNvSpPr>
          <p:nvPr>
            <p:ph type="sldNum" sz="quarter" idx="12"/>
          </p:nvPr>
        </p:nvSpPr>
        <p:spPr>
          <a:xfrm>
            <a:off x="10046424" y="281441"/>
            <a:ext cx="838199" cy="767687"/>
          </a:xfrm>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r>
              <a:rPr lang="en-US" dirty="0">
                <a:solidFill>
                  <a:schemeClr val="lt1"/>
                </a:solidFill>
                <a:latin typeface="Times New Roman"/>
                <a:ea typeface="Times New Roman"/>
                <a:cs typeface="Times New Roman"/>
                <a:sym typeface="Times New Roman"/>
              </a:rPr>
              <a:t>			          </a:t>
            </a:r>
            <a:r>
              <a:rPr lang="en-US" sz="2200" dirty="0">
                <a:solidFill>
                  <a:schemeClr val="lt1"/>
                </a:solidFill>
                <a:latin typeface="Times New Roman"/>
                <a:ea typeface="Times New Roman"/>
                <a:cs typeface="Times New Roman"/>
                <a:sym typeface="Times New Roman"/>
              </a:rPr>
              <a:t>Q &amp; A:</a:t>
            </a:r>
            <a:endParaRPr dirty="0"/>
          </a:p>
          <a:p>
            <a:pPr marL="0" lvl="0" indent="0" algn="l" rtl="0">
              <a:lnSpc>
                <a:spcPct val="100000"/>
              </a:lnSpc>
              <a:spcBef>
                <a:spcPts val="960"/>
              </a:spcBef>
              <a:spcAft>
                <a:spcPts val="0"/>
              </a:spcAft>
              <a:buSzPts val="1440"/>
              <a:buNone/>
            </a:pPr>
            <a:r>
              <a:rPr lang="en-US" sz="1800" dirty="0">
                <a:solidFill>
                  <a:schemeClr val="lt1"/>
                </a:solidFill>
                <a:latin typeface="Times New Roman"/>
                <a:ea typeface="Times New Roman"/>
                <a:cs typeface="Times New Roman"/>
                <a:sym typeface="Times New Roman"/>
              </a:rPr>
              <a:t>Q1) What’s the source of data?</a:t>
            </a:r>
            <a:endParaRPr dirty="0"/>
          </a:p>
          <a:p>
            <a:pPr marL="45720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The data  for training is provided by the client in multiple batches and each batch contain multiple files</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2) What was the type of data?</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	The data was the combination of numerical, categorical, strings, geolocation.</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3) What’s the complete flow you followed in this Project?</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	Refer slide 4</a:t>
            </a:r>
            <a:r>
              <a:rPr lang="en-US" baseline="30000" dirty="0">
                <a:solidFill>
                  <a:schemeClr val="lt1"/>
                </a:solidFill>
                <a:latin typeface="Times New Roman"/>
                <a:ea typeface="Times New Roman"/>
                <a:cs typeface="Times New Roman"/>
                <a:sym typeface="Times New Roman"/>
              </a:rPr>
              <a:t>th</a:t>
            </a:r>
            <a:r>
              <a:rPr lang="en-US" dirty="0">
                <a:solidFill>
                  <a:schemeClr val="lt1"/>
                </a:solidFill>
                <a:latin typeface="Times New Roman"/>
                <a:ea typeface="Times New Roman"/>
                <a:cs typeface="Times New Roman"/>
                <a:sym typeface="Times New Roman"/>
              </a:rPr>
              <a:t> for better Understanding </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Q 4) After the File validation what you do with incompatible file or files which didn’t pass the validation?</a:t>
            </a:r>
            <a:endParaRPr dirty="0"/>
          </a:p>
          <a:p>
            <a:pPr marL="0" lvl="1" indent="0" algn="l" rtl="0">
              <a:lnSpc>
                <a:spcPct val="100000"/>
              </a:lnSpc>
              <a:spcBef>
                <a:spcPts val="960"/>
              </a:spcBef>
              <a:spcAft>
                <a:spcPts val="0"/>
              </a:spcAft>
              <a:buSzPts val="1440"/>
              <a:buNone/>
            </a:pPr>
            <a:r>
              <a:rPr lang="en-US" dirty="0">
                <a:solidFill>
                  <a:schemeClr val="lt1"/>
                </a:solidFill>
                <a:latin typeface="Times New Roman"/>
                <a:ea typeface="Times New Roman"/>
                <a:cs typeface="Times New Roman"/>
                <a:sym typeface="Times New Roman"/>
              </a:rPr>
              <a:t>	Attributes in the file which were incompatible for the purpose of deriving valuable insights are either   dropped or not included in the visualization.</a:t>
            </a:r>
            <a:endParaRPr sz="2000" dirty="0">
              <a:solidFill>
                <a:schemeClr val="lt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C7A243A8-6A14-4C34-80BA-F9A8F523F8E9}"/>
              </a:ext>
            </a:extLst>
          </p:cNvPr>
          <p:cNvSpPr>
            <a:spLocks noGrp="1"/>
          </p:cNvSpPr>
          <p:nvPr>
            <p:ph type="sldNum" sz="quarter" idx="12"/>
          </p:nvPr>
        </p:nvSpPr>
        <p:spPr>
          <a:xfrm>
            <a:off x="10138228" y="301956"/>
            <a:ext cx="838199" cy="767687"/>
          </a:xfrm>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idx="1"/>
          </p:nvPr>
        </p:nvSpPr>
        <p:spPr>
          <a:xfrm>
            <a:off x="684211" y="685800"/>
            <a:ext cx="11074199" cy="630742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600"/>
              <a:buNone/>
            </a:pPr>
            <a:endParaRPr/>
          </a:p>
          <a:p>
            <a:pPr marL="0" lvl="0" indent="0" algn="l" rtl="0">
              <a:lnSpc>
                <a:spcPct val="100000"/>
              </a:lnSpc>
              <a:spcBef>
                <a:spcPts val="960"/>
              </a:spcBef>
              <a:spcAft>
                <a:spcPts val="0"/>
              </a:spcAft>
              <a:buSzPts val="1440"/>
              <a:buNone/>
            </a:pPr>
            <a:r>
              <a:rPr lang="en-US" sz="1800">
                <a:solidFill>
                  <a:schemeClr val="lt1"/>
                </a:solidFill>
                <a:latin typeface="Times New Roman"/>
                <a:ea typeface="Times New Roman"/>
                <a:cs typeface="Times New Roman"/>
                <a:sym typeface="Times New Roman"/>
              </a:rPr>
              <a:t>Q 6) What techniques were you using for data pre-processing?</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unwanted attributes</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Visualizing  relation of independent variables with each other and output variables</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Checking and changing Distribution of continuous values</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Removing outliers</a:t>
            </a:r>
            <a:endParaRPr/>
          </a:p>
          <a:p>
            <a:pPr marL="742950" lvl="1" indent="-285750" algn="l" rtl="0">
              <a:lnSpc>
                <a:spcPct val="100000"/>
              </a:lnSpc>
              <a:spcBef>
                <a:spcPts val="960"/>
              </a:spcBef>
              <a:spcAft>
                <a:spcPts val="0"/>
              </a:spcAft>
              <a:buSzPts val="1440"/>
              <a:buChar char="▶"/>
            </a:pPr>
            <a:r>
              <a:rPr lang="en-US">
                <a:solidFill>
                  <a:schemeClr val="lt1"/>
                </a:solidFill>
                <a:latin typeface="Times New Roman"/>
                <a:ea typeface="Times New Roman"/>
                <a:cs typeface="Times New Roman"/>
                <a:sym typeface="Times New Roman"/>
              </a:rPr>
              <a:t>Cleaning data and imputing if null values are present. </a:t>
            </a:r>
            <a:endParaRPr/>
          </a:p>
          <a:p>
            <a:pPr marL="0" lvl="0" indent="0" algn="l" rtl="0">
              <a:lnSpc>
                <a:spcPct val="100000"/>
              </a:lnSpc>
              <a:spcBef>
                <a:spcPts val="960"/>
              </a:spcBef>
              <a:spcAft>
                <a:spcPts val="0"/>
              </a:spcAft>
              <a:buNone/>
            </a:pPr>
            <a:endParaRPr/>
          </a:p>
          <a:p>
            <a:pPr marL="742950" lvl="1" indent="-194309" algn="l" rtl="0">
              <a:lnSpc>
                <a:spcPct val="100000"/>
              </a:lnSpc>
              <a:spcBef>
                <a:spcPts val="960"/>
              </a:spcBef>
              <a:spcAft>
                <a:spcPts val="0"/>
              </a:spcAft>
              <a:buSzPts val="1440"/>
              <a:buNone/>
            </a:pPr>
            <a:endParaRPr>
              <a:solidFill>
                <a:schemeClr val="lt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600"/>
              <a:buNone/>
            </a:pPr>
            <a:endParaRPr>
              <a:solidFill>
                <a:schemeClr val="lt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600"/>
              <a:buNone/>
            </a:pPr>
            <a:endParaRPr>
              <a:solidFill>
                <a:schemeClr val="lt1"/>
              </a:solidFill>
              <a:latin typeface="Times New Roman"/>
              <a:ea typeface="Times New Roman"/>
              <a:cs typeface="Times New Roman"/>
              <a:sym typeface="Times New Roman"/>
            </a:endParaRPr>
          </a:p>
        </p:txBody>
      </p:sp>
      <p:sp>
        <p:nvSpPr>
          <p:cNvPr id="2" name="Slide Number Placeholder 1">
            <a:extLst>
              <a:ext uri="{FF2B5EF4-FFF2-40B4-BE49-F238E27FC236}">
                <a16:creationId xmlns:a16="http://schemas.microsoft.com/office/drawing/2014/main" id="{12DE6A86-E94D-4E03-AE54-91F1100550CE}"/>
              </a:ext>
            </a:extLst>
          </p:cNvPr>
          <p:cNvSpPr>
            <a:spLocks noGrp="1"/>
          </p:cNvSpPr>
          <p:nvPr>
            <p:ph type="sldNum" sz="quarter" idx="12"/>
          </p:nvPr>
        </p:nvSpPr>
        <p:spPr>
          <a:xfrm>
            <a:off x="10152515" y="301956"/>
            <a:ext cx="838199" cy="767687"/>
          </a:xfrm>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0</TotalTime>
  <Words>320</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Times New Roman</vt:lpstr>
      <vt:lpstr>Century Gothic</vt:lpstr>
      <vt:lpstr>Noto Sans Symbols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pankaj tripathi</cp:lastModifiedBy>
  <cp:revision>1</cp:revision>
  <dcterms:created xsi:type="dcterms:W3CDTF">2021-06-19T13:01:53Z</dcterms:created>
  <dcterms:modified xsi:type="dcterms:W3CDTF">2024-02-04T05:53:36Z</dcterms:modified>
</cp:coreProperties>
</file>