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embeddedFontLst>
    <p:embeddedFont>
      <p:font typeface="Lexend" panose="020B0604020202020204" charset="0"/>
      <p:regular r:id="rId7"/>
      <p:bold r:id="rId8"/>
    </p:embeddedFont>
    <p:embeddedFont>
      <p:font typeface="Lexend Medium" panose="020B0604020202020204" charset="0"/>
      <p:regular r:id="rId9"/>
      <p:bold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5" roundtripDataSignature="AMtx7mgbb1RVNXqyRt1fx31noNEtmuL+w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4" d="100"/>
          <a:sy n="134" d="100"/>
        </p:scale>
        <p:origin x="95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customschemas.google.com/relationships/presentationmetadata" Target="metadata"/><Relationship Id="rId10" Type="http://schemas.openxmlformats.org/officeDocument/2006/relationships/font" Target="fonts/font4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" name="Google Shape;5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" name="Google Shape;5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8" name="Google Shape;6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5" name="Google Shape;7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gpl1" type="blank">
  <p:cSld name="BLANK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" name="Google Shape;11;p7"/>
          <p:cNvSpPr>
            <a:spLocks noGrp="1"/>
          </p:cNvSpPr>
          <p:nvPr>
            <p:ph type="pic" idx="2"/>
          </p:nvPr>
        </p:nvSpPr>
        <p:spPr>
          <a:xfrm>
            <a:off x="5748450" y="678950"/>
            <a:ext cx="3272700" cy="1953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6" name="Google Shape;46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7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9" name="Google Shape;49;p17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0" name="Google Shape;50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8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4" name="Google Shape;14;p8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5" name="Google Shape;1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9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11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1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4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" name="Google Shape;37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15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1" name="Google Shape;41;p15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2" name="Google Shape;42;p15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3" name="Google Shape;43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"/>
          <p:cNvSpPr txBox="1"/>
          <p:nvPr/>
        </p:nvSpPr>
        <p:spPr>
          <a:xfrm>
            <a:off x="1750475" y="103175"/>
            <a:ext cx="5616300" cy="6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1" i="0" u="none" strike="noStrike" cap="none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Basic Details of the Team </a:t>
            </a:r>
            <a:endParaRPr sz="2400" b="1" i="0" u="none" strike="noStrike" cap="none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1" i="0" u="none" strike="noStrike" cap="none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and Problem Statement</a:t>
            </a:r>
            <a:endParaRPr sz="2400" b="1" i="0" u="none" strike="noStrike" cap="none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56" name="Google Shape;56;p1"/>
          <p:cNvSpPr txBox="1"/>
          <p:nvPr/>
        </p:nvSpPr>
        <p:spPr>
          <a:xfrm>
            <a:off x="906750" y="1514221"/>
            <a:ext cx="6568500" cy="25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strike="noStrike" cap="none" dirty="0"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rPr>
              <a:t>Problem Statement: </a:t>
            </a:r>
            <a:r>
              <a:rPr lang="en-IN" sz="1800" b="0" i="0" u="none" strike="noStrike" cap="none" dirty="0" err="1"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rPr>
              <a:t>EduBridge</a:t>
            </a:r>
            <a:r>
              <a:rPr lang="en-IN" sz="1800" b="0" i="0" u="none" strike="noStrike" cap="none" dirty="0"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rPr>
              <a:t> — Personalized Learning Hub</a:t>
            </a: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br>
              <a:rPr lang="en" sz="1800" b="0" i="0" u="none" strike="noStrike" cap="none" dirty="0"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rPr>
            </a:br>
            <a:r>
              <a:rPr lang="en" sz="1800" b="0" i="0" u="none" strike="noStrike" cap="none" dirty="0"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rPr>
              <a:t>Team Name: The Coder Boys</a:t>
            </a:r>
            <a:endParaRPr sz="1800" b="0" i="0" u="none" strike="noStrike" cap="none" dirty="0">
              <a:solidFill>
                <a:schemeClr val="lt1"/>
              </a:solidFill>
              <a:latin typeface="Lexend Medium"/>
              <a:ea typeface="Lexend Medium"/>
              <a:cs typeface="Lexend Medium"/>
              <a:sym typeface="Lexend Medium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br>
              <a:rPr lang="en" sz="1800" b="0" i="0" u="none" strike="noStrike" cap="none" dirty="0"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rPr>
            </a:br>
            <a:r>
              <a:rPr lang="en" sz="1800" b="0" i="0" u="none" strike="noStrike" cap="none" dirty="0"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rPr>
              <a:t>Institute Name:</a:t>
            </a:r>
            <a:r>
              <a:rPr lang="en-US" sz="1800" b="0" i="0" u="none" strike="noStrike" cap="none" dirty="0"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rPr>
              <a:t> Kazi Nazrul University, Asansol</a:t>
            </a:r>
            <a:endParaRPr sz="1800" b="0" i="0" u="none" strike="noStrike" cap="none" dirty="0">
              <a:solidFill>
                <a:schemeClr val="lt1"/>
              </a:solidFill>
              <a:latin typeface="Lexend Medium"/>
              <a:ea typeface="Lexend Medium"/>
              <a:cs typeface="Lexend Medium"/>
              <a:sym typeface="Lexend Medium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Lexend Medium"/>
              <a:ea typeface="Lexend Medium"/>
              <a:cs typeface="Lexend Medium"/>
              <a:sym typeface="Lexend Medium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 dirty="0"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rPr>
              <a:t>Theme Name: Quality Education</a:t>
            </a:r>
            <a:endParaRPr sz="1800" b="0" i="0" u="none" strike="noStrike" cap="none" dirty="0">
              <a:solidFill>
                <a:schemeClr val="lt1"/>
              </a:solidFill>
              <a:latin typeface="Lexend Medium"/>
              <a:ea typeface="Lexend Medium"/>
              <a:cs typeface="Lexend Medium"/>
              <a:sym typeface="Lexend Medium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"/>
          <p:cNvSpPr txBox="1"/>
          <p:nvPr/>
        </p:nvSpPr>
        <p:spPr>
          <a:xfrm>
            <a:off x="735425" y="103346"/>
            <a:ext cx="5534400" cy="42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1" i="0" u="none" strike="noStrike" cap="none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  <a:t>Idea/Approach Details</a:t>
            </a:r>
            <a:endParaRPr sz="2400" b="1" i="0" u="none" strike="noStrike" cap="none">
              <a:solidFill>
                <a:srgbClr val="000000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62" name="Google Shape;62;p2"/>
          <p:cNvSpPr txBox="1"/>
          <p:nvPr/>
        </p:nvSpPr>
        <p:spPr>
          <a:xfrm>
            <a:off x="293944" y="675119"/>
            <a:ext cx="4572000" cy="3768294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IN" sz="1100" b="1" dirty="0" err="1"/>
              <a:t>EduBridge</a:t>
            </a:r>
            <a:r>
              <a:rPr lang="en-IN" sz="1100" dirty="0"/>
              <a:t> is a web-based platform designed to deliver </a:t>
            </a:r>
            <a:r>
              <a:rPr lang="en-IN" sz="1100" b="1" dirty="0"/>
              <a:t>personalized, engaging, and accessible education</a:t>
            </a:r>
            <a:r>
              <a:rPr lang="en-IN" sz="1100" dirty="0"/>
              <a:t> for students, especially those in underserved areas. It addresses key gaps in current learning ecosystems by offering a unified digital learning hub that adapts to a learner’s progress and needs.</a:t>
            </a:r>
          </a:p>
          <a:p>
            <a:r>
              <a:rPr lang="en-IN" sz="1100" dirty="0"/>
              <a:t>The platform features: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100" dirty="0"/>
              <a:t>A </a:t>
            </a:r>
            <a:r>
              <a:rPr lang="en-IN" sz="1100" b="1" dirty="0"/>
              <a:t>personalized learning dashboard</a:t>
            </a:r>
            <a:r>
              <a:rPr lang="en-IN" sz="1100" dirty="0"/>
              <a:t> that tailors content and tracks progress.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100" dirty="0"/>
              <a:t>An </a:t>
            </a:r>
            <a:r>
              <a:rPr lang="en-IN" sz="1100" b="1" dirty="0"/>
              <a:t>AI-powered chatbot assistant</a:t>
            </a:r>
            <a:r>
              <a:rPr lang="en-IN" sz="1100" dirty="0"/>
              <a:t> to resolve doubts and guide learning paths.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100" b="1" dirty="0"/>
              <a:t>Gamification</a:t>
            </a:r>
            <a:r>
              <a:rPr lang="en-IN" sz="1100" dirty="0"/>
              <a:t> elements like XP points, streaks, and badges to boost engagement.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100" b="1" dirty="0"/>
              <a:t>Progress tracking tools</a:t>
            </a:r>
            <a:r>
              <a:rPr lang="en-IN" sz="1100" dirty="0"/>
              <a:t> that help students monitor their skills and growth over time.</a:t>
            </a:r>
          </a:p>
          <a:p>
            <a:r>
              <a:rPr lang="en-IN" sz="1100" dirty="0"/>
              <a:t>Built using </a:t>
            </a:r>
            <a:r>
              <a:rPr lang="en-IN" sz="1100" b="1" dirty="0"/>
              <a:t>React, Node.js, Express, and MongoDB</a:t>
            </a:r>
            <a:r>
              <a:rPr lang="en-IN" sz="1100" dirty="0"/>
              <a:t>, the system is both scalable and open-source. Future versions will include a mobile app, mentor-student pairing, and community learning zones, moving toward a holistic, connected learning experience.</a:t>
            </a:r>
          </a:p>
          <a:p>
            <a:pPr marL="152400" marR="0" lvl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C4587"/>
              </a:buClr>
              <a:buSzPts val="1200"/>
            </a:pPr>
            <a:endParaRPr sz="1000" b="0" i="0" u="none" strike="noStrike" cap="none" dirty="0">
              <a:solidFill>
                <a:srgbClr val="1C4587"/>
              </a:solidFill>
              <a:latin typeface="Lexend"/>
              <a:ea typeface="Lexend"/>
              <a:cs typeface="Lexend"/>
              <a:sym typeface="Lexend"/>
            </a:endParaRPr>
          </a:p>
          <a:p>
            <a:pPr marL="285750" marR="0" lvl="0" indent="-1841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000" b="0" i="0" u="none" strike="noStrike" cap="none" dirty="0">
              <a:solidFill>
                <a:srgbClr val="1C4587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63" name="Google Shape;63;p2"/>
          <p:cNvSpPr txBox="1"/>
          <p:nvPr/>
        </p:nvSpPr>
        <p:spPr>
          <a:xfrm>
            <a:off x="4994531" y="523945"/>
            <a:ext cx="3953400" cy="4362379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CA655"/>
              </a:buClr>
              <a:buSzPts val="1800"/>
              <a:buFont typeface="Arial"/>
              <a:buNone/>
            </a:pPr>
            <a:r>
              <a:rPr lang="en-IN" sz="1050" b="1" dirty="0" err="1"/>
              <a:t>EduBridge</a:t>
            </a:r>
            <a:r>
              <a:rPr lang="en-IN" sz="1050" b="1" dirty="0"/>
              <a:t> – Technology Stack</a:t>
            </a:r>
            <a:endParaRPr lang="en-IN" sz="1050" dirty="0"/>
          </a:p>
          <a:p>
            <a:r>
              <a:rPr lang="en-IN" sz="1050" dirty="0"/>
              <a:t>To build a robust, scalable, and responsive web application, we selected a modern full-stack JavaScript framework, combining efficient front-end interactivity with reliable backend performance.</a:t>
            </a:r>
          </a:p>
          <a:p>
            <a:r>
              <a:rPr lang="en-IN" sz="1050" b="1" dirty="0"/>
              <a:t>🖥️ Frontend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050" b="1" dirty="0"/>
              <a:t>React.js</a:t>
            </a:r>
            <a:r>
              <a:rPr lang="en-IN" sz="1050" dirty="0"/>
              <a:t>: For building a dynamic and component-driven user interface.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050" b="1" dirty="0"/>
              <a:t>Tailwind CSS</a:t>
            </a:r>
            <a:r>
              <a:rPr lang="en-IN" sz="1050" dirty="0"/>
              <a:t>: For fast and responsive UI design with utility-first styling.</a:t>
            </a:r>
          </a:p>
          <a:p>
            <a:r>
              <a:rPr lang="en-IN" sz="1050" b="1" dirty="0"/>
              <a:t>🔧 Backend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050" b="1" dirty="0"/>
              <a:t>Node.js</a:t>
            </a:r>
            <a:r>
              <a:rPr lang="en-IN" sz="1050" dirty="0"/>
              <a:t>: A lightweight, event-driven runtime to handle asynchronous operations efficiently.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050" b="1" dirty="0"/>
              <a:t>Express.js</a:t>
            </a:r>
            <a:r>
              <a:rPr lang="en-IN" sz="1050" dirty="0"/>
              <a:t>: A flexible and minimalist backend framework for building RESTful APIs.</a:t>
            </a:r>
          </a:p>
          <a:p>
            <a:r>
              <a:rPr lang="en-IN" sz="1050" b="1" dirty="0"/>
              <a:t>🗄️ Database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050" b="1" dirty="0"/>
              <a:t>MongoDB</a:t>
            </a:r>
            <a:r>
              <a:rPr lang="en-IN" sz="1050" dirty="0"/>
              <a:t>: A NoSQL database to store user data, progress metrics, and learning content with high flexibility.</a:t>
            </a:r>
          </a:p>
          <a:p>
            <a:r>
              <a:rPr lang="en-IN" sz="1050" b="1" dirty="0"/>
              <a:t>🤖 AI Assistant (Optional Integration)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050" b="1" dirty="0"/>
              <a:t>OpenAI API</a:t>
            </a:r>
            <a:r>
              <a:rPr lang="en-IN" sz="1050" dirty="0"/>
              <a:t>: Powers the chatbot for intelligent, real-time assistance and content guidance (optional demo-ready feature).</a:t>
            </a:r>
          </a:p>
          <a:p>
            <a:r>
              <a:rPr lang="en-IN" sz="1050" b="1" dirty="0"/>
              <a:t>🚀 Hosting &amp; Deployment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050" b="1" dirty="0"/>
              <a:t>Frontend Hosting</a:t>
            </a:r>
            <a:r>
              <a:rPr lang="en-IN" sz="1050" dirty="0"/>
              <a:t>: Deployed on </a:t>
            </a:r>
            <a:r>
              <a:rPr lang="en-IN" sz="1050" b="1" dirty="0"/>
              <a:t>Netlify</a:t>
            </a:r>
            <a:r>
              <a:rPr lang="en-IN" sz="1050" dirty="0"/>
              <a:t> for fast and global access.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050" b="1" dirty="0"/>
              <a:t>Backend Hosting</a:t>
            </a:r>
            <a:r>
              <a:rPr lang="en-IN" sz="1050" dirty="0"/>
              <a:t>: Deployed on </a:t>
            </a:r>
            <a:r>
              <a:rPr lang="en-IN" sz="1050" b="1" dirty="0"/>
              <a:t>Render</a:t>
            </a:r>
            <a:r>
              <a:rPr lang="en-IN" sz="1050" dirty="0"/>
              <a:t> for scalable and persistent server-side support.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050" b="1" dirty="0"/>
              <a:t>GitHub</a:t>
            </a:r>
            <a:r>
              <a:rPr lang="en-IN" sz="1050" dirty="0"/>
              <a:t>: Version control and collaboration.</a:t>
            </a:r>
          </a:p>
          <a:p>
            <a:pPr marL="152400" marR="0" lvl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C4587"/>
              </a:buClr>
              <a:buSzPts val="1200"/>
            </a:pPr>
            <a:endParaRPr sz="900" b="0" i="0" u="none" strike="noStrike" cap="none" dirty="0">
              <a:solidFill>
                <a:srgbClr val="1C4587"/>
              </a:solidFill>
              <a:latin typeface="Lexend"/>
              <a:ea typeface="Lexend"/>
              <a:cs typeface="Lexend"/>
              <a:sym typeface="Lexen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900" b="0" i="0" u="none" strike="noStrike" cap="none" dirty="0">
              <a:solidFill>
                <a:srgbClr val="CC0000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"/>
          <p:cNvSpPr txBox="1"/>
          <p:nvPr/>
        </p:nvSpPr>
        <p:spPr>
          <a:xfrm>
            <a:off x="964025" y="244071"/>
            <a:ext cx="5534400" cy="42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1" i="0" u="none" strike="noStrike" cap="none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  <a:t>Idea/Approach Details</a:t>
            </a:r>
            <a:endParaRPr sz="2400" b="1" i="0" u="none" strike="noStrike" cap="none">
              <a:solidFill>
                <a:srgbClr val="000000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71" name="Google Shape;71;p3"/>
          <p:cNvSpPr txBox="1"/>
          <p:nvPr/>
        </p:nvSpPr>
        <p:spPr>
          <a:xfrm>
            <a:off x="354476" y="889431"/>
            <a:ext cx="5789149" cy="3725432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IN" sz="1200" b="1" dirty="0" err="1"/>
              <a:t>EduBridge</a:t>
            </a:r>
            <a:r>
              <a:rPr lang="en-IN" sz="1200" b="1" dirty="0"/>
              <a:t> – Use Cases</a:t>
            </a:r>
          </a:p>
          <a:p>
            <a:r>
              <a:rPr lang="en-IN" sz="1200" b="1" dirty="0"/>
              <a:t>1. Personalized Learning Experience</a:t>
            </a:r>
            <a:br>
              <a:rPr lang="en-IN" sz="1200" dirty="0"/>
            </a:br>
            <a:r>
              <a:rPr lang="en-IN" sz="1200" dirty="0"/>
              <a:t>Students can log in to access a personalized dashboard with curated content based on their skill level, interests, and learning history. This helps them stay on track and motivated.</a:t>
            </a:r>
          </a:p>
          <a:p>
            <a:r>
              <a:rPr lang="en-IN" sz="1200" b="1" dirty="0"/>
              <a:t>2. Instant Doubt Resolution</a:t>
            </a:r>
            <a:br>
              <a:rPr lang="en-IN" sz="1200" dirty="0"/>
            </a:br>
            <a:r>
              <a:rPr lang="en-IN" sz="1200" dirty="0"/>
              <a:t>With the AI-powered chatbot assistant, students can ask questions at any time and receive quick, relevant answers—eliminating the barrier of waiting for human guidance.</a:t>
            </a:r>
          </a:p>
          <a:p>
            <a:r>
              <a:rPr lang="en-IN" sz="1200" b="1" dirty="0"/>
              <a:t>3. Progress Monitoring &amp; Self-Tracking</a:t>
            </a:r>
            <a:br>
              <a:rPr lang="en-IN" sz="1200" dirty="0"/>
            </a:br>
            <a:r>
              <a:rPr lang="en-IN" sz="1200" dirty="0"/>
              <a:t>Learners can monitor their academic progress through dashboards displaying completed modules, active streaks, XP earned, and areas that need improvement.</a:t>
            </a:r>
          </a:p>
          <a:p>
            <a:r>
              <a:rPr lang="en-IN" sz="1200" b="1" dirty="0"/>
              <a:t>4. Gamified Motivation System</a:t>
            </a:r>
            <a:br>
              <a:rPr lang="en-IN" sz="1200" dirty="0"/>
            </a:br>
            <a:r>
              <a:rPr lang="en-IN" sz="1200" dirty="0"/>
              <a:t>Students earn XP, badges, and maintain streaks for consistent learning. This gamification boosts engagement, especially for younger learners or those struggling with self-discipline.</a:t>
            </a:r>
          </a:p>
          <a:p>
            <a:r>
              <a:rPr lang="en-IN" sz="1200" b="1" dirty="0"/>
              <a:t>5. Accessible Education for Underserved Areas</a:t>
            </a:r>
            <a:br>
              <a:rPr lang="en-IN" sz="1200" dirty="0"/>
            </a:br>
            <a:r>
              <a:rPr lang="en-IN" sz="1200" dirty="0"/>
              <a:t>With a lightweight and responsive web interface, </a:t>
            </a:r>
            <a:r>
              <a:rPr lang="en-IN" sz="1200" dirty="0" err="1"/>
              <a:t>EduBridge</a:t>
            </a:r>
            <a:r>
              <a:rPr lang="en-IN" sz="1200" dirty="0"/>
              <a:t> is accessible even on low-end devices and limited bandwidth, making quality education more inclusive.</a:t>
            </a:r>
          </a:p>
          <a:p>
            <a:r>
              <a:rPr lang="en-IN" sz="1200" b="1" dirty="0"/>
              <a:t>6. Scalable for Institutions</a:t>
            </a:r>
            <a:br>
              <a:rPr lang="en-IN" sz="1200" dirty="0"/>
            </a:br>
            <a:r>
              <a:rPr lang="en-IN" sz="1200" dirty="0"/>
              <a:t>Schools or NGOs can adopt </a:t>
            </a:r>
            <a:r>
              <a:rPr lang="en-IN" sz="1200" dirty="0" err="1"/>
              <a:t>EduBridge</a:t>
            </a:r>
            <a:r>
              <a:rPr lang="en-IN" sz="1200" dirty="0"/>
              <a:t> to onboard multiple students, assign content, monitor progress collectively, and foster a more tech-enabled learning environment.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050" b="0" i="0" u="none" strike="noStrike" cap="none" dirty="0">
              <a:solidFill>
                <a:srgbClr val="073763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72" name="Google Shape;72;p3"/>
          <p:cNvSpPr txBox="1"/>
          <p:nvPr/>
        </p:nvSpPr>
        <p:spPr>
          <a:xfrm>
            <a:off x="6357937" y="810850"/>
            <a:ext cx="2431585" cy="3114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IN" sz="1200" b="1" dirty="0"/>
              <a:t>Dependencies / Show Stoppers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200" b="1" dirty="0"/>
              <a:t>OpenAI API</a:t>
            </a:r>
            <a:r>
              <a:rPr lang="en-IN" sz="1200" dirty="0"/>
              <a:t>: Required for chatbot; service limits or outages can disrupt functionality.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200" b="1" dirty="0"/>
              <a:t>Hosting Services</a:t>
            </a:r>
            <a:r>
              <a:rPr lang="en-IN" sz="1200" dirty="0"/>
              <a:t>: Depends on Netlify (frontend) and Render (backend); downtime may affect availability.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200" b="1" dirty="0"/>
              <a:t>MongoDB Atlas</a:t>
            </a:r>
            <a:r>
              <a:rPr lang="en-IN" sz="1200" dirty="0"/>
              <a:t>: Core database; any service disruption can impact data access.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200" b="1" dirty="0"/>
              <a:t>Internet Access</a:t>
            </a:r>
            <a:r>
              <a:rPr lang="en-IN" sz="1200" dirty="0"/>
              <a:t>: App requires a stable connection; poor connectivity affects user experience.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200" b="1" dirty="0"/>
              <a:t>Scalability &amp; Cost</a:t>
            </a:r>
            <a:r>
              <a:rPr lang="en-IN" sz="1200" dirty="0"/>
              <a:t>: High traffic or API usage may cause performance issues and cost overruns.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"/>
          <p:cNvSpPr txBox="1"/>
          <p:nvPr/>
        </p:nvSpPr>
        <p:spPr>
          <a:xfrm>
            <a:off x="964025" y="244071"/>
            <a:ext cx="5534400" cy="42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1" i="0" u="none" strike="noStrike" cap="none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  <a:t>Team Member Details</a:t>
            </a:r>
            <a:endParaRPr sz="2400" b="1" i="0" u="none" strike="noStrike" cap="none">
              <a:solidFill>
                <a:srgbClr val="000000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78" name="Google Shape;78;p4"/>
          <p:cNvSpPr txBox="1"/>
          <p:nvPr/>
        </p:nvSpPr>
        <p:spPr>
          <a:xfrm>
            <a:off x="316800" y="871500"/>
            <a:ext cx="8487600" cy="3064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 dirty="0">
                <a:solidFill>
                  <a:srgbClr val="1C4587"/>
                </a:solidFill>
                <a:latin typeface="Lexend"/>
                <a:ea typeface="Lexend"/>
                <a:cs typeface="Lexend"/>
                <a:sym typeface="Lexend"/>
              </a:rPr>
              <a:t>Team Leader Name: Suhail Raza</a:t>
            </a:r>
            <a:endParaRPr sz="1200" b="0" i="0" u="none" strike="noStrike" cap="none" dirty="0">
              <a:solidFill>
                <a:srgbClr val="1C4587"/>
              </a:solidFill>
              <a:latin typeface="Lexend"/>
              <a:ea typeface="Lexend"/>
              <a:cs typeface="Lexend"/>
              <a:sym typeface="Lexend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 dirty="0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  <a:t>Branch (Btech/BCA etc):	Btech		Stream (ECE, CSE etc):CSE			Year (I,II,III,IV): 4th</a:t>
            </a:r>
            <a:endParaRPr sz="1200" b="0" i="0" u="none" strike="noStrike" cap="none" dirty="0">
              <a:solidFill>
                <a:srgbClr val="000000"/>
              </a:solidFill>
              <a:latin typeface="Lexend"/>
              <a:ea typeface="Lexend"/>
              <a:cs typeface="Lexend"/>
              <a:sym typeface="Lexend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lang="en" sz="1200" b="1" i="0" u="none" strike="noStrike" cap="none" dirty="0">
              <a:solidFill>
                <a:srgbClr val="1C4587"/>
              </a:solidFill>
              <a:latin typeface="Lexend"/>
              <a:ea typeface="Lexend"/>
              <a:cs typeface="Lexend"/>
              <a:sym typeface="Lexend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 dirty="0">
                <a:solidFill>
                  <a:srgbClr val="1C4587"/>
                </a:solidFill>
                <a:latin typeface="Lexend"/>
                <a:ea typeface="Lexend"/>
                <a:cs typeface="Lexend"/>
                <a:sym typeface="Lexend"/>
              </a:rPr>
              <a:t>Team Member 1 Name: Sudip Kotal</a:t>
            </a:r>
            <a:endParaRPr lang="en-IN" sz="1200" b="0" i="0" u="none" strike="noStrike" cap="none" dirty="0">
              <a:solidFill>
                <a:srgbClr val="1C4587"/>
              </a:solidFill>
              <a:latin typeface="Lexend"/>
              <a:ea typeface="Lexend"/>
              <a:cs typeface="Lexend"/>
              <a:sym typeface="Lexend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IN" sz="1200" b="0" i="0" u="none" strike="noStrike" cap="none" dirty="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Branch (</a:t>
            </a:r>
            <a:r>
              <a:rPr lang="en-IN" sz="1200" b="0" i="0" u="none" strike="noStrike" cap="none" dirty="0" err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Btech</a:t>
            </a:r>
            <a:r>
              <a:rPr lang="en-IN" sz="1200" b="0" i="0" u="none" strike="noStrike" cap="none" dirty="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/BCA etc):	</a:t>
            </a:r>
            <a:r>
              <a:rPr lang="en-IN" sz="1200" b="0" i="0" u="none" strike="noStrike" cap="none" dirty="0" err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Btech</a:t>
            </a:r>
            <a:r>
              <a:rPr lang="en-IN" sz="1200" b="0" i="0" u="none" strike="noStrike" cap="none" dirty="0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  <a:t>		Stream (ECE, CSE etc):CSE			Year (I,II,III,IV): 4th</a:t>
            </a: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lang="en" sz="1200" b="1" i="0" u="none" strike="noStrike" cap="none" dirty="0">
              <a:solidFill>
                <a:srgbClr val="073763"/>
              </a:solidFill>
              <a:latin typeface="Lexend"/>
              <a:ea typeface="Lexend"/>
              <a:cs typeface="Lexend"/>
              <a:sym typeface="Lexend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 dirty="0">
                <a:solidFill>
                  <a:srgbClr val="073763"/>
                </a:solidFill>
                <a:latin typeface="Lexend"/>
                <a:ea typeface="Lexend"/>
                <a:cs typeface="Lexend"/>
                <a:sym typeface="Lexend"/>
              </a:rPr>
              <a:t>Team Member 2 Name: </a:t>
            </a:r>
            <a:r>
              <a:rPr lang="en" sz="1200" b="1" dirty="0">
                <a:solidFill>
                  <a:srgbClr val="073763"/>
                </a:solidFill>
                <a:latin typeface="Lexend"/>
                <a:ea typeface="Lexend"/>
                <a:cs typeface="Lexend"/>
                <a:sym typeface="Lexend"/>
              </a:rPr>
              <a:t>Hemal Baskey</a:t>
            </a:r>
            <a:endParaRPr sz="1200" b="0" i="0" u="none" strike="noStrike" cap="none" dirty="0">
              <a:solidFill>
                <a:srgbClr val="073763"/>
              </a:solidFill>
              <a:latin typeface="Lexend"/>
              <a:ea typeface="Lexend"/>
              <a:cs typeface="Lexend"/>
              <a:sym typeface="Lexend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 dirty="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Branch (Btech/BCA etc):</a:t>
            </a:r>
            <a:r>
              <a:rPr lang="en" sz="1200" b="0" i="0" u="none" strike="noStrike" cap="none" dirty="0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  <a:t>	Btech		Stream (ECE, CSE etc):CSE			Year (I,II,III,IV): 4th</a:t>
            </a:r>
            <a:endParaRPr sz="1200" b="0" i="0" u="none" strike="noStrike" cap="none" dirty="0">
              <a:solidFill>
                <a:srgbClr val="000000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785</Words>
  <Application>Microsoft Office PowerPoint</Application>
  <PresentationFormat>On-screen Show (16:9)</PresentationFormat>
  <Paragraphs>54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Lexend</vt:lpstr>
      <vt:lpstr>Arial</vt:lpstr>
      <vt:lpstr>Lexend Medium</vt:lpstr>
      <vt:lpstr>Simple Light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Jawed Akhtar</cp:lastModifiedBy>
  <cp:revision>1</cp:revision>
  <dcterms:modified xsi:type="dcterms:W3CDTF">2025-04-12T18:50:39Z</dcterms:modified>
</cp:coreProperties>
</file>