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381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381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381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381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381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381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14A599"/>
          </a:solidFill>
        </a:fill>
      </a:tcStyle>
    </a:band2H>
    <a:firstCol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A599"/>
          </a:solidFill>
        </a:fill>
      </a:tcStyle>
    </a:lastRow>
    <a:fir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38100" cap="flat">
              <a:solidFill>
                <a:srgbClr val="14A599"/>
              </a:solidFill>
              <a:prstDash val="solid"/>
              <a:round/>
            </a:ln>
          </a:top>
          <a:bottom>
            <a:ln w="127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14A599"/>
        </a:fontRef>
        <a:srgbClr val="14A599"/>
      </a:tcTxStyle>
      <a:tcStyle>
        <a:tcBdr>
          <a:left>
            <a:ln w="12700" cap="flat">
              <a:solidFill>
                <a:srgbClr val="14A599"/>
              </a:solidFill>
              <a:prstDash val="solid"/>
              <a:round/>
            </a:ln>
          </a:left>
          <a:right>
            <a:ln w="12700" cap="flat">
              <a:solidFill>
                <a:srgbClr val="14A599"/>
              </a:solidFill>
              <a:prstDash val="solid"/>
              <a:round/>
            </a:ln>
          </a:right>
          <a:top>
            <a:ln w="12700" cap="flat">
              <a:solidFill>
                <a:srgbClr val="14A599"/>
              </a:solidFill>
              <a:prstDash val="solid"/>
              <a:round/>
            </a:ln>
          </a:top>
          <a:bottom>
            <a:ln w="38100" cap="flat">
              <a:solidFill>
                <a:srgbClr val="14A599"/>
              </a:solidFill>
              <a:prstDash val="solid"/>
              <a:round/>
            </a:ln>
          </a:bottom>
          <a:insideH>
            <a:ln w="12700" cap="flat">
              <a:solidFill>
                <a:srgbClr val="14A599"/>
              </a:solidFill>
              <a:prstDash val="solid"/>
              <a:round/>
            </a:ln>
          </a:insideH>
          <a:insideV>
            <a:ln w="12700" cap="flat">
              <a:solidFill>
                <a:srgbClr val="14A59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126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/>
          <p:nvPr>
            <p:ph type="title"/>
          </p:nvPr>
        </p:nvSpPr>
        <p:spPr>
          <a:xfrm>
            <a:off x="150469" y="77719"/>
            <a:ext cx="8820003" cy="924605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>
            <a:off x="150469" y="1570695"/>
            <a:ext cx="8820003" cy="4587039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2800"/>
            </a:lvl1pPr>
            <a:lvl2pPr marL="723900" indent="-266700" algn="l">
              <a:buSzPct val="100000"/>
              <a:buFont typeface="Arial"/>
              <a:buChar char="•"/>
              <a:defRPr sz="2800"/>
            </a:lvl2pPr>
            <a:lvl3pPr marL="1234438" indent="-320038" algn="l">
              <a:buSzPct val="100000"/>
              <a:buFont typeface="Arial"/>
              <a:buChar char="•"/>
              <a:defRPr sz="2800"/>
            </a:lvl3pPr>
            <a:lvl4pPr marL="1727200" indent="-355600" algn="l">
              <a:buSzPct val="100000"/>
              <a:buFont typeface="Arial"/>
              <a:buChar char="•"/>
              <a:defRPr sz="2800"/>
            </a:lvl4pPr>
            <a:lvl5pPr marL="2184400" indent="-355600" algn="l">
              <a:buSzPct val="100000"/>
              <a:buFont typeface="Arial"/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直接连接符 7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139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/>
          <p:nvPr>
            <p:ph type="title"/>
          </p:nvPr>
        </p:nvSpPr>
        <p:spPr>
          <a:xfrm>
            <a:off x="6998795" y="365125"/>
            <a:ext cx="1971677" cy="5811838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150472" y="365125"/>
            <a:ext cx="6759614" cy="5811838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2800"/>
            </a:lvl1pPr>
            <a:lvl2pPr marL="723900" indent="-266700" algn="l">
              <a:buSzPct val="100000"/>
              <a:buFont typeface="Arial"/>
              <a:buChar char="•"/>
              <a:defRPr sz="2800"/>
            </a:lvl2pPr>
            <a:lvl3pPr marL="1234438" indent="-320038" algn="l">
              <a:buSzPct val="100000"/>
              <a:buFont typeface="Arial"/>
              <a:buChar char="•"/>
              <a:defRPr sz="2800"/>
            </a:lvl3pPr>
            <a:lvl4pPr marL="1727200" indent="-355600" algn="l">
              <a:buSzPct val="100000"/>
              <a:buFont typeface="Arial"/>
              <a:buChar char="•"/>
              <a:defRPr sz="2800"/>
            </a:lvl4pPr>
            <a:lvl5pPr marL="2184400" indent="-355600" algn="l">
              <a:buSzPct val="100000"/>
              <a:buFont typeface="Arial"/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50469" y="77719"/>
            <a:ext cx="8820003" cy="924605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50469" y="1570695"/>
            <a:ext cx="8820003" cy="4860003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2800"/>
            </a:lvl1pPr>
            <a:lvl2pPr marL="723900" indent="-266700" algn="l">
              <a:buSzPct val="100000"/>
              <a:buFont typeface="Arial"/>
              <a:buChar char="•"/>
              <a:defRPr sz="2800"/>
            </a:lvl2pPr>
            <a:lvl3pPr marL="1234438" indent="-320038" algn="l">
              <a:buSzPct val="100000"/>
              <a:buFont typeface="Arial"/>
              <a:buChar char="•"/>
              <a:defRPr sz="2800"/>
            </a:lvl3pPr>
            <a:lvl4pPr marL="1727200" indent="-355600" algn="l">
              <a:buSzPct val="100000"/>
              <a:buFont typeface="Arial"/>
              <a:buChar char="•"/>
              <a:defRPr sz="2800"/>
            </a:lvl4pPr>
            <a:lvl5pPr marL="2184400" indent="-355600" algn="l">
              <a:buSzPct val="100000"/>
              <a:buFont typeface="Arial"/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直接连接符 9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50469" y="77719"/>
            <a:ext cx="8820003" cy="924605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50469" y="1570695"/>
            <a:ext cx="8820003" cy="4860003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2800"/>
            </a:lvl1pPr>
            <a:lvl2pPr marL="723900" indent="-266700" algn="l">
              <a:buSzPct val="100000"/>
              <a:buFont typeface="Arial"/>
              <a:buChar char="•"/>
              <a:defRPr sz="2800"/>
            </a:lvl2pPr>
            <a:lvl3pPr marL="1234438" indent="-320038" algn="l">
              <a:buSzPct val="100000"/>
              <a:buFont typeface="Arial"/>
              <a:buChar char="•"/>
              <a:defRPr sz="2800"/>
            </a:lvl3pPr>
            <a:lvl4pPr marL="1727200" indent="-355600" algn="l">
              <a:buSzPct val="100000"/>
              <a:buFont typeface="Arial"/>
              <a:buChar char="•"/>
              <a:defRPr sz="2800"/>
            </a:lvl4pPr>
            <a:lvl5pPr marL="2184400" indent="-355600" algn="l">
              <a:buSzPct val="100000"/>
              <a:buFont typeface="Arial"/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直接连接符 9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36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/>
          <p:nvPr>
            <p:ph type="title"/>
          </p:nvPr>
        </p:nvSpPr>
        <p:spPr>
          <a:xfrm>
            <a:off x="150469" y="1709739"/>
            <a:ext cx="8833537" cy="285273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150469" y="4589464"/>
            <a:ext cx="8833537" cy="1500189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4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/>
          <p:nvPr>
            <p:ph type="title"/>
          </p:nvPr>
        </p:nvSpPr>
        <p:spPr>
          <a:xfrm>
            <a:off x="150469" y="77719"/>
            <a:ext cx="8820003" cy="924605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150469" y="1570695"/>
            <a:ext cx="4364382" cy="4860003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2800"/>
            </a:lvl1pPr>
            <a:lvl2pPr marL="723900" indent="-266700" algn="l">
              <a:buSzPct val="100000"/>
              <a:buFont typeface="Arial"/>
              <a:buChar char="•"/>
              <a:defRPr sz="2800"/>
            </a:lvl2pPr>
            <a:lvl3pPr marL="1234438" indent="-320038" algn="l">
              <a:buSzPct val="100000"/>
              <a:buFont typeface="Arial"/>
              <a:buChar char="•"/>
              <a:defRPr sz="2800"/>
            </a:lvl3pPr>
            <a:lvl4pPr marL="1727200" indent="-355600" algn="l">
              <a:buSzPct val="100000"/>
              <a:buFont typeface="Arial"/>
              <a:buChar char="•"/>
              <a:defRPr sz="2800"/>
            </a:lvl4pPr>
            <a:lvl5pPr marL="2184400" indent="-355600" algn="l">
              <a:buSzPct val="100000"/>
              <a:buFont typeface="Arial"/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直接连接符 8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61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xfrm>
            <a:off x="150469" y="98909"/>
            <a:ext cx="8845442" cy="903416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50469" y="1478508"/>
            <a:ext cx="4347714" cy="823913"/>
          </a:xfrm>
          <a:prstGeom prst="rect">
            <a:avLst/>
          </a:prstGeom>
        </p:spPr>
        <p:txBody>
          <a:bodyPr anchor="b"/>
          <a:lstStyle>
            <a:lvl1pPr algn="l">
              <a:defRPr b="1"/>
            </a:lvl1pPr>
            <a:lvl2pPr algn="l">
              <a:defRPr b="1"/>
            </a:lvl2pPr>
            <a:lvl3pPr algn="l">
              <a:defRPr b="1"/>
            </a:lvl3pPr>
            <a:lvl4pPr algn="l">
              <a:defRPr b="1"/>
            </a:lvl4pPr>
            <a:lvl5pPr algn="l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/>
          <p:nvPr>
            <p:ph type="body" sz="quarter" idx="13"/>
          </p:nvPr>
        </p:nvSpPr>
        <p:spPr>
          <a:xfrm>
            <a:off x="4629150" y="1478508"/>
            <a:ext cx="4341320" cy="823913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5" name="直接连接符 10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75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/>
          <p:nvPr>
            <p:ph type="title"/>
          </p:nvPr>
        </p:nvSpPr>
        <p:spPr>
          <a:xfrm>
            <a:off x="150469" y="77719"/>
            <a:ext cx="8820003" cy="924605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直接连接符 6"/>
          <p:cNvSpPr/>
          <p:nvPr/>
        </p:nvSpPr>
        <p:spPr>
          <a:xfrm>
            <a:off x="150471" y="1002323"/>
            <a:ext cx="8820492" cy="1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150469" y="1002323"/>
            <a:ext cx="8820494" cy="515329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  <a:lvl2pPr algn="l">
              <a:defRPr sz="2800"/>
            </a:lvl2pPr>
            <a:lvl3pPr algn="l">
              <a:defRPr sz="2800"/>
            </a:lvl3pPr>
            <a:lvl4pPr algn="l">
              <a:defRPr sz="2800"/>
            </a:lvl4pPr>
            <a:lvl5pPr algn="l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8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/>
          <p:nvPr>
            <p:ph type="title"/>
          </p:nvPr>
        </p:nvSpPr>
        <p:spPr>
          <a:xfrm>
            <a:off x="150469" y="150472"/>
            <a:ext cx="3428552" cy="1338588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idx="1"/>
          </p:nvPr>
        </p:nvSpPr>
        <p:spPr>
          <a:xfrm>
            <a:off x="3887389" y="150472"/>
            <a:ext cx="5083081" cy="6227180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  <a:defRPr sz="3200"/>
            </a:lvl1pPr>
            <a:lvl2pPr marL="718457" indent="-261257" algn="l">
              <a:buSzPct val="100000"/>
              <a:buFont typeface="Arial"/>
              <a:buChar char="•"/>
              <a:defRPr sz="3200"/>
            </a:lvl2pPr>
            <a:lvl3pPr marL="1219200" indent="-304800" algn="l">
              <a:buSzPct val="100000"/>
              <a:buFont typeface="Arial"/>
              <a:buChar char="•"/>
              <a:defRPr sz="3200"/>
            </a:lvl3pPr>
            <a:lvl4pPr marL="1737360" indent="-365760" algn="l">
              <a:buSzPct val="100000"/>
              <a:buFont typeface="Arial"/>
              <a:buChar char="•"/>
              <a:defRPr sz="3200"/>
            </a:lvl4pPr>
            <a:lvl5pPr marL="2194560" indent="-365760" algn="l">
              <a:buSzPct val="100000"/>
              <a:buFont typeface="Arial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half" idx="13"/>
          </p:nvPr>
        </p:nvSpPr>
        <p:spPr>
          <a:xfrm>
            <a:off x="150469" y="2057399"/>
            <a:ext cx="3428552" cy="432025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2" name="直接连接符 8"/>
          <p:cNvSpPr/>
          <p:nvPr/>
        </p:nvSpPr>
        <p:spPr>
          <a:xfrm>
            <a:off x="150469" y="1489058"/>
            <a:ext cx="3428552" cy="3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11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150469" y="149400"/>
            <a:ext cx="3428552" cy="133966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idx="13"/>
          </p:nvPr>
        </p:nvSpPr>
        <p:spPr>
          <a:xfrm>
            <a:off x="3887389" y="150472"/>
            <a:ext cx="5083081" cy="6250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half" idx="1"/>
          </p:nvPr>
        </p:nvSpPr>
        <p:spPr>
          <a:xfrm>
            <a:off x="150469" y="2057400"/>
            <a:ext cx="3428552" cy="4343400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直接连接符 8"/>
          <p:cNvSpPr/>
          <p:nvPr/>
        </p:nvSpPr>
        <p:spPr>
          <a:xfrm>
            <a:off x="150469" y="1489058"/>
            <a:ext cx="3428552" cy="3"/>
          </a:xfrm>
          <a:prstGeom prst="line">
            <a:avLst/>
          </a:prstGeom>
          <a:ln w="127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4A5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49424"/>
            <a:ext cx="9144000" cy="64342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TextBox 9"/>
          <p:cNvSpPr txBox="1"/>
          <p:nvPr/>
        </p:nvSpPr>
        <p:spPr>
          <a:xfrm>
            <a:off x="150469" y="6196114"/>
            <a:ext cx="134917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AncoraSIR.com</a:t>
            </a:r>
          </a:p>
        </p:txBody>
      </p:sp>
      <p:pic>
        <p:nvPicPr>
          <p:cNvPr id="4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4238" y="5511705"/>
            <a:ext cx="556234" cy="9189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6"/>
          <p:cNvSpPr/>
          <p:nvPr/>
        </p:nvSpPr>
        <p:spPr>
          <a:xfrm>
            <a:off x="92280" y="6134791"/>
            <a:ext cx="1453885" cy="315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50469" y="1122362"/>
            <a:ext cx="8843060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70651" y="3602037"/>
            <a:ext cx="7802699" cy="165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ctrTitle"/>
          </p:nvPr>
        </p:nvSpPr>
        <p:spPr>
          <a:xfrm>
            <a:off x="150471" y="84691"/>
            <a:ext cx="8843058" cy="2387601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pPr/>
            <a:r>
              <a:t>P2P File Share protocol</a:t>
            </a:r>
          </a:p>
        </p:txBody>
      </p:sp>
      <p:sp>
        <p:nvSpPr>
          <p:cNvPr id="162" name="Subtitle 2"/>
          <p:cNvSpPr txBox="1"/>
          <p:nvPr>
            <p:ph type="subTitle" sz="half" idx="1"/>
          </p:nvPr>
        </p:nvSpPr>
        <p:spPr>
          <a:xfrm>
            <a:off x="670650" y="3807685"/>
            <a:ext cx="7802700" cy="2004300"/>
          </a:xfrm>
          <a:prstGeom prst="rect">
            <a:avLst/>
          </a:prstGeom>
        </p:spPr>
        <p:txBody>
          <a:bodyPr anchor="ctr"/>
          <a:lstStyle/>
          <a:p>
            <a:pPr defTabSz="768094">
              <a:lnSpc>
                <a:spcPct val="81000"/>
              </a:lnSpc>
              <a:spcBef>
                <a:spcPts val="800"/>
              </a:spcBef>
              <a:defRPr sz="2300"/>
            </a:pPr>
            <a:r>
              <a:t>Haibin He - 11611601</a:t>
            </a:r>
          </a:p>
          <a:p>
            <a:pPr defTabSz="768094">
              <a:lnSpc>
                <a:spcPct val="81000"/>
              </a:lnSpc>
              <a:spcBef>
                <a:spcPts val="800"/>
              </a:spcBef>
              <a:defRPr sz="2300"/>
            </a:pPr>
            <a:r>
              <a:t>Xinton Lu - 11612325</a:t>
            </a:r>
          </a:p>
          <a:p>
            <a:pPr defTabSz="768094">
              <a:lnSpc>
                <a:spcPct val="81000"/>
              </a:lnSpc>
              <a:spcBef>
                <a:spcPts val="800"/>
              </a:spcBef>
              <a:defRPr sz="2300"/>
            </a:pPr>
            <a:r>
              <a:t>Siyu Zhang - 11612326</a:t>
            </a:r>
          </a:p>
        </p:txBody>
      </p:sp>
      <p:sp>
        <p:nvSpPr>
          <p:cNvPr id="163" name="直接连接符 6"/>
          <p:cNvSpPr/>
          <p:nvPr/>
        </p:nvSpPr>
        <p:spPr>
          <a:xfrm>
            <a:off x="150470" y="3025249"/>
            <a:ext cx="8843059" cy="1"/>
          </a:xfrm>
          <a:prstGeom prst="line">
            <a:avLst/>
          </a:prstGeom>
          <a:ln w="38100">
            <a:solidFill>
              <a:srgbClr val="14A599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82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83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285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632" y="4696400"/>
            <a:ext cx="1402913" cy="941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69" y="3843777"/>
            <a:ext cx="1291685" cy="10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eeder"/>
          <p:cNvSpPr txBox="1"/>
          <p:nvPr/>
        </p:nvSpPr>
        <p:spPr>
          <a:xfrm>
            <a:off x="205584" y="3116581"/>
            <a:ext cx="89597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</a:t>
            </a:r>
          </a:p>
        </p:txBody>
      </p:sp>
      <p:sp>
        <p:nvSpPr>
          <p:cNvPr id="288" name="tracker"/>
          <p:cNvSpPr txBox="1"/>
          <p:nvPr/>
        </p:nvSpPr>
        <p:spPr>
          <a:xfrm>
            <a:off x="6659482" y="5775701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sp>
        <p:nvSpPr>
          <p:cNvPr id="289" name="Update"/>
          <p:cNvSpPr txBox="1"/>
          <p:nvPr/>
        </p:nvSpPr>
        <p:spPr>
          <a:xfrm>
            <a:off x="276983" y="1157888"/>
            <a:ext cx="1038656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Update</a:t>
            </a:r>
          </a:p>
        </p:txBody>
      </p:sp>
      <p:pic>
        <p:nvPicPr>
          <p:cNvPr id="290" name="Screen Shot 2018-12-24 at 13.06.51.png" descr="Screen Shot 2018-12-24 at 13.06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695" y="1773296"/>
            <a:ext cx="1609814" cy="624839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/>
          <p:cNvSpPr/>
          <p:nvPr/>
        </p:nvSpPr>
        <p:spPr>
          <a:xfrm flipV="1">
            <a:off x="1506979" y="2517369"/>
            <a:ext cx="1221678" cy="17423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2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8699" y="4422916"/>
            <a:ext cx="427080" cy="421639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Line"/>
          <p:cNvSpPr/>
          <p:nvPr/>
        </p:nvSpPr>
        <p:spPr>
          <a:xfrm flipH="1">
            <a:off x="2883503" y="2471232"/>
            <a:ext cx="1" cy="1923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>
            <a:off x="3045934" y="5167031"/>
            <a:ext cx="293458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check file list"/>
          <p:cNvSpPr txBox="1"/>
          <p:nvPr/>
        </p:nvSpPr>
        <p:spPr>
          <a:xfrm>
            <a:off x="974704" y="2837994"/>
            <a:ext cx="125960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check file list</a:t>
            </a:r>
          </a:p>
        </p:txBody>
      </p:sp>
      <p:sp>
        <p:nvSpPr>
          <p:cNvPr id="296" name="make files into seeds"/>
          <p:cNvSpPr txBox="1"/>
          <p:nvPr/>
        </p:nvSpPr>
        <p:spPr>
          <a:xfrm>
            <a:off x="2897649" y="3112882"/>
            <a:ext cx="190077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make files into seeds</a:t>
            </a:r>
          </a:p>
        </p:txBody>
      </p:sp>
      <p:sp>
        <p:nvSpPr>
          <p:cNvPr id="297" name="send update to the tracker"/>
          <p:cNvSpPr txBox="1"/>
          <p:nvPr/>
        </p:nvSpPr>
        <p:spPr>
          <a:xfrm>
            <a:off x="3316003" y="5441671"/>
            <a:ext cx="22470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send update to the tracker</a:t>
            </a:r>
          </a:p>
        </p:txBody>
      </p:sp>
      <p:graphicFrame>
        <p:nvGraphicFramePr>
          <p:cNvPr id="298" name="Table"/>
          <p:cNvGraphicFramePr/>
          <p:nvPr/>
        </p:nvGraphicFramePr>
        <p:xfrm>
          <a:off x="4847430" y="1540201"/>
          <a:ext cx="3581401" cy="3962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63405"/>
                <a:gridCol w="1188232"/>
                <a:gridCol w="1330769"/>
              </a:tblGrid>
              <a:tr h="38144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ip:port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time update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</a:tr>
              <a:tr h="35479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10.21.11.26:23333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xxxxx.xxxxx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</a:tr>
              <a:tr h="35479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10.21.11.26:55555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xxxxx.xxxxx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pic>
        <p:nvPicPr>
          <p:cNvPr id="299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9989" y="1927898"/>
            <a:ext cx="319707" cy="315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9989" y="2321946"/>
            <a:ext cx="319707" cy="315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4763" y="4466122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7725" y="5084769"/>
            <a:ext cx="427079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1062" y="4968766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94512" y="4470753"/>
            <a:ext cx="427079" cy="421639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Line"/>
          <p:cNvSpPr/>
          <p:nvPr/>
        </p:nvSpPr>
        <p:spPr>
          <a:xfrm flipV="1">
            <a:off x="7133088" y="2774413"/>
            <a:ext cx="1" cy="178515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update seed repository"/>
          <p:cNvSpPr txBox="1"/>
          <p:nvPr/>
        </p:nvSpPr>
        <p:spPr>
          <a:xfrm>
            <a:off x="5030013" y="3885956"/>
            <a:ext cx="206932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update seed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309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310" name="灯片编号占位符 5"/>
          <p:cNvSpPr txBox="1"/>
          <p:nvPr>
            <p:ph type="sldNum" sz="quarter" idx="4294967295"/>
          </p:nvPr>
        </p:nvSpPr>
        <p:spPr>
          <a:xfrm>
            <a:off x="8708127" y="6534111"/>
            <a:ext cx="26234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Download"/>
          <p:cNvSpPr txBox="1"/>
          <p:nvPr/>
        </p:nvSpPr>
        <p:spPr>
          <a:xfrm>
            <a:off x="276983" y="1157888"/>
            <a:ext cx="14614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Download </a:t>
            </a:r>
          </a:p>
        </p:txBody>
      </p:sp>
      <p:sp>
        <p:nvSpPr>
          <p:cNvPr id="312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313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eeder1"/>
          <p:cNvSpPr txBox="1"/>
          <p:nvPr/>
        </p:nvSpPr>
        <p:spPr>
          <a:xfrm>
            <a:off x="3910177" y="1516274"/>
            <a:ext cx="102992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seeder1</a:t>
            </a:r>
          </a:p>
        </p:txBody>
      </p:sp>
      <p:sp>
        <p:nvSpPr>
          <p:cNvPr id="318" name="seeder2"/>
          <p:cNvSpPr txBox="1"/>
          <p:nvPr/>
        </p:nvSpPr>
        <p:spPr>
          <a:xfrm>
            <a:off x="6661980" y="1516274"/>
            <a:ext cx="1029925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seeder2</a:t>
            </a:r>
          </a:p>
        </p:txBody>
      </p:sp>
      <p:sp>
        <p:nvSpPr>
          <p:cNvPr id="319" name="downloader"/>
          <p:cNvSpPr txBox="1"/>
          <p:nvPr/>
        </p:nvSpPr>
        <p:spPr>
          <a:xfrm>
            <a:off x="839050" y="4386139"/>
            <a:ext cx="142952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downloader</a:t>
            </a:r>
          </a:p>
        </p:txBody>
      </p:sp>
      <p:sp>
        <p:nvSpPr>
          <p:cNvPr id="320" name="tracker"/>
          <p:cNvSpPr txBox="1"/>
          <p:nvPr/>
        </p:nvSpPr>
        <p:spPr>
          <a:xfrm>
            <a:off x="5889252" y="4762172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pic>
        <p:nvPicPr>
          <p:cNvPr id="321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Line"/>
          <p:cNvSpPr/>
          <p:nvPr/>
        </p:nvSpPr>
        <p:spPr>
          <a:xfrm flipH="1">
            <a:off x="1296569" y="3223801"/>
            <a:ext cx="1" cy="10951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seed"/>
          <p:cNvSpPr txBox="1"/>
          <p:nvPr/>
        </p:nvSpPr>
        <p:spPr>
          <a:xfrm>
            <a:off x="975438" y="1803818"/>
            <a:ext cx="66693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326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327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Download"/>
          <p:cNvSpPr txBox="1"/>
          <p:nvPr/>
        </p:nvSpPr>
        <p:spPr>
          <a:xfrm>
            <a:off x="276983" y="1157888"/>
            <a:ext cx="14614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Download </a:t>
            </a:r>
          </a:p>
        </p:txBody>
      </p:sp>
      <p:sp>
        <p:nvSpPr>
          <p:cNvPr id="329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330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eeder1"/>
          <p:cNvSpPr txBox="1"/>
          <p:nvPr/>
        </p:nvSpPr>
        <p:spPr>
          <a:xfrm>
            <a:off x="3910177" y="1516274"/>
            <a:ext cx="102992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seeder1</a:t>
            </a:r>
          </a:p>
        </p:txBody>
      </p:sp>
      <p:sp>
        <p:nvSpPr>
          <p:cNvPr id="335" name="seeder2"/>
          <p:cNvSpPr txBox="1"/>
          <p:nvPr/>
        </p:nvSpPr>
        <p:spPr>
          <a:xfrm>
            <a:off x="6661980" y="1516274"/>
            <a:ext cx="1029925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seeder2</a:t>
            </a:r>
          </a:p>
        </p:txBody>
      </p:sp>
      <p:sp>
        <p:nvSpPr>
          <p:cNvPr id="336" name="downloader"/>
          <p:cNvSpPr txBox="1"/>
          <p:nvPr/>
        </p:nvSpPr>
        <p:spPr>
          <a:xfrm>
            <a:off x="839050" y="4386139"/>
            <a:ext cx="142952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downloader</a:t>
            </a:r>
          </a:p>
        </p:txBody>
      </p:sp>
      <p:sp>
        <p:nvSpPr>
          <p:cNvPr id="337" name="tracker"/>
          <p:cNvSpPr txBox="1"/>
          <p:nvPr/>
        </p:nvSpPr>
        <p:spPr>
          <a:xfrm>
            <a:off x="5889252" y="4762172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pic>
        <p:nvPicPr>
          <p:cNvPr id="338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 flipH="1">
            <a:off x="1296569" y="3223801"/>
            <a:ext cx="1" cy="10951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seed"/>
          <p:cNvSpPr txBox="1"/>
          <p:nvPr/>
        </p:nvSpPr>
        <p:spPr>
          <a:xfrm>
            <a:off x="975438" y="1803818"/>
            <a:ext cx="66693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</a:t>
            </a:r>
          </a:p>
        </p:txBody>
      </p:sp>
      <p:sp>
        <p:nvSpPr>
          <p:cNvPr id="341" name="Line"/>
          <p:cNvSpPr/>
          <p:nvPr/>
        </p:nvSpPr>
        <p:spPr>
          <a:xfrm>
            <a:off x="2545904" y="5717437"/>
            <a:ext cx="2879378" cy="2253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hash value of requested file"/>
          <p:cNvSpPr txBox="1"/>
          <p:nvPr/>
        </p:nvSpPr>
        <p:spPr>
          <a:xfrm>
            <a:off x="2467778" y="5980188"/>
            <a:ext cx="30346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hash value of requested file</a:t>
            </a:r>
          </a:p>
        </p:txBody>
      </p:sp>
      <p:sp>
        <p:nvSpPr>
          <p:cNvPr id="343" name="Line"/>
          <p:cNvSpPr/>
          <p:nvPr/>
        </p:nvSpPr>
        <p:spPr>
          <a:xfrm flipH="1">
            <a:off x="2595577" y="4451423"/>
            <a:ext cx="2427295" cy="7538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a list of ip address"/>
          <p:cNvSpPr txBox="1"/>
          <p:nvPr/>
        </p:nvSpPr>
        <p:spPr>
          <a:xfrm>
            <a:off x="2748118" y="4408080"/>
            <a:ext cx="205750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 list of ip address</a:t>
            </a:r>
          </a:p>
        </p:txBody>
      </p:sp>
      <p:graphicFrame>
        <p:nvGraphicFramePr>
          <p:cNvPr id="345" name="Table"/>
          <p:cNvGraphicFramePr/>
          <p:nvPr/>
        </p:nvGraphicFramePr>
        <p:xfrm>
          <a:off x="4684601" y="3222702"/>
          <a:ext cx="3581401" cy="3962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63405"/>
                <a:gridCol w="1188232"/>
                <a:gridCol w="1330769"/>
              </a:tblGrid>
              <a:tr h="38144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ip:port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time update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14A599"/>
                      </a:solidFill>
                    </a:lnB>
                  </a:tcPr>
                </a:tc>
              </a:tr>
              <a:tr h="35479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10.21.11.26:23333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xxxxx.xxxxx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14A599"/>
                      </a:solidFill>
                    </a:lnT>
                  </a:tcPr>
                </a:tc>
              </a:tr>
              <a:tr h="35479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10.21.11.26:55555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file hash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xxxxx.xxxxx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pic>
        <p:nvPicPr>
          <p:cNvPr id="346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159" y="3610400"/>
            <a:ext cx="319707" cy="315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159" y="4004448"/>
            <a:ext cx="319707" cy="315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350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351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Download"/>
          <p:cNvSpPr txBox="1"/>
          <p:nvPr/>
        </p:nvSpPr>
        <p:spPr>
          <a:xfrm>
            <a:off x="276983" y="1157888"/>
            <a:ext cx="14614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Download </a:t>
            </a:r>
          </a:p>
        </p:txBody>
      </p:sp>
      <p:sp>
        <p:nvSpPr>
          <p:cNvPr id="353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354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eeder1"/>
          <p:cNvSpPr txBox="1"/>
          <p:nvPr/>
        </p:nvSpPr>
        <p:spPr>
          <a:xfrm>
            <a:off x="3910177" y="1516274"/>
            <a:ext cx="102992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seeder1</a:t>
            </a:r>
          </a:p>
        </p:txBody>
      </p:sp>
      <p:sp>
        <p:nvSpPr>
          <p:cNvPr id="359" name="seeder2"/>
          <p:cNvSpPr txBox="1"/>
          <p:nvPr/>
        </p:nvSpPr>
        <p:spPr>
          <a:xfrm>
            <a:off x="6661980" y="1516274"/>
            <a:ext cx="1029925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seeder2</a:t>
            </a:r>
          </a:p>
        </p:txBody>
      </p:sp>
      <p:sp>
        <p:nvSpPr>
          <p:cNvPr id="360" name="downloader"/>
          <p:cNvSpPr txBox="1"/>
          <p:nvPr/>
        </p:nvSpPr>
        <p:spPr>
          <a:xfrm>
            <a:off x="839050" y="4386139"/>
            <a:ext cx="142952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downloader</a:t>
            </a:r>
          </a:p>
        </p:txBody>
      </p:sp>
      <p:sp>
        <p:nvSpPr>
          <p:cNvPr id="361" name="tracker"/>
          <p:cNvSpPr txBox="1"/>
          <p:nvPr/>
        </p:nvSpPr>
        <p:spPr>
          <a:xfrm>
            <a:off x="5889252" y="4762172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pic>
        <p:nvPicPr>
          <p:cNvPr id="362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Line"/>
          <p:cNvSpPr/>
          <p:nvPr/>
        </p:nvSpPr>
        <p:spPr>
          <a:xfrm flipH="1">
            <a:off x="1296569" y="3223801"/>
            <a:ext cx="1" cy="10951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seed"/>
          <p:cNvSpPr txBox="1"/>
          <p:nvPr/>
        </p:nvSpPr>
        <p:spPr>
          <a:xfrm>
            <a:off x="975438" y="1803818"/>
            <a:ext cx="66693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</a:t>
            </a:r>
          </a:p>
        </p:txBody>
      </p:sp>
      <p:sp>
        <p:nvSpPr>
          <p:cNvPr id="365" name="Line"/>
          <p:cNvSpPr/>
          <p:nvPr/>
        </p:nvSpPr>
        <p:spPr>
          <a:xfrm>
            <a:off x="2545904" y="5717437"/>
            <a:ext cx="2879378" cy="2253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hash value of requested file"/>
          <p:cNvSpPr txBox="1"/>
          <p:nvPr/>
        </p:nvSpPr>
        <p:spPr>
          <a:xfrm>
            <a:off x="2417142" y="5921727"/>
            <a:ext cx="30346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hash value of requested file</a:t>
            </a:r>
          </a:p>
        </p:txBody>
      </p:sp>
      <p:sp>
        <p:nvSpPr>
          <p:cNvPr id="367" name="Line"/>
          <p:cNvSpPr/>
          <p:nvPr/>
        </p:nvSpPr>
        <p:spPr>
          <a:xfrm flipH="1" flipV="1">
            <a:off x="2544912" y="5464398"/>
            <a:ext cx="2777948" cy="2527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a list of IP"/>
          <p:cNvSpPr txBox="1"/>
          <p:nvPr/>
        </p:nvSpPr>
        <p:spPr>
          <a:xfrm>
            <a:off x="3380280" y="5142815"/>
            <a:ext cx="120963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 list of IP</a:t>
            </a:r>
          </a:p>
        </p:txBody>
      </p:sp>
      <p:sp>
        <p:nvSpPr>
          <p:cNvPr id="369" name="Line"/>
          <p:cNvSpPr/>
          <p:nvPr/>
        </p:nvSpPr>
        <p:spPr>
          <a:xfrm flipV="1">
            <a:off x="2237260" y="2855925"/>
            <a:ext cx="4840299" cy="20626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2245565" y="2853930"/>
            <a:ext cx="1699954" cy="206225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query if the file is still sharing"/>
          <p:cNvSpPr txBox="1"/>
          <p:nvPr/>
        </p:nvSpPr>
        <p:spPr>
          <a:xfrm>
            <a:off x="2720640" y="1083405"/>
            <a:ext cx="319972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query if the file is still sharing</a:t>
            </a:r>
          </a:p>
        </p:txBody>
      </p:sp>
      <p:pic>
        <p:nvPicPr>
          <p:cNvPr id="372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2138" y="3230151"/>
            <a:ext cx="914620" cy="902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23754" y="3319908"/>
            <a:ext cx="914620" cy="902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376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377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Download"/>
          <p:cNvSpPr txBox="1"/>
          <p:nvPr/>
        </p:nvSpPr>
        <p:spPr>
          <a:xfrm>
            <a:off x="276983" y="1157888"/>
            <a:ext cx="14614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Download </a:t>
            </a:r>
          </a:p>
        </p:txBody>
      </p:sp>
      <p:sp>
        <p:nvSpPr>
          <p:cNvPr id="379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380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eeder1"/>
          <p:cNvSpPr txBox="1"/>
          <p:nvPr/>
        </p:nvSpPr>
        <p:spPr>
          <a:xfrm>
            <a:off x="3910177" y="1516274"/>
            <a:ext cx="102992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seeder1</a:t>
            </a:r>
          </a:p>
        </p:txBody>
      </p:sp>
      <p:sp>
        <p:nvSpPr>
          <p:cNvPr id="385" name="seeder2"/>
          <p:cNvSpPr txBox="1"/>
          <p:nvPr/>
        </p:nvSpPr>
        <p:spPr>
          <a:xfrm>
            <a:off x="6661980" y="1516274"/>
            <a:ext cx="1029925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seeder2</a:t>
            </a:r>
          </a:p>
        </p:txBody>
      </p:sp>
      <p:sp>
        <p:nvSpPr>
          <p:cNvPr id="386" name="downloader"/>
          <p:cNvSpPr txBox="1"/>
          <p:nvPr/>
        </p:nvSpPr>
        <p:spPr>
          <a:xfrm>
            <a:off x="839050" y="4386139"/>
            <a:ext cx="142952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downloader</a:t>
            </a:r>
          </a:p>
        </p:txBody>
      </p:sp>
      <p:sp>
        <p:nvSpPr>
          <p:cNvPr id="387" name="tracker"/>
          <p:cNvSpPr txBox="1"/>
          <p:nvPr/>
        </p:nvSpPr>
        <p:spPr>
          <a:xfrm>
            <a:off x="5889252" y="4762172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pic>
        <p:nvPicPr>
          <p:cNvPr id="388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Line"/>
          <p:cNvSpPr/>
          <p:nvPr/>
        </p:nvSpPr>
        <p:spPr>
          <a:xfrm flipH="1">
            <a:off x="1296569" y="3223801"/>
            <a:ext cx="1" cy="10951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0" name="seed"/>
          <p:cNvSpPr txBox="1"/>
          <p:nvPr/>
        </p:nvSpPr>
        <p:spPr>
          <a:xfrm>
            <a:off x="975438" y="1803818"/>
            <a:ext cx="66693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</a:t>
            </a:r>
          </a:p>
        </p:txBody>
      </p:sp>
      <p:sp>
        <p:nvSpPr>
          <p:cNvPr id="391" name="Line"/>
          <p:cNvSpPr/>
          <p:nvPr/>
        </p:nvSpPr>
        <p:spPr>
          <a:xfrm flipH="1">
            <a:off x="2267799" y="2825745"/>
            <a:ext cx="4580248" cy="220470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>
            <a:off x="2272818" y="2837159"/>
            <a:ext cx="1450871" cy="208694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transfer file chunks"/>
          <p:cNvSpPr txBox="1"/>
          <p:nvPr/>
        </p:nvSpPr>
        <p:spPr>
          <a:xfrm>
            <a:off x="1959353" y="2910955"/>
            <a:ext cx="975676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transfer file chunks</a:t>
            </a:r>
          </a:p>
        </p:txBody>
      </p:sp>
      <p:sp>
        <p:nvSpPr>
          <p:cNvPr id="394" name="transfer file chunks"/>
          <p:cNvSpPr txBox="1"/>
          <p:nvPr/>
        </p:nvSpPr>
        <p:spPr>
          <a:xfrm>
            <a:off x="5502160" y="3434862"/>
            <a:ext cx="975676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transfer file chunks</a:t>
            </a:r>
          </a:p>
        </p:txBody>
      </p:sp>
      <p:sp>
        <p:nvSpPr>
          <p:cNvPr id="395" name="Line"/>
          <p:cNvSpPr/>
          <p:nvPr/>
        </p:nvSpPr>
        <p:spPr>
          <a:xfrm>
            <a:off x="2545904" y="5717437"/>
            <a:ext cx="2879378" cy="2253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6" name="hash value of requested file"/>
          <p:cNvSpPr txBox="1"/>
          <p:nvPr/>
        </p:nvSpPr>
        <p:spPr>
          <a:xfrm>
            <a:off x="2417142" y="5921727"/>
            <a:ext cx="30346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hash value of requested file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2544912" y="5464398"/>
            <a:ext cx="2777948" cy="2527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8" name="a list of IP"/>
          <p:cNvSpPr txBox="1"/>
          <p:nvPr/>
        </p:nvSpPr>
        <p:spPr>
          <a:xfrm>
            <a:off x="3380280" y="5142815"/>
            <a:ext cx="120963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 list of 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401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402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403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Seed"/>
          <p:cNvSpPr txBox="1"/>
          <p:nvPr/>
        </p:nvSpPr>
        <p:spPr>
          <a:xfrm>
            <a:off x="276983" y="1157888"/>
            <a:ext cx="73033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Seed</a:t>
            </a:r>
          </a:p>
        </p:txBody>
      </p:sp>
      <p:sp>
        <p:nvSpPr>
          <p:cNvPr id="405" name="内容占位符 2"/>
          <p:cNvSpPr txBox="1"/>
          <p:nvPr>
            <p:ph type="body" idx="1"/>
          </p:nvPr>
        </p:nvSpPr>
        <p:spPr>
          <a:xfrm>
            <a:off x="150716" y="1735091"/>
            <a:ext cx="8820002" cy="4860002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ts val="4000"/>
              </a:lnSpc>
              <a:spcBef>
                <a:spcPts val="1500"/>
              </a:spcBef>
              <a:buSzTx/>
              <a:buFontTx/>
              <a:buNone/>
              <a:defRPr sz="1600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String in the format : 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file_name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file_len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big_seed （hash of the whole file）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chunk1_hash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chunk2_hash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…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chunkn_hash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408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409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410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Tracker"/>
          <p:cNvSpPr txBox="1"/>
          <p:nvPr/>
        </p:nvSpPr>
        <p:spPr>
          <a:xfrm>
            <a:off x="276983" y="1157888"/>
            <a:ext cx="1081903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Tracker</a:t>
            </a:r>
          </a:p>
        </p:txBody>
      </p:sp>
      <p:sp>
        <p:nvSpPr>
          <p:cNvPr id="412" name="内容占位符 2"/>
          <p:cNvSpPr txBox="1"/>
          <p:nvPr>
            <p:ph type="body" idx="1"/>
          </p:nvPr>
        </p:nvSpPr>
        <p:spPr>
          <a:xfrm>
            <a:off x="150716" y="1735091"/>
            <a:ext cx="8820002" cy="4860002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ts val="4000"/>
              </a:lnSpc>
              <a:spcBef>
                <a:spcPts val="1500"/>
              </a:spcBef>
              <a:buSzTx/>
              <a:buFontTx/>
              <a:buNone/>
              <a:defRPr sz="1600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tracker</a:t>
            </a:r>
            <a:r>
              <a:t>, two tasks are executed in the event loop: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Update seed list: Check timestamp in each seed list, and then deleted seeds that are timeout. 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Start server and listen for connection: The detail operation depends on the operation code. Specifically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get_seed</a:t>
            </a:r>
            <a:r>
              <a:t>: Means to return a list with all the seeds it currently holds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Update</a:t>
            </a:r>
            <a:r>
              <a:t>：Update the seed list according to update messages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Query</a:t>
            </a:r>
            <a:r>
              <a:t>: Return an address list including requested file. </a:t>
            </a: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415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416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417" name="灯片编号占位符 5"/>
          <p:cNvSpPr txBox="1"/>
          <p:nvPr>
            <p:ph type="sldNum" sz="quarter" idx="4294967295"/>
          </p:nvPr>
        </p:nvSpPr>
        <p:spPr>
          <a:xfrm>
            <a:off x="8696817" y="6534111"/>
            <a:ext cx="273654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Node"/>
          <p:cNvSpPr txBox="1"/>
          <p:nvPr/>
        </p:nvSpPr>
        <p:spPr>
          <a:xfrm>
            <a:off x="276983" y="1157888"/>
            <a:ext cx="77153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Node</a:t>
            </a:r>
          </a:p>
        </p:txBody>
      </p:sp>
      <p:sp>
        <p:nvSpPr>
          <p:cNvPr id="419" name="内容占位符 2"/>
          <p:cNvSpPr txBox="1"/>
          <p:nvPr>
            <p:ph type="body" idx="1"/>
          </p:nvPr>
        </p:nvSpPr>
        <p:spPr>
          <a:xfrm>
            <a:off x="150716" y="1735091"/>
            <a:ext cx="8820002" cy="4860002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ts val="4000"/>
              </a:lnSpc>
              <a:spcBef>
                <a:spcPts val="1500"/>
              </a:spcBef>
              <a:buSzTx/>
              <a:buFontTx/>
              <a:buNone/>
              <a:defRPr sz="1600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Node as seeder:</a:t>
            </a:r>
            <a:r>
              <a:t> put a dispatch function to listen to file request of a user and provide corresponding response  </a:t>
            </a:r>
          </a:p>
          <a:p>
            <a:pPr marL="0" indent="0" algn="just" defTabSz="457200">
              <a:lnSpc>
                <a:spcPts val="4000"/>
              </a:lnSpc>
              <a:spcBef>
                <a:spcPts val="1500"/>
              </a:spcBef>
              <a:buSzTx/>
              <a:buFontTx/>
              <a:buNone/>
              <a:defRPr sz="1600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Node as client: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get the address list with given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seed</a:t>
            </a:r>
            <a:r>
              <a:t> from tracker 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check the availability of the addresses in the address list 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download the file and assembling. </a:t>
            </a: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Q&amp;A"/>
          <p:cNvSpPr txBox="1"/>
          <p:nvPr>
            <p:ph type="ctrTitle"/>
          </p:nvPr>
        </p:nvSpPr>
        <p:spPr>
          <a:xfrm>
            <a:off x="150470" y="1122362"/>
            <a:ext cx="8843059" cy="2387601"/>
          </a:xfrm>
          <a:prstGeom prst="rect">
            <a:avLst/>
          </a:prstGeom>
        </p:spPr>
        <p:txBody>
          <a:bodyPr/>
          <a:lstStyle/>
          <a:p>
            <a:pPr/>
            <a:r>
              <a:t>Video Demo</a:t>
            </a:r>
          </a:p>
        </p:txBody>
      </p:sp>
      <p:sp>
        <p:nvSpPr>
          <p:cNvPr id="422" name="Slide Number"/>
          <p:cNvSpPr txBox="1"/>
          <p:nvPr>
            <p:ph type="sldNum" sz="quarter" idx="4294967295"/>
          </p:nvPr>
        </p:nvSpPr>
        <p:spPr>
          <a:xfrm>
            <a:off x="8696814" y="6534110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12/24/2018</a:t>
            </a:r>
          </a:p>
        </p:txBody>
      </p:sp>
      <p:sp>
        <p:nvSpPr>
          <p:cNvPr id="424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Computer Networking 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Q&amp;A"/>
          <p:cNvSpPr txBox="1"/>
          <p:nvPr>
            <p:ph type="ctrTitle"/>
          </p:nvPr>
        </p:nvSpPr>
        <p:spPr>
          <a:xfrm>
            <a:off x="150470" y="1122362"/>
            <a:ext cx="8843059" cy="2387601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427" name="Slide Number"/>
          <p:cNvSpPr txBox="1"/>
          <p:nvPr>
            <p:ph type="sldNum" sz="quarter" idx="4294967295"/>
          </p:nvPr>
        </p:nvSpPr>
        <p:spPr>
          <a:xfrm>
            <a:off x="8696814" y="6534110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8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12/24/2018</a:t>
            </a:r>
          </a:p>
        </p:txBody>
      </p:sp>
      <p:sp>
        <p:nvSpPr>
          <p:cNvPr id="429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Computer Networking 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166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167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69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eeder1"/>
          <p:cNvSpPr txBox="1"/>
          <p:nvPr/>
        </p:nvSpPr>
        <p:spPr>
          <a:xfrm>
            <a:off x="3910177" y="1516274"/>
            <a:ext cx="97567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seeder1</a:t>
            </a:r>
          </a:p>
        </p:txBody>
      </p:sp>
      <p:sp>
        <p:nvSpPr>
          <p:cNvPr id="174" name="seeder2"/>
          <p:cNvSpPr txBox="1"/>
          <p:nvPr/>
        </p:nvSpPr>
        <p:spPr>
          <a:xfrm>
            <a:off x="6661980" y="1516274"/>
            <a:ext cx="97567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seeder2</a:t>
            </a:r>
          </a:p>
        </p:txBody>
      </p:sp>
      <p:sp>
        <p:nvSpPr>
          <p:cNvPr id="175" name="downloader"/>
          <p:cNvSpPr txBox="1"/>
          <p:nvPr/>
        </p:nvSpPr>
        <p:spPr>
          <a:xfrm>
            <a:off x="839050" y="4386139"/>
            <a:ext cx="136914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downloader</a:t>
            </a:r>
          </a:p>
        </p:txBody>
      </p:sp>
      <p:sp>
        <p:nvSpPr>
          <p:cNvPr id="176" name="tracker"/>
          <p:cNvSpPr txBox="1"/>
          <p:nvPr/>
        </p:nvSpPr>
        <p:spPr>
          <a:xfrm>
            <a:off x="5889252" y="4762172"/>
            <a:ext cx="91461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tracker</a:t>
            </a:r>
          </a:p>
        </p:txBody>
      </p:sp>
      <p:pic>
        <p:nvPicPr>
          <p:cNvPr id="177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eed"/>
          <p:cNvSpPr txBox="1"/>
          <p:nvPr/>
        </p:nvSpPr>
        <p:spPr>
          <a:xfrm>
            <a:off x="975438" y="1803818"/>
            <a:ext cx="64226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</a:t>
            </a:r>
          </a:p>
        </p:txBody>
      </p:sp>
      <p:sp>
        <p:nvSpPr>
          <p:cNvPr id="179" name="Rectangle"/>
          <p:cNvSpPr/>
          <p:nvPr/>
        </p:nvSpPr>
        <p:spPr>
          <a:xfrm>
            <a:off x="661570" y="1645278"/>
            <a:ext cx="1323777" cy="154302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Computer Networking Final Project</a:t>
            </a:r>
          </a:p>
        </p:txBody>
      </p:sp>
      <p:sp>
        <p:nvSpPr>
          <p:cNvPr id="432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  <p:sp>
        <p:nvSpPr>
          <p:cNvPr id="433" name="内容占位符 2"/>
          <p:cNvSpPr txBox="1"/>
          <p:nvPr>
            <p:ph type="body" idx="1"/>
          </p:nvPr>
        </p:nvSpPr>
        <p:spPr>
          <a:xfrm>
            <a:off x="150471" y="1570695"/>
            <a:ext cx="8820000" cy="486000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None/>
              <a:defRPr sz="6000"/>
            </a:pPr>
            <a:r>
              <a:t>Thank you!</a:t>
            </a:r>
          </a:p>
          <a:p>
            <a:pPr marL="0" indent="0">
              <a:buSzTx/>
              <a:buNone/>
              <a:defRPr sz="2400"/>
            </a:pPr>
            <a:r>
              <a:t>He Haibin &amp; Xintong Lu &amp; Zhang Siyu</a:t>
            </a:r>
          </a:p>
        </p:txBody>
      </p:sp>
      <p:sp>
        <p:nvSpPr>
          <p:cNvPr id="434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12/24/2018</a:t>
            </a:r>
          </a:p>
        </p:txBody>
      </p:sp>
      <p:sp>
        <p:nvSpPr>
          <p:cNvPr id="435" name="灯片编号占位符 5"/>
          <p:cNvSpPr txBox="1"/>
          <p:nvPr>
            <p:ph type="sldNum" sz="quarter" idx="4294967295"/>
          </p:nvPr>
        </p:nvSpPr>
        <p:spPr>
          <a:xfrm>
            <a:off x="8696814" y="6534110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182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83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184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eed"/>
          <p:cNvSpPr txBox="1"/>
          <p:nvPr/>
        </p:nvSpPr>
        <p:spPr>
          <a:xfrm>
            <a:off x="276983" y="1157888"/>
            <a:ext cx="73033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Seed</a:t>
            </a:r>
          </a:p>
        </p:txBody>
      </p:sp>
      <p:sp>
        <p:nvSpPr>
          <p:cNvPr id="186" name="内容占位符 2"/>
          <p:cNvSpPr txBox="1"/>
          <p:nvPr>
            <p:ph type="body" idx="1"/>
          </p:nvPr>
        </p:nvSpPr>
        <p:spPr>
          <a:xfrm>
            <a:off x="150716" y="1735091"/>
            <a:ext cx="8820002" cy="4860002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ts val="4000"/>
              </a:lnSpc>
              <a:spcBef>
                <a:spcPts val="1500"/>
              </a:spcBef>
              <a:buSzTx/>
              <a:buFontTx/>
              <a:buNone/>
              <a:defRPr sz="1600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 seed is an identifier for a file. It includes: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file name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file length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hash value for the whole file </a:t>
            </a:r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AutoNum type="arabicPeriod" startAt="1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 list of hash values for each chunk of the file</a:t>
            </a: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87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3568" y="5331897"/>
            <a:ext cx="1159633" cy="114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 Shot 2018-12-24 at 13.14.45.png" descr="Screen Shot 2018-12-24 at 13.14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4491" y="1359382"/>
            <a:ext cx="3378287" cy="250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191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192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94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eeder1"/>
          <p:cNvSpPr txBox="1"/>
          <p:nvPr/>
        </p:nvSpPr>
        <p:spPr>
          <a:xfrm>
            <a:off x="3910177" y="1516274"/>
            <a:ext cx="97567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seeder1</a:t>
            </a:r>
          </a:p>
        </p:txBody>
      </p:sp>
      <p:sp>
        <p:nvSpPr>
          <p:cNvPr id="199" name="seeder2"/>
          <p:cNvSpPr txBox="1"/>
          <p:nvPr/>
        </p:nvSpPr>
        <p:spPr>
          <a:xfrm>
            <a:off x="6661980" y="1516274"/>
            <a:ext cx="97567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seeder2</a:t>
            </a:r>
          </a:p>
        </p:txBody>
      </p:sp>
      <p:sp>
        <p:nvSpPr>
          <p:cNvPr id="200" name="downloader"/>
          <p:cNvSpPr txBox="1"/>
          <p:nvPr/>
        </p:nvSpPr>
        <p:spPr>
          <a:xfrm>
            <a:off x="839050" y="4386139"/>
            <a:ext cx="136914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downloader</a:t>
            </a:r>
          </a:p>
        </p:txBody>
      </p:sp>
      <p:sp>
        <p:nvSpPr>
          <p:cNvPr id="201" name="tracker"/>
          <p:cNvSpPr txBox="1"/>
          <p:nvPr/>
        </p:nvSpPr>
        <p:spPr>
          <a:xfrm>
            <a:off x="5889252" y="4762172"/>
            <a:ext cx="91461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tracker</a:t>
            </a:r>
          </a:p>
        </p:txBody>
      </p:sp>
      <p:pic>
        <p:nvPicPr>
          <p:cNvPr id="202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eed"/>
          <p:cNvSpPr txBox="1"/>
          <p:nvPr/>
        </p:nvSpPr>
        <p:spPr>
          <a:xfrm>
            <a:off x="975438" y="1803818"/>
            <a:ext cx="64226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</a:t>
            </a:r>
          </a:p>
        </p:txBody>
      </p:sp>
      <p:sp>
        <p:nvSpPr>
          <p:cNvPr id="204" name="Rectangle"/>
          <p:cNvSpPr/>
          <p:nvPr/>
        </p:nvSpPr>
        <p:spPr>
          <a:xfrm>
            <a:off x="4923026" y="4711258"/>
            <a:ext cx="2847071" cy="157572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07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208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09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内容占位符 2"/>
          <p:cNvSpPr txBox="1"/>
          <p:nvPr>
            <p:ph type="body" idx="1"/>
          </p:nvPr>
        </p:nvSpPr>
        <p:spPr>
          <a:xfrm>
            <a:off x="150716" y="1671591"/>
            <a:ext cx="8820002" cy="4860002"/>
          </a:xfrm>
          <a:prstGeom prst="rect">
            <a:avLst/>
          </a:prstGeom>
        </p:spPr>
        <p:txBody>
          <a:bodyPr/>
          <a:lstStyle/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defRPr b="1" sz="1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Node management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Handle periodic status update (including seed list update)</a:t>
            </a:r>
            <a:r>
              <a:t> Each node will periodically send message to tracker to update the seeds it has. In our design, each seed has its time to live. If a seed hasn't been update by its seeder for a certain time it will be deleted from the seed list held by the tracker. </a:t>
            </a:r>
            <a:br/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defRPr b="1" sz="1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File sharing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Maintain a seed list of files held by each node in the network.</a:t>
            </a:r>
            <a:r>
              <a:t> When a node join the network, it will sends a list of all its nodes to the tracker. When a node send a and successfully downloaded the file from seeders, it will update its file list and send it to the tracker. The tracker need to handle these information and maintain a file list with files and corresponding seeders for query. 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Handle request for files:</a:t>
            </a:r>
            <a:r>
              <a:t> When receiving a request for a specific file, the tracker should check the seed list it maintains, and return the address of all available seeders for sharing the requested file. </a:t>
            </a:r>
            <a:br/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11" name="Tracker"/>
          <p:cNvSpPr txBox="1"/>
          <p:nvPr/>
        </p:nvSpPr>
        <p:spPr>
          <a:xfrm>
            <a:off x="276983" y="1157888"/>
            <a:ext cx="1081903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Tracker</a:t>
            </a:r>
          </a:p>
        </p:txBody>
      </p:sp>
      <p:pic>
        <p:nvPicPr>
          <p:cNvPr id="212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1025" y="5518597"/>
            <a:ext cx="1349177" cy="905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15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16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218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4026" y="5132289"/>
            <a:ext cx="1632323" cy="1095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8169" y="1653669"/>
            <a:ext cx="1605096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1" y="1653669"/>
            <a:ext cx="1605095" cy="125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73" y="4711602"/>
            <a:ext cx="1605096" cy="125322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eeder1"/>
          <p:cNvSpPr txBox="1"/>
          <p:nvPr/>
        </p:nvSpPr>
        <p:spPr>
          <a:xfrm>
            <a:off x="3910177" y="1516274"/>
            <a:ext cx="97567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seeder1</a:t>
            </a:r>
          </a:p>
        </p:txBody>
      </p:sp>
      <p:sp>
        <p:nvSpPr>
          <p:cNvPr id="223" name="seeder2"/>
          <p:cNvSpPr txBox="1"/>
          <p:nvPr/>
        </p:nvSpPr>
        <p:spPr>
          <a:xfrm>
            <a:off x="6661980" y="1516274"/>
            <a:ext cx="97567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seeder2</a:t>
            </a:r>
          </a:p>
        </p:txBody>
      </p:sp>
      <p:sp>
        <p:nvSpPr>
          <p:cNvPr id="224" name="downloader"/>
          <p:cNvSpPr txBox="1"/>
          <p:nvPr/>
        </p:nvSpPr>
        <p:spPr>
          <a:xfrm>
            <a:off x="839050" y="4386139"/>
            <a:ext cx="136914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downloader</a:t>
            </a:r>
          </a:p>
        </p:txBody>
      </p:sp>
      <p:sp>
        <p:nvSpPr>
          <p:cNvPr id="225" name="tracker"/>
          <p:cNvSpPr txBox="1"/>
          <p:nvPr/>
        </p:nvSpPr>
        <p:spPr>
          <a:xfrm>
            <a:off x="5889252" y="4762172"/>
            <a:ext cx="91461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tracker</a:t>
            </a:r>
          </a:p>
        </p:txBody>
      </p:sp>
      <p:pic>
        <p:nvPicPr>
          <p:cNvPr id="226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260" y="2210478"/>
            <a:ext cx="914620" cy="902969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eed"/>
          <p:cNvSpPr txBox="1"/>
          <p:nvPr/>
        </p:nvSpPr>
        <p:spPr>
          <a:xfrm>
            <a:off x="975438" y="1803818"/>
            <a:ext cx="64226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seed</a:t>
            </a:r>
          </a:p>
        </p:txBody>
      </p:sp>
      <p:sp>
        <p:nvSpPr>
          <p:cNvPr id="228" name="Rectangle"/>
          <p:cNvSpPr/>
          <p:nvPr/>
        </p:nvSpPr>
        <p:spPr>
          <a:xfrm>
            <a:off x="536835" y="4178349"/>
            <a:ext cx="1973572" cy="195009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9" name="Rectangle"/>
          <p:cNvSpPr/>
          <p:nvPr/>
        </p:nvSpPr>
        <p:spPr>
          <a:xfrm>
            <a:off x="3273665" y="1215771"/>
            <a:ext cx="4843103" cy="195009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32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33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Node"/>
          <p:cNvSpPr txBox="1"/>
          <p:nvPr/>
        </p:nvSpPr>
        <p:spPr>
          <a:xfrm>
            <a:off x="276983" y="1157888"/>
            <a:ext cx="77153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Node</a:t>
            </a:r>
          </a:p>
        </p:txBody>
      </p:sp>
      <p:sp>
        <p:nvSpPr>
          <p:cNvPr id="235" name="内容占位符 2"/>
          <p:cNvSpPr txBox="1"/>
          <p:nvPr>
            <p:ph type="body" idx="1"/>
          </p:nvPr>
        </p:nvSpPr>
        <p:spPr>
          <a:xfrm>
            <a:off x="150716" y="1735091"/>
            <a:ext cx="8820002" cy="4860002"/>
          </a:xfrm>
          <a:prstGeom prst="rect">
            <a:avLst/>
          </a:prstGeom>
        </p:spPr>
        <p:txBody>
          <a:bodyPr/>
          <a:lstStyle/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defRPr b="1" sz="1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status maintenance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update status</a:t>
            </a:r>
            <a:r>
              <a:t> In correspondence to the handle message of tracker, each node acting as a seeder should periodically update all its seeds to the tracker. </a:t>
            </a:r>
            <a:br/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defRPr b="1" sz="1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file requesting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send download request</a:t>
            </a:r>
            <a:r>
              <a:t> A node will send a request for certain file to the tracker and expect a set of available seeds.</a:t>
            </a:r>
            <a:br/>
          </a:p>
          <a:p>
            <a:pPr marL="4572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defRPr b="1" sz="1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file sharing</a:t>
            </a:r>
          </a:p>
          <a:p>
            <a:pPr lvl="1" marL="914400" indent="-317500" algn="just" defTabSz="457200">
              <a:lnSpc>
                <a:spcPts val="3700"/>
              </a:lnSpc>
              <a:spcBef>
                <a:spcPts val="0"/>
              </a:spcBef>
              <a:buClr>
                <a:srgbClr val="333333"/>
              </a:buClr>
              <a:buFont typeface="Helvetica Light"/>
              <a:buChar char="◦"/>
              <a:defRPr sz="1600">
                <a:solidFill>
                  <a:srgbClr val="33333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handle a download request</a:t>
            </a:r>
            <a:r>
              <a:t> A node might receive file request form other nodes, and will need to send requested partial to the requesting nodes.</a:t>
            </a: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36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237" name="cpt.png" descr="c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2282" y="5239325"/>
            <a:ext cx="1605096" cy="1253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40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41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243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632" y="4696400"/>
            <a:ext cx="1402913" cy="941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69" y="3843777"/>
            <a:ext cx="1291685" cy="10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eeder"/>
          <p:cNvSpPr txBox="1"/>
          <p:nvPr/>
        </p:nvSpPr>
        <p:spPr>
          <a:xfrm>
            <a:off x="205584" y="3116581"/>
            <a:ext cx="89597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</a:t>
            </a:r>
          </a:p>
        </p:txBody>
      </p:sp>
      <p:sp>
        <p:nvSpPr>
          <p:cNvPr id="246" name="tracker"/>
          <p:cNvSpPr txBox="1"/>
          <p:nvPr/>
        </p:nvSpPr>
        <p:spPr>
          <a:xfrm>
            <a:off x="6659482" y="5775701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sp>
        <p:nvSpPr>
          <p:cNvPr id="247" name="Update"/>
          <p:cNvSpPr txBox="1"/>
          <p:nvPr/>
        </p:nvSpPr>
        <p:spPr>
          <a:xfrm>
            <a:off x="276983" y="1157888"/>
            <a:ext cx="1038656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Update</a:t>
            </a:r>
          </a:p>
        </p:txBody>
      </p:sp>
      <p:pic>
        <p:nvPicPr>
          <p:cNvPr id="248" name="Screen Shot 2018-12-24 at 13.06.51.png" descr="Screen Shot 2018-12-24 at 13.06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695" y="1773296"/>
            <a:ext cx="1609814" cy="624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Line"/>
          <p:cNvSpPr/>
          <p:nvPr/>
        </p:nvSpPr>
        <p:spPr>
          <a:xfrm flipV="1">
            <a:off x="1506979" y="2517369"/>
            <a:ext cx="1221678" cy="17423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0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8699" y="4422916"/>
            <a:ext cx="427080" cy="42163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Line"/>
          <p:cNvSpPr/>
          <p:nvPr/>
        </p:nvSpPr>
        <p:spPr>
          <a:xfrm flipH="1">
            <a:off x="2883503" y="2471232"/>
            <a:ext cx="1" cy="1923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check file list"/>
          <p:cNvSpPr txBox="1"/>
          <p:nvPr/>
        </p:nvSpPr>
        <p:spPr>
          <a:xfrm>
            <a:off x="974704" y="2837994"/>
            <a:ext cx="125960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check file list</a:t>
            </a:r>
          </a:p>
        </p:txBody>
      </p:sp>
      <p:sp>
        <p:nvSpPr>
          <p:cNvPr id="253" name="make files into seeds"/>
          <p:cNvSpPr txBox="1"/>
          <p:nvPr/>
        </p:nvSpPr>
        <p:spPr>
          <a:xfrm>
            <a:off x="2897649" y="3112882"/>
            <a:ext cx="190077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make files into seeds</a:t>
            </a:r>
          </a:p>
        </p:txBody>
      </p:sp>
      <p:pic>
        <p:nvPicPr>
          <p:cNvPr id="254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4763" y="4466122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7725" y="5084769"/>
            <a:ext cx="427079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1062" y="4968766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94512" y="4470753"/>
            <a:ext cx="427079" cy="421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页脚占位符 4"/>
          <p:cNvSpPr txBox="1"/>
          <p:nvPr/>
        </p:nvSpPr>
        <p:spPr>
          <a:xfrm>
            <a:off x="2686050" y="6534110"/>
            <a:ext cx="377190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Advanced Computer Science Experiment I</a:t>
            </a:r>
          </a:p>
        </p:txBody>
      </p:sp>
      <p:sp>
        <p:nvSpPr>
          <p:cNvPr id="260" name="日期占位符 3"/>
          <p:cNvSpPr txBox="1"/>
          <p:nvPr/>
        </p:nvSpPr>
        <p:spPr>
          <a:xfrm>
            <a:off x="150471" y="6534110"/>
            <a:ext cx="253557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10/25/2018</a:t>
            </a:r>
          </a:p>
        </p:txBody>
      </p:sp>
      <p:sp>
        <p:nvSpPr>
          <p:cNvPr id="261" name="灯片编号占位符 5"/>
          <p:cNvSpPr txBox="1"/>
          <p:nvPr>
            <p:ph type="sldNum" sz="quarter" idx="4294967295"/>
          </p:nvPr>
        </p:nvSpPr>
        <p:spPr>
          <a:xfrm>
            <a:off x="8781571" y="6534110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标题 1"/>
          <p:cNvSpPr txBox="1"/>
          <p:nvPr>
            <p:ph type="title"/>
          </p:nvPr>
        </p:nvSpPr>
        <p:spPr>
          <a:xfrm>
            <a:off x="150471" y="77717"/>
            <a:ext cx="8820000" cy="924606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263" name="Screen Shot 2018-12-24 at 12.56.04.png" descr="Screen Shot 2018-12-24 at 12.5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632" y="4696400"/>
            <a:ext cx="1402913" cy="941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cpt.png" descr="c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69" y="3843777"/>
            <a:ext cx="1291685" cy="10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eeder"/>
          <p:cNvSpPr txBox="1"/>
          <p:nvPr/>
        </p:nvSpPr>
        <p:spPr>
          <a:xfrm>
            <a:off x="205584" y="3116581"/>
            <a:ext cx="89597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seeder</a:t>
            </a:r>
          </a:p>
        </p:txBody>
      </p:sp>
      <p:sp>
        <p:nvSpPr>
          <p:cNvPr id="266" name="tracker"/>
          <p:cNvSpPr txBox="1"/>
          <p:nvPr/>
        </p:nvSpPr>
        <p:spPr>
          <a:xfrm>
            <a:off x="6659482" y="5775701"/>
            <a:ext cx="9472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tracker</a:t>
            </a:r>
          </a:p>
        </p:txBody>
      </p:sp>
      <p:sp>
        <p:nvSpPr>
          <p:cNvPr id="267" name="Update"/>
          <p:cNvSpPr txBox="1"/>
          <p:nvPr/>
        </p:nvSpPr>
        <p:spPr>
          <a:xfrm>
            <a:off x="276983" y="1157888"/>
            <a:ext cx="1038656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/>
            </a:lvl1pPr>
          </a:lstStyle>
          <a:p>
            <a:pPr/>
            <a:r>
              <a:t>Update</a:t>
            </a:r>
          </a:p>
        </p:txBody>
      </p:sp>
      <p:pic>
        <p:nvPicPr>
          <p:cNvPr id="268" name="Screen Shot 2018-12-24 at 13.06.51.png" descr="Screen Shot 2018-12-24 at 13.06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9695" y="1773296"/>
            <a:ext cx="1609814" cy="62483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Line"/>
          <p:cNvSpPr/>
          <p:nvPr/>
        </p:nvSpPr>
        <p:spPr>
          <a:xfrm flipV="1">
            <a:off x="1506979" y="2517369"/>
            <a:ext cx="1221678" cy="17423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0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8699" y="4422916"/>
            <a:ext cx="427080" cy="42163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ine"/>
          <p:cNvSpPr/>
          <p:nvPr/>
        </p:nvSpPr>
        <p:spPr>
          <a:xfrm flipH="1">
            <a:off x="2883503" y="2471232"/>
            <a:ext cx="1" cy="1923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3045934" y="5167031"/>
            <a:ext cx="293458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check file list"/>
          <p:cNvSpPr txBox="1"/>
          <p:nvPr/>
        </p:nvSpPr>
        <p:spPr>
          <a:xfrm>
            <a:off x="974704" y="2837994"/>
            <a:ext cx="125960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check file list</a:t>
            </a:r>
          </a:p>
        </p:txBody>
      </p:sp>
      <p:sp>
        <p:nvSpPr>
          <p:cNvPr id="274" name="make files into seeds"/>
          <p:cNvSpPr txBox="1"/>
          <p:nvPr/>
        </p:nvSpPr>
        <p:spPr>
          <a:xfrm>
            <a:off x="2897649" y="3112882"/>
            <a:ext cx="190077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make files into seeds</a:t>
            </a:r>
          </a:p>
        </p:txBody>
      </p:sp>
      <p:sp>
        <p:nvSpPr>
          <p:cNvPr id="275" name="send update to the tracker"/>
          <p:cNvSpPr txBox="1"/>
          <p:nvPr/>
        </p:nvSpPr>
        <p:spPr>
          <a:xfrm>
            <a:off x="3316003" y="5441671"/>
            <a:ext cx="22470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send update to the tracker</a:t>
            </a:r>
          </a:p>
        </p:txBody>
      </p:sp>
      <p:pic>
        <p:nvPicPr>
          <p:cNvPr id="276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4763" y="4466122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7725" y="5084769"/>
            <a:ext cx="427079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1062" y="4968766"/>
            <a:ext cx="427080" cy="421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18-12-24 at 12.59.42.png" descr="Screen Shot 2018-12-24 at 12.59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94512" y="4470753"/>
            <a:ext cx="427079" cy="421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14A59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A5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A5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