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74" r:id="rId5"/>
    <p:sldId id="275"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556BE3C-374A-458F-A26C-F35495ECEC31}" type="datetimeFigureOut">
              <a:rPr lang="es-MX" smtClean="0"/>
              <a:t>07/06/2017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1670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556BE3C-374A-458F-A26C-F35495ECEC31}" type="datetimeFigureOut">
              <a:rPr lang="es-MX" smtClean="0"/>
              <a:t>07/06/2017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122021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el estilo de texto del patrón</a:t>
            </a:r>
          </a:p>
        </p:txBody>
      </p:sp>
      <p:sp>
        <p:nvSpPr>
          <p:cNvPr id="4" name="Date Placeholder 3"/>
          <p:cNvSpPr>
            <a:spLocks noGrp="1"/>
          </p:cNvSpPr>
          <p:nvPr>
            <p:ph type="dt" sz="half" idx="10"/>
          </p:nvPr>
        </p:nvSpPr>
        <p:spPr/>
        <p:txBody>
          <a:bodyPr/>
          <a:lstStyle/>
          <a:p>
            <a:fld id="{C556BE3C-374A-458F-A26C-F35495ECEC31}" type="datetimeFigureOut">
              <a:rPr lang="es-MX" smtClean="0"/>
              <a:t>07/06/2017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429365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el estilo de texto del patrón</a:t>
            </a:r>
          </a:p>
        </p:txBody>
      </p:sp>
      <p:sp>
        <p:nvSpPr>
          <p:cNvPr id="2" name="Date Placeholder 1"/>
          <p:cNvSpPr>
            <a:spLocks noGrp="1"/>
          </p:cNvSpPr>
          <p:nvPr>
            <p:ph type="dt" sz="half" idx="10"/>
          </p:nvPr>
        </p:nvSpPr>
        <p:spPr/>
        <p:txBody>
          <a:bodyPr/>
          <a:lstStyle/>
          <a:p>
            <a:fld id="{C556BE3C-374A-458F-A26C-F35495ECEC31}" type="datetimeFigureOut">
              <a:rPr lang="es-MX" smtClean="0"/>
              <a:t>07/06/2017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1530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56BE3C-374A-458F-A26C-F35495ECEC31}" type="datetimeFigureOut">
              <a:rPr lang="es-MX" smtClean="0"/>
              <a:t>07/06/2017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60887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56BE3C-374A-458F-A26C-F35495ECEC31}" type="datetimeFigureOut">
              <a:rPr lang="es-MX" smtClean="0"/>
              <a:t>07/06/2017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420687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138380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818712" y="2222287"/>
            <a:ext cx="10554574" cy="363651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Marcador de fecha 6"/>
          <p:cNvSpPr>
            <a:spLocks noGrp="1"/>
          </p:cNvSpPr>
          <p:nvPr>
            <p:ph type="dt" sz="half" idx="10"/>
          </p:nvPr>
        </p:nvSpPr>
        <p:spPr/>
        <p:txBody>
          <a:bodyPr/>
          <a:lstStyle/>
          <a:p>
            <a:fld id="{C556BE3C-374A-458F-A26C-F35495ECEC31}" type="datetimeFigureOut">
              <a:rPr lang="es-MX" smtClean="0"/>
              <a:t>07/06/2017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B68CF03-2E39-4E59-8D50-1983FECBF6FB}" type="slidenum">
              <a:rPr lang="es-MX" smtClean="0"/>
              <a:t>‹Nº›</a:t>
            </a:fld>
            <a:endParaRPr lang="es-MX"/>
          </a:p>
        </p:txBody>
      </p:sp>
      <p:sp>
        <p:nvSpPr>
          <p:cNvPr id="10" name="Título 9"/>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03883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556BE3C-374A-458F-A26C-F35495ECEC31}" type="datetimeFigureOut">
              <a:rPr lang="es-MX" smtClean="0"/>
              <a:t>07/06/2017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416801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56BE3C-374A-458F-A26C-F35495ECEC31}" type="datetimeFigureOut">
              <a:rPr lang="es-MX" smtClean="0"/>
              <a:t>07/06/2017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257372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56BE3C-374A-458F-A26C-F35495ECEC31}" type="datetimeFigureOut">
              <a:rPr lang="es-MX" smtClean="0"/>
              <a:t>07/06/2017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39330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56BE3C-374A-458F-A26C-F35495ECEC31}" type="datetimeFigureOut">
              <a:rPr lang="es-MX" smtClean="0"/>
              <a:t>07/06/2017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52824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6BE3C-374A-458F-A26C-F35495ECEC31}" type="datetimeFigureOut">
              <a:rPr lang="es-MX" smtClean="0"/>
              <a:t>07/06/2017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406633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556BE3C-374A-458F-A26C-F35495ECEC31}" type="datetimeFigureOut">
              <a:rPr lang="es-MX" smtClean="0"/>
              <a:t>07/06/2017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30494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C556BE3C-374A-458F-A26C-F35495ECEC31}" type="datetimeFigureOut">
              <a:rPr lang="es-MX" smtClean="0"/>
              <a:t>07/06/2017</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7B68CF03-2E39-4E59-8D50-1983FECBF6FB}" type="slidenum">
              <a:rPr lang="es-MX" smtClean="0"/>
              <a:t>‹Nº›</a:t>
            </a:fld>
            <a:endParaRPr lang="es-MX"/>
          </a:p>
        </p:txBody>
      </p:sp>
    </p:spTree>
    <p:extLst>
      <p:ext uri="{BB962C8B-B14F-4D97-AF65-F5344CB8AC3E}">
        <p14:creationId xmlns:p14="http://schemas.microsoft.com/office/powerpoint/2010/main" val="70605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556BE3C-374A-458F-A26C-F35495ECEC31}" type="datetimeFigureOut">
              <a:rPr lang="es-MX" smtClean="0"/>
              <a:t>07/06/2017</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68CF03-2E39-4E59-8D50-1983FECBF6FB}" type="slidenum">
              <a:rPr lang="es-MX" smtClean="0"/>
              <a:t>‹Nº›</a:t>
            </a:fld>
            <a:endParaRPr lang="es-MX"/>
          </a:p>
        </p:txBody>
      </p:sp>
    </p:spTree>
    <p:extLst>
      <p:ext uri="{BB962C8B-B14F-4D97-AF65-F5344CB8AC3E}">
        <p14:creationId xmlns:p14="http://schemas.microsoft.com/office/powerpoint/2010/main" val="13547540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etlhive.com/wp-content/uploads/2016/07/315x175._-Angular-js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251508"/>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4095566" y="5452844"/>
            <a:ext cx="4830320" cy="1166071"/>
          </a:xfrm>
        </p:spPr>
        <p:txBody>
          <a:bodyPr>
            <a:noAutofit/>
          </a:bodyPr>
          <a:lstStyle/>
          <a:p>
            <a:r>
              <a:rPr lang="es-ES" sz="2800" b="1" dirty="0"/>
              <a:t>Angulo Tapullima, Henry.</a:t>
            </a:r>
          </a:p>
          <a:p>
            <a:r>
              <a:rPr lang="es-ES" sz="2800" b="1" dirty="0"/>
              <a:t>Córdova López, Humberto</a:t>
            </a:r>
          </a:p>
          <a:p>
            <a:endParaRPr lang="es-ES" sz="2800" dirty="0"/>
          </a:p>
          <a:p>
            <a:endParaRPr lang="es-MX" sz="2800" dirty="0"/>
          </a:p>
        </p:txBody>
      </p:sp>
      <p:sp>
        <p:nvSpPr>
          <p:cNvPr id="4" name="Subtítulo 2"/>
          <p:cNvSpPr txBox="1">
            <a:spLocks/>
          </p:cNvSpPr>
          <p:nvPr/>
        </p:nvSpPr>
        <p:spPr>
          <a:xfrm>
            <a:off x="1662759" y="4782254"/>
            <a:ext cx="7263127" cy="494421"/>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ES" sz="2800" b="1" dirty="0"/>
              <a:t>PROFESOR: GUSTAVO CORONEL </a:t>
            </a:r>
          </a:p>
        </p:txBody>
      </p:sp>
      <p:sp>
        <p:nvSpPr>
          <p:cNvPr id="5" name="Subtítulo 2"/>
          <p:cNvSpPr txBox="1">
            <a:spLocks/>
          </p:cNvSpPr>
          <p:nvPr/>
        </p:nvSpPr>
        <p:spPr>
          <a:xfrm>
            <a:off x="1662759" y="4313529"/>
            <a:ext cx="7263127" cy="468724"/>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ES" sz="2800" b="1" dirty="0"/>
              <a:t>CURSO: TALLER DE PROGRAMACIÓN WEB</a:t>
            </a:r>
          </a:p>
        </p:txBody>
      </p:sp>
      <p:sp>
        <p:nvSpPr>
          <p:cNvPr id="2" name="Rectángulo 1"/>
          <p:cNvSpPr/>
          <p:nvPr/>
        </p:nvSpPr>
        <p:spPr>
          <a:xfrm>
            <a:off x="1541662" y="5452844"/>
            <a:ext cx="2553904" cy="523220"/>
          </a:xfrm>
          <a:prstGeom prst="rect">
            <a:avLst/>
          </a:prstGeom>
        </p:spPr>
        <p:txBody>
          <a:bodyPr wrap="none">
            <a:spAutoFit/>
          </a:bodyPr>
          <a:lstStyle/>
          <a:p>
            <a:r>
              <a:rPr lang="es-ES" sz="2800" b="1" dirty="0"/>
              <a:t>INTEGRANTES:</a:t>
            </a:r>
          </a:p>
        </p:txBody>
      </p:sp>
    </p:spTree>
    <p:extLst>
      <p:ext uri="{BB962C8B-B14F-4D97-AF65-F5344CB8AC3E}">
        <p14:creationId xmlns:p14="http://schemas.microsoft.com/office/powerpoint/2010/main" val="85314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530668" cy="523220"/>
          </a:xfrm>
          <a:prstGeom prst="rect">
            <a:avLst/>
          </a:prstGeom>
        </p:spPr>
        <p:txBody>
          <a:bodyPr wrap="square">
            <a:spAutoFit/>
          </a:bodyPr>
          <a:lstStyle/>
          <a:p>
            <a:pPr algn="just">
              <a:spcAft>
                <a:spcPts val="0"/>
              </a:spcAft>
            </a:pPr>
            <a:r>
              <a:rPr lang="es-PE" sz="2800" dirty="0">
                <a:latin typeface="Arial" panose="020B0604020202020204" pitchFamily="34" charset="0"/>
                <a:cs typeface="Arial" panose="020B0604020202020204" pitchFamily="34" charset="0"/>
              </a:rPr>
              <a:t>Las directivas son marcas en los elementos del árbol </a:t>
            </a:r>
            <a:r>
              <a:rPr lang="es-PE" sz="2800" dirty="0" smtClean="0">
                <a:latin typeface="Arial" panose="020B0604020202020204" pitchFamily="34" charset="0"/>
                <a:cs typeface="Arial" panose="020B0604020202020204" pitchFamily="34" charset="0"/>
              </a:rPr>
              <a:t>DOM.</a:t>
            </a:r>
            <a:endParaRPr lang="es-MX" sz="2800" dirty="0">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92946" y="424341"/>
            <a:ext cx="8498048" cy="769441"/>
          </a:xfrm>
          <a:prstGeom prst="rect">
            <a:avLst/>
          </a:prstGeom>
        </p:spPr>
        <p:txBody>
          <a:bodyPr wrap="square">
            <a:spAutoFit/>
          </a:bodyPr>
          <a:lstStyle/>
          <a:p>
            <a:pPr algn="just">
              <a:spcAft>
                <a:spcPts val="0"/>
              </a:spcAft>
            </a:pPr>
            <a:r>
              <a:rPr lang="es-MX" sz="4400" b="1" dirty="0" smtClean="0">
                <a:solidFill>
                  <a:schemeClr val="bg1"/>
                </a:solidFill>
                <a:latin typeface="Arial" panose="020B0604020202020204" pitchFamily="34" charset="0"/>
                <a:ea typeface="Calibri" panose="020F0502020204030204" pitchFamily="34" charset="0"/>
                <a:cs typeface="Arial" panose="020B0604020202020204" pitchFamily="34" charset="0"/>
              </a:rPr>
              <a:t>DIRECTIVAS</a:t>
            </a:r>
            <a:endParaRPr lang="es-MX"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3" name="Rectángulo 2"/>
          <p:cNvSpPr/>
          <p:nvPr/>
        </p:nvSpPr>
        <p:spPr>
          <a:xfrm>
            <a:off x="356531" y="2180245"/>
            <a:ext cx="11068213" cy="5324535"/>
          </a:xfrm>
          <a:prstGeom prst="rect">
            <a:avLst/>
          </a:prstGeom>
        </p:spPr>
        <p:txBody>
          <a:bodyPr wrap="square">
            <a:spAutoFit/>
          </a:bodyPr>
          <a:lstStyle/>
          <a:p>
            <a:pPr algn="just"/>
            <a:endParaRPr lang="es-PE" sz="2000" b="1" dirty="0" smtClean="0"/>
          </a:p>
          <a:p>
            <a:r>
              <a:rPr lang="es-PE" sz="2000" b="1" dirty="0" err="1" smtClean="0"/>
              <a:t>ngModel</a:t>
            </a:r>
            <a:r>
              <a:rPr lang="es-PE" sz="2000" b="1" dirty="0" smtClean="0"/>
              <a:t> (</a:t>
            </a:r>
            <a:r>
              <a:rPr lang="es-PE" sz="2000" b="1" dirty="0" err="1" smtClean="0"/>
              <a:t>ng-model</a:t>
            </a:r>
            <a:r>
              <a:rPr lang="es-PE" sz="2000" b="1" dirty="0" smtClean="0"/>
              <a:t>): información ingresada por el usuario en algún elemento del 							formulario</a:t>
            </a:r>
          </a:p>
          <a:p>
            <a:endParaRPr lang="es-PE" sz="2000" b="1" dirty="0"/>
          </a:p>
          <a:p>
            <a:pPr lvl="2"/>
            <a:r>
              <a:rPr lang="es-PE" sz="2000" b="1" dirty="0"/>
              <a:t>	&lt;</a:t>
            </a:r>
            <a:r>
              <a:rPr lang="es-PE" sz="2000" b="1" dirty="0" err="1"/>
              <a:t>body</a:t>
            </a:r>
            <a:r>
              <a:rPr lang="es-PE" sz="2000" b="1" dirty="0"/>
              <a:t>&gt;</a:t>
            </a:r>
          </a:p>
          <a:p>
            <a:pPr lvl="4"/>
            <a:r>
              <a:rPr lang="es-PE" sz="2000" b="1" dirty="0"/>
              <a:t>   &lt;div </a:t>
            </a:r>
            <a:r>
              <a:rPr lang="es-PE" sz="2000" b="1" dirty="0" err="1"/>
              <a:t>ng-controller</a:t>
            </a:r>
            <a:r>
              <a:rPr lang="es-PE" sz="2000" b="1" dirty="0"/>
              <a:t>="</a:t>
            </a:r>
            <a:r>
              <a:rPr lang="es-PE" sz="2000" b="1" dirty="0" err="1"/>
              <a:t>miControlador</a:t>
            </a:r>
            <a:r>
              <a:rPr lang="es-PE" sz="2000" b="1" dirty="0"/>
              <a:t>"&gt;</a:t>
            </a:r>
          </a:p>
          <a:p>
            <a:pPr lvl="4"/>
            <a:r>
              <a:rPr lang="es-PE" sz="2000" b="1" dirty="0"/>
              <a:t>      &lt;</a:t>
            </a:r>
            <a:r>
              <a:rPr lang="es-PE" sz="2000" b="1" dirty="0" err="1"/>
              <a:t>label</a:t>
            </a:r>
            <a:r>
              <a:rPr lang="es-PE" sz="2000" b="1" dirty="0"/>
              <a:t>&gt;Ingrese su nombre&lt;/</a:t>
            </a:r>
            <a:r>
              <a:rPr lang="es-PE" sz="2000" b="1" dirty="0" err="1"/>
              <a:t>label</a:t>
            </a:r>
            <a:r>
              <a:rPr lang="es-PE" sz="2000" b="1" dirty="0"/>
              <a:t>&gt;</a:t>
            </a:r>
          </a:p>
          <a:p>
            <a:pPr lvl="4"/>
            <a:r>
              <a:rPr lang="es-PE" sz="2000" b="1" dirty="0"/>
              <a:t>      &lt;input </a:t>
            </a:r>
            <a:r>
              <a:rPr lang="es-PE" sz="2000" b="1" dirty="0" err="1"/>
              <a:t>type</a:t>
            </a:r>
            <a:r>
              <a:rPr lang="es-PE" sz="2000" b="1" dirty="0"/>
              <a:t>="</a:t>
            </a:r>
            <a:r>
              <a:rPr lang="es-PE" sz="2000" b="1" dirty="0" err="1"/>
              <a:t>text</a:t>
            </a:r>
            <a:r>
              <a:rPr lang="es-PE" sz="2000" b="1" dirty="0"/>
              <a:t>" </a:t>
            </a:r>
            <a:r>
              <a:rPr lang="es-PE" sz="2000" b="1" dirty="0" err="1"/>
              <a:t>ng-model</a:t>
            </a:r>
            <a:r>
              <a:rPr lang="es-PE" sz="2000" b="1" dirty="0"/>
              <a:t>="nombre"&gt;</a:t>
            </a:r>
          </a:p>
          <a:p>
            <a:pPr lvl="4"/>
            <a:r>
              <a:rPr lang="es-PE" sz="2000" b="1" dirty="0"/>
              <a:t>      &lt;</a:t>
            </a:r>
            <a:r>
              <a:rPr lang="es-PE" sz="2000" b="1" dirty="0" err="1"/>
              <a:t>span</a:t>
            </a:r>
            <a:r>
              <a:rPr lang="es-PE" sz="2000" b="1" dirty="0"/>
              <a:t>&gt;Hola {{nombre}}&lt;/</a:t>
            </a:r>
            <a:r>
              <a:rPr lang="es-PE" sz="2000" b="1" dirty="0" err="1"/>
              <a:t>span</a:t>
            </a:r>
            <a:r>
              <a:rPr lang="es-PE" sz="2000" b="1" dirty="0"/>
              <a:t>&gt;</a:t>
            </a:r>
          </a:p>
          <a:p>
            <a:pPr lvl="4"/>
            <a:r>
              <a:rPr lang="es-PE" sz="2000" b="1" dirty="0"/>
              <a:t>   &lt;div/&gt;</a:t>
            </a:r>
          </a:p>
          <a:p>
            <a:pPr lvl="2"/>
            <a:r>
              <a:rPr lang="es-PE" sz="2000" b="1" dirty="0" smtClean="0"/>
              <a:t>	&lt;/</a:t>
            </a:r>
            <a:r>
              <a:rPr lang="es-PE" sz="2000" b="1" dirty="0" err="1"/>
              <a:t>body</a:t>
            </a:r>
            <a:r>
              <a:rPr lang="es-PE" sz="2000" b="1" dirty="0"/>
              <a:t>&gt;</a:t>
            </a:r>
            <a:endParaRPr lang="es-PE" sz="2000" b="1" dirty="0" smtClean="0"/>
          </a:p>
          <a:p>
            <a:endParaRPr lang="es-PE" sz="2000" b="1" dirty="0" smtClean="0"/>
          </a:p>
          <a:p>
            <a:r>
              <a:rPr lang="es-PE" sz="2000" b="1" dirty="0" err="1" smtClean="0"/>
              <a:t>ngClick</a:t>
            </a:r>
            <a:r>
              <a:rPr lang="es-PE" sz="2000" b="1" dirty="0" smtClean="0"/>
              <a:t> (</a:t>
            </a:r>
            <a:r>
              <a:rPr lang="es-PE" sz="2000" b="1" dirty="0" err="1" smtClean="0"/>
              <a:t>ng-click</a:t>
            </a:r>
            <a:r>
              <a:rPr lang="es-PE" sz="2000" b="1" dirty="0" smtClean="0"/>
              <a:t>)</a:t>
            </a:r>
          </a:p>
          <a:p>
            <a:r>
              <a:rPr lang="es-PE" sz="2000" b="1" dirty="0" err="1" smtClean="0"/>
              <a:t>ngInit</a:t>
            </a:r>
            <a:r>
              <a:rPr lang="es-PE" sz="2000" b="1" dirty="0" smtClean="0"/>
              <a:t> (</a:t>
            </a:r>
            <a:r>
              <a:rPr lang="es-PE" sz="2000" b="1" dirty="0" err="1" smtClean="0"/>
              <a:t>ng-init</a:t>
            </a:r>
            <a:r>
              <a:rPr lang="es-PE" sz="2000" b="1" dirty="0" smtClean="0"/>
              <a:t>)</a:t>
            </a:r>
          </a:p>
          <a:p>
            <a:r>
              <a:rPr lang="es-PE" sz="2000" b="1" dirty="0" err="1" smtClean="0"/>
              <a:t>ngChange</a:t>
            </a:r>
            <a:r>
              <a:rPr lang="es-PE" sz="2000" b="1" dirty="0" smtClean="0"/>
              <a:t> (</a:t>
            </a:r>
            <a:r>
              <a:rPr lang="es-PE" sz="2000" b="1" dirty="0" err="1" smtClean="0"/>
              <a:t>ng-change</a:t>
            </a:r>
            <a:r>
              <a:rPr lang="es-PE" sz="2000" b="1" dirty="0" smtClean="0"/>
              <a:t>)</a:t>
            </a:r>
          </a:p>
          <a:p>
            <a:r>
              <a:rPr lang="es-PE" sz="2000" b="1" dirty="0" err="1" smtClean="0"/>
              <a:t>ngShow</a:t>
            </a:r>
            <a:r>
              <a:rPr lang="es-PE" sz="2000" b="1" dirty="0" smtClean="0"/>
              <a:t> (</a:t>
            </a:r>
            <a:r>
              <a:rPr lang="es-PE" sz="2000" b="1" dirty="0" err="1" smtClean="0"/>
              <a:t>ng</a:t>
            </a:r>
            <a:r>
              <a:rPr lang="es-PE" sz="2000" b="1" dirty="0" smtClean="0"/>
              <a:t>-show) | </a:t>
            </a:r>
            <a:r>
              <a:rPr lang="es-PE" sz="2000" b="1" dirty="0" err="1" smtClean="0"/>
              <a:t>ngHide</a:t>
            </a:r>
            <a:r>
              <a:rPr lang="es-PE" sz="2000" b="1" dirty="0" smtClean="0"/>
              <a:t> (</a:t>
            </a:r>
            <a:r>
              <a:rPr lang="es-PE" sz="2000" b="1" dirty="0" err="1" smtClean="0"/>
              <a:t>ng-hide</a:t>
            </a:r>
            <a:r>
              <a:rPr lang="es-PE" sz="2000" b="1" dirty="0" smtClean="0"/>
              <a:t>)</a:t>
            </a:r>
          </a:p>
          <a:p>
            <a:r>
              <a:rPr lang="es-PE" sz="2000" b="1" dirty="0" err="1" smtClean="0"/>
              <a:t>ngBind</a:t>
            </a:r>
            <a:r>
              <a:rPr lang="es-PE" sz="2000" b="1" dirty="0" smtClean="0"/>
              <a:t> (</a:t>
            </a:r>
            <a:r>
              <a:rPr lang="es-PE" sz="2000" b="1" dirty="0" err="1" smtClean="0"/>
              <a:t>ng-bind</a:t>
            </a:r>
            <a:r>
              <a:rPr lang="es-PE" sz="2000" b="1" dirty="0" smtClean="0"/>
              <a:t>)</a:t>
            </a:r>
            <a:endParaRPr lang="es-PE" sz="2000" b="1" dirty="0"/>
          </a:p>
        </p:txBody>
      </p:sp>
    </p:spTree>
    <p:extLst>
      <p:ext uri="{BB962C8B-B14F-4D97-AF65-F5344CB8AC3E}">
        <p14:creationId xmlns:p14="http://schemas.microsoft.com/office/powerpoint/2010/main" val="68774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530668" cy="523220"/>
          </a:xfrm>
          <a:prstGeom prst="rect">
            <a:avLst/>
          </a:prstGeom>
        </p:spPr>
        <p:txBody>
          <a:bodyPr wrap="square">
            <a:spAutoFit/>
          </a:bodyPr>
          <a:lstStyle/>
          <a:p>
            <a:pPr algn="just">
              <a:spcAft>
                <a:spcPts val="0"/>
              </a:spcAft>
            </a:pPr>
            <a:r>
              <a:rPr lang="es-PE" sz="2800" dirty="0">
                <a:latin typeface="Arial" panose="020B0604020202020204" pitchFamily="34" charset="0"/>
                <a:cs typeface="Arial" panose="020B0604020202020204" pitchFamily="34" charset="0"/>
              </a:rPr>
              <a:t>Las directivas son marcas en los elementos del árbol </a:t>
            </a:r>
            <a:r>
              <a:rPr lang="es-PE" sz="2800" dirty="0" smtClean="0">
                <a:latin typeface="Arial" panose="020B0604020202020204" pitchFamily="34" charset="0"/>
                <a:cs typeface="Arial" panose="020B0604020202020204" pitchFamily="34" charset="0"/>
              </a:rPr>
              <a:t>DOM.</a:t>
            </a:r>
            <a:endParaRPr lang="es-MX" sz="2800" dirty="0">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92946" y="424341"/>
            <a:ext cx="8498048" cy="769441"/>
          </a:xfrm>
          <a:prstGeom prst="rect">
            <a:avLst/>
          </a:prstGeom>
        </p:spPr>
        <p:txBody>
          <a:bodyPr wrap="square">
            <a:spAutoFit/>
          </a:bodyPr>
          <a:lstStyle/>
          <a:p>
            <a:pPr algn="just">
              <a:spcAft>
                <a:spcPts val="0"/>
              </a:spcAft>
            </a:pPr>
            <a:r>
              <a:rPr lang="es-MX" sz="4400" b="1" dirty="0" smtClean="0">
                <a:solidFill>
                  <a:schemeClr val="bg1"/>
                </a:solidFill>
                <a:latin typeface="Arial" panose="020B0604020202020204" pitchFamily="34" charset="0"/>
                <a:ea typeface="Calibri" panose="020F0502020204030204" pitchFamily="34" charset="0"/>
                <a:cs typeface="Arial" panose="020B0604020202020204" pitchFamily="34" charset="0"/>
              </a:rPr>
              <a:t>DIRECTIVAS</a:t>
            </a:r>
            <a:endParaRPr lang="es-MX"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3" name="Rectángulo 2"/>
          <p:cNvSpPr/>
          <p:nvPr/>
        </p:nvSpPr>
        <p:spPr>
          <a:xfrm>
            <a:off x="356531" y="2180245"/>
            <a:ext cx="11068213" cy="3785652"/>
          </a:xfrm>
          <a:prstGeom prst="rect">
            <a:avLst/>
          </a:prstGeom>
        </p:spPr>
        <p:txBody>
          <a:bodyPr wrap="square">
            <a:spAutoFit/>
          </a:bodyPr>
          <a:lstStyle/>
          <a:p>
            <a:pPr algn="just"/>
            <a:endParaRPr lang="es-PE" sz="2000" b="1" dirty="0" smtClean="0"/>
          </a:p>
          <a:p>
            <a:r>
              <a:rPr lang="es-PE" sz="2000" b="1" dirty="0" err="1" smtClean="0"/>
              <a:t>ngModel</a:t>
            </a:r>
            <a:r>
              <a:rPr lang="es-PE" sz="2000" b="1" dirty="0" smtClean="0"/>
              <a:t> (</a:t>
            </a:r>
            <a:r>
              <a:rPr lang="es-PE" sz="2000" b="1" dirty="0" err="1" smtClean="0"/>
              <a:t>ng-model</a:t>
            </a:r>
            <a:r>
              <a:rPr lang="es-PE" sz="2000" b="1" dirty="0" smtClean="0"/>
              <a:t>): información ingresada por el usuario en algún elemento del 							formulario</a:t>
            </a:r>
          </a:p>
          <a:p>
            <a:endParaRPr lang="es-PE" sz="2000" b="1" dirty="0"/>
          </a:p>
          <a:p>
            <a:pPr lvl="2"/>
            <a:r>
              <a:rPr lang="es-PE" sz="2000" b="1" dirty="0"/>
              <a:t>	&lt;</a:t>
            </a:r>
            <a:r>
              <a:rPr lang="es-PE" sz="2000" b="1" dirty="0" err="1"/>
              <a:t>body</a:t>
            </a:r>
            <a:r>
              <a:rPr lang="es-PE" sz="2000" b="1" dirty="0"/>
              <a:t>&gt;</a:t>
            </a:r>
          </a:p>
          <a:p>
            <a:pPr lvl="4"/>
            <a:r>
              <a:rPr lang="es-PE" sz="2000" b="1" dirty="0"/>
              <a:t>   &lt;div </a:t>
            </a:r>
            <a:r>
              <a:rPr lang="es-PE" sz="2000" b="1" dirty="0" err="1"/>
              <a:t>ng-controller</a:t>
            </a:r>
            <a:r>
              <a:rPr lang="es-PE" sz="2000" b="1" dirty="0"/>
              <a:t>="</a:t>
            </a:r>
            <a:r>
              <a:rPr lang="es-PE" sz="2000" b="1" dirty="0" err="1"/>
              <a:t>miControlador</a:t>
            </a:r>
            <a:r>
              <a:rPr lang="es-PE" sz="2000" b="1" dirty="0"/>
              <a:t>"&gt;</a:t>
            </a:r>
          </a:p>
          <a:p>
            <a:pPr lvl="4"/>
            <a:r>
              <a:rPr lang="es-PE" sz="2000" b="1" dirty="0"/>
              <a:t>      &lt;</a:t>
            </a:r>
            <a:r>
              <a:rPr lang="es-PE" sz="2000" b="1" dirty="0" err="1"/>
              <a:t>label</a:t>
            </a:r>
            <a:r>
              <a:rPr lang="es-PE" sz="2000" b="1" dirty="0"/>
              <a:t>&gt;Ingrese su nombre&lt;/</a:t>
            </a:r>
            <a:r>
              <a:rPr lang="es-PE" sz="2000" b="1" dirty="0" err="1"/>
              <a:t>label</a:t>
            </a:r>
            <a:r>
              <a:rPr lang="es-PE" sz="2000" b="1" dirty="0"/>
              <a:t>&gt;</a:t>
            </a:r>
          </a:p>
          <a:p>
            <a:pPr lvl="4"/>
            <a:r>
              <a:rPr lang="es-PE" sz="2000" b="1" dirty="0"/>
              <a:t>      &lt;input </a:t>
            </a:r>
            <a:r>
              <a:rPr lang="es-PE" sz="2000" b="1" dirty="0" err="1"/>
              <a:t>type</a:t>
            </a:r>
            <a:r>
              <a:rPr lang="es-PE" sz="2000" b="1" dirty="0"/>
              <a:t>="</a:t>
            </a:r>
            <a:r>
              <a:rPr lang="es-PE" sz="2000" b="1" dirty="0" err="1"/>
              <a:t>text</a:t>
            </a:r>
            <a:r>
              <a:rPr lang="es-PE" sz="2000" b="1" dirty="0"/>
              <a:t>" </a:t>
            </a:r>
            <a:r>
              <a:rPr lang="es-PE" sz="2000" b="1" dirty="0" err="1"/>
              <a:t>ng-model</a:t>
            </a:r>
            <a:r>
              <a:rPr lang="es-PE" sz="2000" b="1" dirty="0"/>
              <a:t>="nombre"&gt;</a:t>
            </a:r>
          </a:p>
          <a:p>
            <a:pPr lvl="4"/>
            <a:r>
              <a:rPr lang="es-PE" sz="2000" b="1" dirty="0"/>
              <a:t>      &lt;</a:t>
            </a:r>
            <a:r>
              <a:rPr lang="es-PE" sz="2000" b="1" dirty="0" err="1"/>
              <a:t>span</a:t>
            </a:r>
            <a:r>
              <a:rPr lang="es-PE" sz="2000" b="1" dirty="0"/>
              <a:t>&gt;Hola {{nombre}}&lt;/</a:t>
            </a:r>
            <a:r>
              <a:rPr lang="es-PE" sz="2000" b="1" dirty="0" err="1"/>
              <a:t>span</a:t>
            </a:r>
            <a:r>
              <a:rPr lang="es-PE" sz="2000" b="1" dirty="0"/>
              <a:t>&gt;</a:t>
            </a:r>
          </a:p>
          <a:p>
            <a:pPr lvl="4"/>
            <a:r>
              <a:rPr lang="es-PE" sz="2000" b="1" dirty="0"/>
              <a:t>   &lt;div/&gt;</a:t>
            </a:r>
          </a:p>
          <a:p>
            <a:pPr lvl="2"/>
            <a:r>
              <a:rPr lang="es-PE" sz="2000" b="1" dirty="0" smtClean="0"/>
              <a:t>	&lt;/</a:t>
            </a:r>
            <a:r>
              <a:rPr lang="es-PE" sz="2000" b="1" dirty="0" err="1"/>
              <a:t>body</a:t>
            </a:r>
            <a:r>
              <a:rPr lang="es-PE" sz="2000" b="1" dirty="0"/>
              <a:t>&gt;</a:t>
            </a:r>
            <a:endParaRPr lang="es-PE" sz="2000" b="1" dirty="0" smtClean="0"/>
          </a:p>
          <a:p>
            <a:endParaRPr lang="es-PE" sz="2000" b="1" dirty="0" smtClean="0"/>
          </a:p>
        </p:txBody>
      </p:sp>
    </p:spTree>
    <p:extLst>
      <p:ext uri="{BB962C8B-B14F-4D97-AF65-F5344CB8AC3E}">
        <p14:creationId xmlns:p14="http://schemas.microsoft.com/office/powerpoint/2010/main" val="328999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7537" y="1348737"/>
            <a:ext cx="11612885" cy="4893647"/>
          </a:xfrm>
          <a:prstGeom prst="rect">
            <a:avLst/>
          </a:prstGeom>
        </p:spPr>
        <p:txBody>
          <a:bodyPr wrap="square">
            <a:spAutoFit/>
          </a:bodyPr>
          <a:lstStyle/>
          <a:p>
            <a:pPr algn="just"/>
            <a:r>
              <a:rPr lang="es-PE" sz="2400" dirty="0">
                <a:effectLst/>
                <a:latin typeface="Arial" panose="020B0604020202020204" pitchFamily="34" charset="0"/>
                <a:ea typeface="Calibri" panose="020F0502020204030204" pitchFamily="34" charset="0"/>
                <a:cs typeface="Arial" panose="020B0604020202020204" pitchFamily="34" charset="0"/>
              </a:rPr>
              <a:t>A lo largo de los años hemos sido testigo de los avances y logros obtenidos en el desarrollo web desde la creación de </a:t>
            </a:r>
            <a:r>
              <a:rPr lang="es-PE" sz="2400" b="1" dirty="0" err="1">
                <a:effectLst/>
                <a:latin typeface="Arial" panose="020B0604020202020204" pitchFamily="34" charset="0"/>
                <a:ea typeface="Calibri" panose="020F0502020204030204" pitchFamily="34" charset="0"/>
                <a:cs typeface="Arial" panose="020B0604020202020204" pitchFamily="34" charset="0"/>
              </a:rPr>
              <a:t>World</a:t>
            </a:r>
            <a:r>
              <a:rPr lang="es-PE" sz="2400" b="1" dirty="0">
                <a:effectLst/>
                <a:latin typeface="Arial" panose="020B0604020202020204" pitchFamily="34" charset="0"/>
                <a:ea typeface="Calibri" panose="020F0502020204030204" pitchFamily="34" charset="0"/>
                <a:cs typeface="Arial" panose="020B0604020202020204" pitchFamily="34" charset="0"/>
              </a:rPr>
              <a:t> Wide Web</a:t>
            </a:r>
            <a:r>
              <a:rPr lang="es-PE" sz="2400" dirty="0">
                <a:effectLst/>
                <a:latin typeface="Arial" panose="020B0604020202020204" pitchFamily="34" charset="0"/>
                <a:ea typeface="Calibri" panose="020F0502020204030204" pitchFamily="34" charset="0"/>
                <a:cs typeface="Arial" panose="020B0604020202020204" pitchFamily="34" charset="0"/>
              </a:rPr>
              <a:t>. Si comparamos una aplicación de aquellos entonces con una actual notaríamos una diferencia asombrosa,.</a:t>
            </a:r>
          </a:p>
          <a:p>
            <a:pPr algn="just"/>
            <a:r>
              <a:rPr lang="es-MX" sz="2400" dirty="0">
                <a:latin typeface="Arial" panose="020B0604020202020204" pitchFamily="34" charset="0"/>
                <a:cs typeface="Arial" panose="020B0604020202020204" pitchFamily="34" charset="0"/>
              </a:rPr>
              <a:t>las aplicaciones se hacen más complejas y se necesitan soluciones más inteligentes para lograr un producto final de calidad. Simultáneamente se han desarrollado nuevas herramientas que ayudan a los desarrolladores a lograr fines en menor tiempo y con mayor eficiencia.</a:t>
            </a:r>
          </a:p>
          <a:p>
            <a:pPr algn="just"/>
            <a:r>
              <a:rPr lang="es-MX" sz="2400" dirty="0">
                <a:latin typeface="Arial" panose="020B0604020202020204" pitchFamily="34" charset="0"/>
                <a:cs typeface="Arial" panose="020B0604020202020204" pitchFamily="34" charset="0"/>
              </a:rPr>
              <a:t>Una de las herramientas que nos ayudará mucho en el desarrollo de una aplicación web es AngularJS, un </a:t>
            </a:r>
            <a:r>
              <a:rPr lang="es-MX" sz="2400" dirty="0" err="1">
                <a:latin typeface="Arial" panose="020B0604020202020204" pitchFamily="34" charset="0"/>
                <a:cs typeface="Arial" panose="020B0604020202020204" pitchFamily="34" charset="0"/>
              </a:rPr>
              <a:t>framework</a:t>
            </a:r>
            <a:r>
              <a:rPr lang="es-MX" sz="2400" dirty="0">
                <a:latin typeface="Arial" panose="020B0604020202020204" pitchFamily="34" charset="0"/>
                <a:cs typeface="Arial" panose="020B0604020202020204" pitchFamily="34" charset="0"/>
              </a:rPr>
              <a:t> desarrollado por Google, lo que nos da una idea de las bases y el soporte del </a:t>
            </a:r>
            <a:r>
              <a:rPr lang="es-MX" sz="2400" dirty="0" err="1">
                <a:latin typeface="Arial" panose="020B0604020202020204" pitchFamily="34" charset="0"/>
                <a:cs typeface="Arial" panose="020B0604020202020204" pitchFamily="34" charset="0"/>
              </a:rPr>
              <a:t>framework</a:t>
            </a:r>
            <a:r>
              <a:rPr lang="es-MX" sz="2400" dirty="0">
                <a:latin typeface="Arial" panose="020B0604020202020204" pitchFamily="34" charset="0"/>
                <a:cs typeface="Arial" panose="020B0604020202020204" pitchFamily="34" charset="0"/>
              </a:rPr>
              <a:t> por la reputación de su creador. En adición goza de una comunidad a su alrededor que da soporte a cada desarrollador con soluciones a todo tipo de problemas</a:t>
            </a:r>
          </a:p>
        </p:txBody>
      </p:sp>
      <p:sp>
        <p:nvSpPr>
          <p:cNvPr id="5" name="Rectángulo 4"/>
          <p:cNvSpPr/>
          <p:nvPr/>
        </p:nvSpPr>
        <p:spPr>
          <a:xfrm>
            <a:off x="391761" y="200460"/>
            <a:ext cx="5950315" cy="769441"/>
          </a:xfrm>
          <a:prstGeom prst="rect">
            <a:avLst/>
          </a:prstGeom>
        </p:spPr>
        <p:txBody>
          <a:bodyPr wrap="square">
            <a:spAutoFit/>
          </a:bodyPr>
          <a:lstStyle/>
          <a:p>
            <a:r>
              <a:rPr lang="es-PE" sz="4400" b="1" dirty="0">
                <a:solidFill>
                  <a:schemeClr val="bg1">
                    <a:lumMod val="95000"/>
                    <a:lumOff val="5000"/>
                  </a:schemeClr>
                </a:solidFill>
                <a:latin typeface="Arial" panose="020B0604020202020204" pitchFamily="34" charset="0"/>
              </a:rPr>
              <a:t>INTRODUCCIÓN</a:t>
            </a:r>
            <a:endParaRPr lang="es-MX" sz="2400" b="1" dirty="0">
              <a:solidFill>
                <a:schemeClr val="bg1">
                  <a:lumMod val="95000"/>
                  <a:lumOff val="5000"/>
                </a:schemeClr>
              </a:solidFill>
            </a:endParaRPr>
          </a:p>
        </p:txBody>
      </p:sp>
    </p:spTree>
    <p:extLst>
      <p:ext uri="{BB962C8B-B14F-4D97-AF65-F5344CB8AC3E}">
        <p14:creationId xmlns:p14="http://schemas.microsoft.com/office/powerpoint/2010/main" val="104156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853748" y="2245260"/>
            <a:ext cx="10295222" cy="2677656"/>
          </a:xfrm>
          <a:prstGeom prst="rect">
            <a:avLst/>
          </a:prstGeom>
        </p:spPr>
        <p:txBody>
          <a:bodyPr wrap="square">
            <a:spAutoFit/>
          </a:bodyPr>
          <a:lstStyle/>
          <a:p>
            <a:pPr algn="just">
              <a:spcAft>
                <a:spcPts val="0"/>
              </a:spcAft>
            </a:pPr>
            <a:r>
              <a:rPr lang="es-PE" sz="2400" b="1" dirty="0">
                <a:effectLst/>
                <a:latin typeface="Arial" panose="020B0604020202020204" pitchFamily="34" charset="0"/>
                <a:ea typeface="Calibri" panose="020F0502020204030204" pitchFamily="34" charset="0"/>
                <a:cs typeface="Arial" panose="020B0604020202020204" pitchFamily="34" charset="0"/>
              </a:rPr>
              <a:t>Es esencial que para sentirnos cómodos con el desarrollo tengamos a la mano cierta variedad de utilidades para ayudarnos a realizar las tareas de una forma más fácil y en menor tiempo. Esto lo podemos lograr con un buen editor de texto o un IDE. No se necesita alguno específicamente, podrás continuar utilizando el que estás acostumbrado si ya has trabajado JavaScript anteriormente.</a:t>
            </a:r>
          </a:p>
          <a:p>
            <a:pPr algn="just">
              <a:spcAft>
                <a:spcPts val="0"/>
              </a:spcAft>
            </a:pP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178157" y="264478"/>
            <a:ext cx="8043612" cy="764184"/>
          </a:xfrm>
          <a:prstGeom prst="rect">
            <a:avLst/>
          </a:prstGeom>
        </p:spPr>
        <p:txBody>
          <a:bodyPr wrap="none">
            <a:spAutoFit/>
          </a:bodyPr>
          <a:lstStyle/>
          <a:p>
            <a:pPr lvl="0" algn="just">
              <a:lnSpc>
                <a:spcPct val="107000"/>
              </a:lnSpc>
              <a:spcAft>
                <a:spcPts val="800"/>
              </a:spcAft>
            </a:pPr>
            <a:r>
              <a:rPr lang="es-PE" sz="4400" b="1" dirty="0">
                <a:solidFill>
                  <a:schemeClr val="bg1">
                    <a:lumMod val="95000"/>
                    <a:lumOff val="5000"/>
                  </a:schemeClr>
                </a:solidFill>
                <a:latin typeface="Arial" panose="020B0604020202020204" pitchFamily="34" charset="0"/>
              </a:rPr>
              <a:t>ENTORNO DE DESARROLLO</a:t>
            </a:r>
          </a:p>
        </p:txBody>
      </p:sp>
    </p:spTree>
    <p:extLst>
      <p:ext uri="{BB962C8B-B14F-4D97-AF65-F5344CB8AC3E}">
        <p14:creationId xmlns:p14="http://schemas.microsoft.com/office/powerpoint/2010/main" val="22307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63931" y="1276920"/>
            <a:ext cx="5713673" cy="6001643"/>
          </a:xfrm>
          <a:prstGeom prst="rect">
            <a:avLst/>
          </a:prstGeom>
        </p:spPr>
        <p:txBody>
          <a:bodyPr wrap="square">
            <a:spAutoFit/>
          </a:bodyPr>
          <a:lstStyle/>
          <a:p>
            <a:pPr algn="just">
              <a:spcAft>
                <a:spcPts val="0"/>
              </a:spcAft>
            </a:pPr>
            <a:r>
              <a:rPr lang="es-PE" sz="2400" b="1" dirty="0">
                <a:latin typeface="Arial" panose="020B0604020202020204" pitchFamily="34" charset="0"/>
                <a:ea typeface="Calibri" panose="020F0502020204030204" pitchFamily="34" charset="0"/>
                <a:cs typeface="Arial" panose="020B0604020202020204" pitchFamily="34" charset="0"/>
              </a:rPr>
              <a:t>Existen una gran variedad de editores e IDE en el mercado hoy en día, pero hay algunos que debemos prestar especial atención. Me refiero a editores como Visual Studio </a:t>
            </a:r>
            <a:r>
              <a:rPr lang="es-PE" sz="2400" b="1" dirty="0" err="1">
                <a:latin typeface="Arial" panose="020B0604020202020204" pitchFamily="34" charset="0"/>
                <a:ea typeface="Calibri" panose="020F0502020204030204" pitchFamily="34" charset="0"/>
                <a:cs typeface="Arial" panose="020B0604020202020204" pitchFamily="34" charset="0"/>
              </a:rPr>
              <a:t>Code</a:t>
            </a:r>
            <a:r>
              <a:rPr lang="es-PE" sz="2400" b="1" dirty="0">
                <a:latin typeface="Arial" panose="020B0604020202020204" pitchFamily="34" charset="0"/>
                <a:ea typeface="Calibri" panose="020F0502020204030204" pitchFamily="34" charset="0"/>
                <a:cs typeface="Arial" panose="020B0604020202020204" pitchFamily="34" charset="0"/>
              </a:rPr>
              <a:t> o Sublime Text 2/3 y al IDE </a:t>
            </a:r>
            <a:r>
              <a:rPr lang="es-PE" sz="2400" b="1" dirty="0" err="1">
                <a:latin typeface="Arial" panose="020B0604020202020204" pitchFamily="34" charset="0"/>
                <a:ea typeface="Calibri" panose="020F0502020204030204" pitchFamily="34" charset="0"/>
                <a:cs typeface="Arial" panose="020B0604020202020204" pitchFamily="34" charset="0"/>
              </a:rPr>
              <a:t>JetBrains</a:t>
            </a:r>
            <a:r>
              <a:rPr lang="es-PE" sz="2400" b="1" dirty="0">
                <a:latin typeface="Arial" panose="020B0604020202020204" pitchFamily="34" charset="0"/>
                <a:ea typeface="Calibri" panose="020F0502020204030204" pitchFamily="34" charset="0"/>
                <a:cs typeface="Arial" panose="020B0604020202020204" pitchFamily="34" charset="0"/>
              </a:rPr>
              <a:t> </a:t>
            </a:r>
            <a:r>
              <a:rPr lang="es-PE" sz="2400" b="1" dirty="0" err="1">
                <a:latin typeface="Arial" panose="020B0604020202020204" pitchFamily="34" charset="0"/>
                <a:ea typeface="Calibri" panose="020F0502020204030204" pitchFamily="34" charset="0"/>
                <a:cs typeface="Arial" panose="020B0604020202020204" pitchFamily="34" charset="0"/>
              </a:rPr>
              <a:t>WebStorm</a:t>
            </a:r>
            <a:r>
              <a:rPr lang="es-PE" sz="2400" b="1" dirty="0">
                <a:latin typeface="Arial" panose="020B0604020202020204" pitchFamily="34" charset="0"/>
                <a:ea typeface="Calibri" panose="020F0502020204030204" pitchFamily="34" charset="0"/>
                <a:cs typeface="Arial" panose="020B0604020202020204" pitchFamily="34" charset="0"/>
              </a:rPr>
              <a:t>, </a:t>
            </a:r>
            <a:r>
              <a:rPr lang="es-PE" sz="2400" b="1" dirty="0" err="1">
                <a:latin typeface="Arial" panose="020B0604020202020204" pitchFamily="34" charset="0"/>
                <a:ea typeface="Calibri" panose="020F0502020204030204" pitchFamily="34" charset="0"/>
                <a:cs typeface="Arial" panose="020B0604020202020204" pitchFamily="34" charset="0"/>
              </a:rPr>
              <a:t>Netbeans</a:t>
            </a:r>
            <a:r>
              <a:rPr lang="es-PE" sz="2400" b="1" dirty="0">
                <a:latin typeface="Arial" panose="020B0604020202020204" pitchFamily="34" charset="0"/>
                <a:ea typeface="Calibri" panose="020F0502020204030204" pitchFamily="34" charset="0"/>
                <a:cs typeface="Arial" panose="020B0604020202020204" pitchFamily="34" charset="0"/>
              </a:rPr>
              <a:t> 8.2 los cuatro son multiplataforma.</a:t>
            </a:r>
            <a:endParaRPr lang="es-MX" sz="2400" b="1" dirty="0">
              <a:latin typeface="Calibri" panose="020F0502020204030204" pitchFamily="34" charset="0"/>
              <a:ea typeface="Calibri" panose="020F0502020204030204" pitchFamily="34" charset="0"/>
              <a:cs typeface="Arial" panose="020B0604020202020204" pitchFamily="34" charset="0"/>
            </a:endParaRPr>
          </a:p>
          <a:p>
            <a:pPr algn="just"/>
            <a:r>
              <a:rPr lang="es-PE" sz="2400" b="1" dirty="0">
                <a:latin typeface="Arial" panose="020B0604020202020204" pitchFamily="34" charset="0"/>
                <a:ea typeface="Calibri" panose="020F0502020204030204" pitchFamily="34" charset="0"/>
              </a:rPr>
              <a:t>Personalmente uso </a:t>
            </a:r>
            <a:r>
              <a:rPr lang="es-PE" sz="2400" b="1" dirty="0" err="1">
                <a:latin typeface="Arial" panose="020B0604020202020204" pitchFamily="34" charset="0"/>
                <a:ea typeface="Calibri" panose="020F0502020204030204" pitchFamily="34" charset="0"/>
              </a:rPr>
              <a:t>Netbeans</a:t>
            </a:r>
            <a:r>
              <a:rPr lang="es-PE" sz="2400" b="1" dirty="0">
                <a:latin typeface="Arial" panose="020B0604020202020204" pitchFamily="34" charset="0"/>
                <a:ea typeface="Calibri" panose="020F0502020204030204" pitchFamily="34" charset="0"/>
              </a:rPr>
              <a:t> 8.2 para mi desarrollo de día a día, con este editor podremos escribir código de una forma muy rápida gracias a las posibilidades que brinda el uso de las referencias a los archivos de definición.</a:t>
            </a:r>
            <a:endParaRPr lang="es-MX" sz="2400" b="1" dirty="0"/>
          </a:p>
          <a:p>
            <a:pPr algn="just">
              <a:spcAft>
                <a:spcPts val="0"/>
              </a:spcAft>
            </a:pP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214242" y="290116"/>
            <a:ext cx="8955570" cy="769441"/>
          </a:xfrm>
          <a:prstGeom prst="rect">
            <a:avLst/>
          </a:prstGeom>
        </p:spPr>
        <p:txBody>
          <a:bodyPr wrap="square">
            <a:spAutoFit/>
          </a:bodyPr>
          <a:lstStyle/>
          <a:p>
            <a:pPr indent="449580">
              <a:spcAft>
                <a:spcPts val="0"/>
              </a:spcAft>
            </a:pPr>
            <a:r>
              <a:rPr lang="es-PE" sz="4400" b="1" dirty="0">
                <a:solidFill>
                  <a:schemeClr val="bg1">
                    <a:lumMod val="95000"/>
                    <a:lumOff val="5000"/>
                  </a:schemeClr>
                </a:solidFill>
                <a:latin typeface="Arial" panose="020B0604020202020204" pitchFamily="34" charset="0"/>
                <a:ea typeface="Calibri" panose="020F0502020204030204" pitchFamily="34" charset="0"/>
                <a:cs typeface="Arial" panose="020B0604020202020204" pitchFamily="34" charset="0"/>
              </a:rPr>
              <a:t>SELECCIONANDO EL EDITOR</a:t>
            </a:r>
            <a:endParaRPr lang="es-MX" sz="2000" dirty="0">
              <a:solidFill>
                <a:schemeClr val="bg1">
                  <a:lumMod val="95000"/>
                  <a:lumOff val="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5977604" y="1924517"/>
            <a:ext cx="5977963" cy="3929031"/>
          </a:xfrm>
          <a:prstGeom prst="rect">
            <a:avLst/>
          </a:prstGeom>
        </p:spPr>
      </p:pic>
    </p:spTree>
    <p:extLst>
      <p:ext uri="{BB962C8B-B14F-4D97-AF65-F5344CB8AC3E}">
        <p14:creationId xmlns:p14="http://schemas.microsoft.com/office/powerpoint/2010/main" val="350313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07534" y="2115818"/>
            <a:ext cx="10264251" cy="2883610"/>
          </a:xfrm>
          <a:prstGeom prst="rect">
            <a:avLst/>
          </a:prstGeom>
        </p:spPr>
        <p:txBody>
          <a:bodyPr wrap="square">
            <a:spAutoFit/>
          </a:bodyPr>
          <a:lstStyle/>
          <a:p>
            <a:pPr lvl="0" algn="just">
              <a:lnSpc>
                <a:spcPct val="107000"/>
              </a:lnSpc>
              <a:spcAft>
                <a:spcPts val="800"/>
              </a:spcAft>
            </a:pPr>
            <a:r>
              <a:rPr lang="es-PE" sz="2400" b="1" dirty="0">
                <a:latin typeface="Arial" panose="020B0604020202020204" pitchFamily="34" charset="0"/>
                <a:cs typeface="Arial" panose="020B0604020202020204" pitchFamily="34" charset="0"/>
              </a:rPr>
              <a:t>Con este </a:t>
            </a:r>
            <a:r>
              <a:rPr lang="es-PE" sz="2400" b="1" dirty="0" err="1">
                <a:latin typeface="Arial" panose="020B0604020202020204" pitchFamily="34" charset="0"/>
                <a:cs typeface="Arial" panose="020B0604020202020204" pitchFamily="34" charset="0"/>
              </a:rPr>
              <a:t>framework</a:t>
            </a:r>
            <a:r>
              <a:rPr lang="es-PE" sz="2400" b="1" dirty="0">
                <a:latin typeface="Arial" panose="020B0604020202020204" pitchFamily="34" charset="0"/>
                <a:cs typeface="Arial" panose="020B0604020202020204" pitchFamily="34" charset="0"/>
              </a:rPr>
              <a:t> tendremos la posibilidad de escribir una aplicación de manera fácil, que con solo leerla podríamos entender qué es lo que se quiere lograr sin esforzarnos demasiado. Además de ser un </a:t>
            </a:r>
            <a:r>
              <a:rPr lang="es-PE" sz="2400" b="1" dirty="0" err="1">
                <a:latin typeface="Arial" panose="020B0604020202020204" pitchFamily="34" charset="0"/>
                <a:cs typeface="Arial" panose="020B0604020202020204" pitchFamily="34" charset="0"/>
              </a:rPr>
              <a:t>framework</a:t>
            </a:r>
            <a:r>
              <a:rPr lang="es-PE" sz="2400" b="1" dirty="0">
                <a:latin typeface="Arial" panose="020B0604020202020204" pitchFamily="34" charset="0"/>
                <a:cs typeface="Arial" panose="020B0604020202020204" pitchFamily="34" charset="0"/>
              </a:rPr>
              <a:t> que sigue el patrón MVC</a:t>
            </a:r>
            <a:r>
              <a:rPr lang="es-PE" sz="2400" b="1" dirty="0">
                <a:latin typeface="Arial" panose="020B0604020202020204" pitchFamily="34" charset="0"/>
                <a:ea typeface="LinLibertine"/>
                <a:cs typeface="Arial" panose="020B0604020202020204" pitchFamily="34" charset="0"/>
              </a:rPr>
              <a:t> </a:t>
            </a:r>
            <a:r>
              <a:rPr lang="es-PE" sz="2400" b="1" dirty="0">
                <a:latin typeface="Arial" panose="020B0604020202020204" pitchFamily="34" charset="0"/>
                <a:cs typeface="Arial" panose="020B0604020202020204" pitchFamily="34" charset="0"/>
              </a:rPr>
              <a:t>nos brinda otras</a:t>
            </a:r>
            <a:endParaRPr lang="es-MX" sz="2400" b="1" dirty="0">
              <a:latin typeface="Arial" panose="020B0604020202020204" pitchFamily="34" charset="0"/>
              <a:cs typeface="Arial" panose="020B0604020202020204" pitchFamily="34" charset="0"/>
            </a:endParaRPr>
          </a:p>
          <a:p>
            <a:pPr algn="just"/>
            <a:r>
              <a:rPr lang="es-PE" sz="2400" b="1" dirty="0">
                <a:latin typeface="Arial" panose="020B0604020202020204" pitchFamily="34" charset="0"/>
                <a:ea typeface="Calibri" panose="020F0502020204030204" pitchFamily="34" charset="0"/>
                <a:cs typeface="Arial" panose="020B0604020202020204" pitchFamily="34" charset="0"/>
              </a:rPr>
              <a:t>Posibilidades como la vinculación de datos en dos vías y la inyección de dependencia</a:t>
            </a:r>
            <a:endParaRPr lang="es-MX" sz="2400" b="1" dirty="0">
              <a:latin typeface="Arial" panose="020B0604020202020204" pitchFamily="34" charset="0"/>
              <a:cs typeface="Arial" panose="020B0604020202020204" pitchFamily="34" charset="0"/>
            </a:endParaRPr>
          </a:p>
          <a:p>
            <a:pPr algn="just">
              <a:spcAft>
                <a:spcPts val="0"/>
              </a:spcAft>
            </a:pP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0" y="365617"/>
            <a:ext cx="11279320" cy="816827"/>
          </a:xfrm>
          <a:prstGeom prst="rect">
            <a:avLst/>
          </a:prstGeom>
        </p:spPr>
        <p:txBody>
          <a:bodyPr wrap="square">
            <a:spAutoFit/>
          </a:bodyPr>
          <a:lstStyle/>
          <a:p>
            <a:pPr lvl="0" algn="ctr">
              <a:lnSpc>
                <a:spcPct val="107000"/>
              </a:lnSpc>
              <a:spcAft>
                <a:spcPts val="800"/>
              </a:spcAft>
            </a:pPr>
            <a:r>
              <a:rPr lang="es-PE" sz="4400" b="1" dirty="0">
                <a:solidFill>
                  <a:schemeClr val="bg1">
                    <a:lumMod val="95000"/>
                    <a:lumOff val="5000"/>
                  </a:schemeClr>
                </a:solidFill>
                <a:latin typeface="Arial" panose="020B0604020202020204" pitchFamily="34" charset="0"/>
              </a:rPr>
              <a:t>ANGULARJS Y SUS CARACTERÍSTICAS</a:t>
            </a:r>
            <a:endParaRPr lang="es-MX" sz="4400" dirty="0">
              <a:solidFill>
                <a:schemeClr val="bg1">
                  <a:lumMod val="95000"/>
                  <a:lumOff val="5000"/>
                </a:schemeClr>
              </a:solidFill>
            </a:endParaRPr>
          </a:p>
        </p:txBody>
      </p:sp>
    </p:spTree>
    <p:extLst>
      <p:ext uri="{BB962C8B-B14F-4D97-AF65-F5344CB8AC3E}">
        <p14:creationId xmlns:p14="http://schemas.microsoft.com/office/powerpoint/2010/main" val="267360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337721" cy="5262979"/>
          </a:xfrm>
          <a:prstGeom prst="rect">
            <a:avLst/>
          </a:prstGeom>
        </p:spPr>
        <p:txBody>
          <a:bodyPr wrap="square">
            <a:spAutoFit/>
          </a:bodyPr>
          <a:lstStyle/>
          <a:p>
            <a:pPr marL="457200" algn="just"/>
            <a:r>
              <a:rPr lang="es-PE" sz="2400" b="1" dirty="0" err="1">
                <a:latin typeface="Arial" panose="020B0604020202020204" pitchFamily="34" charset="0"/>
              </a:rPr>
              <a:t>AngularJS</a:t>
            </a:r>
            <a:r>
              <a:rPr lang="es-PE" sz="2400" b="1" dirty="0">
                <a:latin typeface="Arial" panose="020B0604020202020204" pitchFamily="34" charset="0"/>
              </a:rPr>
              <a:t> nos permite crear aplicaciones de una sola página, o sea podemos cargar diferentes partes de la aplicación sin tener que recargar todo el contenido en el navegador. Este comportamiento es acompañado por un motor de plantillas que genera contenido dinámico con un sistema de expresiones evaluadas en tiempo real.</a:t>
            </a:r>
            <a:endParaRPr lang="es-MX" sz="2400" b="1" dirty="0"/>
          </a:p>
          <a:p>
            <a:pPr marL="457200" algn="just"/>
            <a:r>
              <a:rPr lang="es-PE" sz="2400" b="1" dirty="0">
                <a:latin typeface="Arial" panose="020B0604020202020204" pitchFamily="34" charset="0"/>
              </a:rPr>
              <a:t>El mismo tiene una serie de funciones que nos ayuda a escribir plantillas de una forma organizada y fácil de leer, además de automatizar algunas tareas como son: las iteraciones y condiciones para mostrar contenido. Este sistema es realmente innovador y usa HTML como lenguaje para las plantillas. Es suficientemente inteligente como para detectar las interacciones del usuario, los eventos del navegador y los cambios en los modelos actualizando solo lo necesario en el DOM</a:t>
            </a:r>
            <a:r>
              <a:rPr lang="es-PE" sz="2400" b="1" dirty="0">
                <a:latin typeface="Arial" panose="020B0604020202020204" pitchFamily="34" charset="0"/>
                <a:ea typeface="LinLibertine"/>
              </a:rPr>
              <a:t>¹¹ </a:t>
            </a:r>
            <a:r>
              <a:rPr lang="es-PE" sz="2400" b="1" dirty="0">
                <a:latin typeface="Arial" panose="020B0604020202020204" pitchFamily="34" charset="0"/>
              </a:rPr>
              <a:t>y mostrar el contenido al usuario.</a:t>
            </a:r>
            <a:endParaRPr lang="es-MX" sz="2400" b="1" dirty="0"/>
          </a:p>
          <a:p>
            <a:pPr algn="just">
              <a:spcAft>
                <a:spcPts val="0"/>
              </a:spcAft>
            </a:pP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184557" y="457896"/>
            <a:ext cx="3972509" cy="816827"/>
          </a:xfrm>
          <a:prstGeom prst="rect">
            <a:avLst/>
          </a:prstGeom>
        </p:spPr>
        <p:txBody>
          <a:bodyPr wrap="square">
            <a:spAutoFit/>
          </a:bodyPr>
          <a:lstStyle/>
          <a:p>
            <a:pPr lvl="0" algn="ctr">
              <a:lnSpc>
                <a:spcPct val="107000"/>
              </a:lnSpc>
              <a:spcAft>
                <a:spcPts val="800"/>
              </a:spcAft>
            </a:pPr>
            <a:r>
              <a:rPr lang="es-PE" sz="4400" b="1" dirty="0">
                <a:solidFill>
                  <a:srgbClr val="000000"/>
                </a:solidFill>
                <a:latin typeface="Arial" panose="020B0604020202020204" pitchFamily="34" charset="0"/>
              </a:rPr>
              <a:t>PLANTILLAS</a:t>
            </a:r>
            <a:endParaRPr lang="es-MX" sz="4400" dirty="0">
              <a:solidFill>
                <a:schemeClr val="bg1">
                  <a:lumMod val="95000"/>
                  <a:lumOff val="5000"/>
                </a:schemeClr>
              </a:solidFill>
            </a:endParaRPr>
          </a:p>
        </p:txBody>
      </p:sp>
    </p:spTree>
    <p:extLst>
      <p:ext uri="{BB962C8B-B14F-4D97-AF65-F5344CB8AC3E}">
        <p14:creationId xmlns:p14="http://schemas.microsoft.com/office/powerpoint/2010/main" val="387360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337721" cy="4893647"/>
          </a:xfrm>
          <a:prstGeom prst="rect">
            <a:avLst/>
          </a:prstGeom>
        </p:spPr>
        <p:txBody>
          <a:bodyPr wrap="square">
            <a:spAutoFit/>
          </a:bodyPr>
          <a:lstStyle/>
          <a:p>
            <a:pPr marL="449580" algn="just">
              <a:spcAft>
                <a:spcPts val="0"/>
              </a:spcAft>
            </a:pPr>
            <a:r>
              <a:rPr lang="es-PE" sz="2400" b="1" dirty="0">
                <a:latin typeface="Arial" panose="020B0604020202020204" pitchFamily="34" charset="0"/>
                <a:ea typeface="Calibri" panose="020F0502020204030204" pitchFamily="34" charset="0"/>
                <a:cs typeface="Arial" panose="020B0604020202020204" pitchFamily="34" charset="0"/>
              </a:rPr>
              <a:t>La idea de la estructura MVC no es otra que presentar una organización en el código donde el manejo de los datos (modelo) estará separado de la lógica (Controlador) de la aplicación, y a su vez la información presentada al usuario (vistas) se encontrará totalmente independiente. Es un proceso bastante sencillo donde el usuario interactúa con las vistas de la aplicación, éstas se comunican con los controladores notificando las acciones del usuario, los controladores realizan peticiones a los modelos y estos gestionan la solicitud según la información brindada. Esta estructura provee una organización esencial a la hora de desarrollar aplicaciones de gran escala, de lo contrario sería muy difícil mantenerlas o extenderlas. Es importante aclarar mencionar que en esta estructura el modelo se refiere a los diferentes tipos de servicios que creamos con Angular.</a:t>
            </a: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192946" y="424341"/>
            <a:ext cx="5410900" cy="816827"/>
          </a:xfrm>
          <a:prstGeom prst="rect">
            <a:avLst/>
          </a:prstGeom>
        </p:spPr>
        <p:txBody>
          <a:bodyPr wrap="square">
            <a:spAutoFit/>
          </a:bodyPr>
          <a:lstStyle/>
          <a:p>
            <a:pPr algn="ctr">
              <a:lnSpc>
                <a:spcPct val="107000"/>
              </a:lnSpc>
              <a:spcAft>
                <a:spcPts val="800"/>
              </a:spcAft>
            </a:pPr>
            <a:r>
              <a:rPr lang="es-PE" sz="4400" b="1" dirty="0">
                <a:solidFill>
                  <a:srgbClr val="000000"/>
                </a:solidFill>
                <a:latin typeface="Arial" panose="020B0604020202020204" pitchFamily="34" charset="0"/>
                <a:ea typeface="Calibri" panose="020F0502020204030204" pitchFamily="34" charset="0"/>
                <a:cs typeface="Arial" panose="020B0604020202020204" pitchFamily="34" charset="0"/>
              </a:rPr>
              <a:t>ESTRUCTURA MVC</a:t>
            </a:r>
            <a:endParaRPr lang="es-MX" sz="4400" dirty="0">
              <a:solidFill>
                <a:schemeClr val="bg1">
                  <a:lumMod val="95000"/>
                  <a:lumOff val="5000"/>
                </a:schemeClr>
              </a:solidFill>
            </a:endParaRPr>
          </a:p>
        </p:txBody>
      </p:sp>
    </p:spTree>
    <p:extLst>
      <p:ext uri="{BB962C8B-B14F-4D97-AF65-F5344CB8AC3E}">
        <p14:creationId xmlns:p14="http://schemas.microsoft.com/office/powerpoint/2010/main" val="415083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530668" cy="5170646"/>
          </a:xfrm>
          <a:prstGeom prst="rect">
            <a:avLst/>
          </a:prstGeom>
        </p:spPr>
        <p:txBody>
          <a:bodyPr wrap="square">
            <a:spAutoFit/>
          </a:bodyPr>
          <a:lstStyle/>
          <a:p>
            <a:pPr algn="just">
              <a:spcAft>
                <a:spcPts val="0"/>
              </a:spcAft>
            </a:pPr>
            <a:r>
              <a:rPr lang="es-MX" sz="2200" dirty="0" err="1">
                <a:latin typeface="Arial" panose="020B0604020202020204" pitchFamily="34" charset="0"/>
                <a:ea typeface="Calibri" panose="020F0502020204030204" pitchFamily="34" charset="0"/>
                <a:cs typeface="Arial" panose="020B0604020202020204" pitchFamily="34" charset="0"/>
              </a:rPr>
              <a:t>AngularJS</a:t>
            </a:r>
            <a:r>
              <a:rPr lang="es-MX" sz="2200" dirty="0">
                <a:latin typeface="Arial" panose="020B0604020202020204" pitchFamily="34" charset="0"/>
                <a:ea typeface="Calibri" panose="020F0502020204030204" pitchFamily="34" charset="0"/>
                <a:cs typeface="Arial" panose="020B0604020202020204" pitchFamily="34" charset="0"/>
              </a:rPr>
              <a:t> está basado en un sistema de inyección de dependencias donde nuestros controladores piden los objetos que necesitan para trabajar a través del constructor. Luego </a:t>
            </a:r>
            <a:r>
              <a:rPr lang="es-MX" sz="2200" dirty="0" err="1">
                <a:latin typeface="Arial" panose="020B0604020202020204" pitchFamily="34" charset="0"/>
                <a:ea typeface="Calibri" panose="020F0502020204030204" pitchFamily="34" charset="0"/>
                <a:cs typeface="Arial" panose="020B0604020202020204" pitchFamily="34" charset="0"/>
              </a:rPr>
              <a:t>AngularJS</a:t>
            </a:r>
            <a:r>
              <a:rPr lang="es-MX" sz="2200" dirty="0">
                <a:latin typeface="Arial" panose="020B0604020202020204" pitchFamily="34" charset="0"/>
                <a:ea typeface="Calibri" panose="020F0502020204030204" pitchFamily="34" charset="0"/>
                <a:cs typeface="Arial" panose="020B0604020202020204" pitchFamily="34" charset="0"/>
              </a:rPr>
              <a:t> los inyecta de forma tal que el controlador puede usarlo como sea necesario. De esta forma el controlador no necesita saber cómo funciona la dependencia ni cuáles son las acciones que realiza para entregar los resultados. Así estamos logrando cada vez más una organización en nuestro código y logrando lo que es una muy buena práctica: “Los controladores deben responder a un principio de responsabilidad única”. En otras palabras, el controlador es para controlar, o sea recibe peticiones y entregar respuestas basadas en estas peticiones, no genera el mismo las respuestas. Si todos nuestros controladores siguen este patrón nuestra aplicación será muy fácil de mantener incluso si su proceso de desarrollo es retomado luego de una pausa de largo tiempo. Si no estás familiarizado con alguno de los conceptos mencionados anteriormente o no te han quedado claros, no te preocupes, todos serán explicados en detalle más adelante.</a:t>
            </a:r>
            <a:endParaRPr lang="es-MX" sz="2200" dirty="0">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s-MX" sz="2200" dirty="0">
                <a:latin typeface="Arial" panose="020B0604020202020204" pitchFamily="34" charset="0"/>
                <a:ea typeface="Calibri" panose="020F0502020204030204" pitchFamily="34" charset="0"/>
                <a:cs typeface="Arial" panose="020B0604020202020204" pitchFamily="34" charset="0"/>
              </a:rPr>
              <a:t>Te invito a que continúes ya que a mi modo de pensar la programación es más de código y no de tantos de conceptos. Muchas dudas serán aclaradas cuando lo veas en la práctica.</a:t>
            </a:r>
            <a:endParaRPr lang="es-MX" sz="2200" dirty="0">
              <a:latin typeface="Calibri" panose="020F0502020204030204" pitchFamily="34" charset="0"/>
              <a:ea typeface="Calibri" panose="020F0502020204030204" pitchFamily="34" charset="0"/>
              <a:cs typeface="Arial" panose="020B0604020202020204" pitchFamily="34" charset="0"/>
            </a:endParaRPr>
          </a:p>
        </p:txBody>
      </p:sp>
      <p:sp>
        <p:nvSpPr>
          <p:cNvPr id="2" name="Rectángulo 1"/>
          <p:cNvSpPr/>
          <p:nvPr/>
        </p:nvSpPr>
        <p:spPr>
          <a:xfrm>
            <a:off x="192946" y="424341"/>
            <a:ext cx="8498048" cy="769441"/>
          </a:xfrm>
          <a:prstGeom prst="rect">
            <a:avLst/>
          </a:prstGeom>
        </p:spPr>
        <p:txBody>
          <a:bodyPr wrap="square">
            <a:spAutoFit/>
          </a:bodyPr>
          <a:lstStyle/>
          <a:p>
            <a:pPr algn="just">
              <a:spcAft>
                <a:spcPts val="0"/>
              </a:spcAft>
            </a:pPr>
            <a:r>
              <a:rPr lang="es-MX" sz="4400" b="1" dirty="0">
                <a:solidFill>
                  <a:schemeClr val="bg1"/>
                </a:solidFill>
                <a:latin typeface="Arial" panose="020B0604020202020204" pitchFamily="34" charset="0"/>
                <a:ea typeface="Calibri" panose="020F0502020204030204" pitchFamily="34" charset="0"/>
                <a:cs typeface="Arial" panose="020B0604020202020204" pitchFamily="34" charset="0"/>
              </a:rPr>
              <a:t>INYECCIÓN DE DEPENDENCIA</a:t>
            </a:r>
            <a:endParaRPr lang="es-MX"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280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56532" y="1478254"/>
            <a:ext cx="11530668" cy="523220"/>
          </a:xfrm>
          <a:prstGeom prst="rect">
            <a:avLst/>
          </a:prstGeom>
        </p:spPr>
        <p:txBody>
          <a:bodyPr wrap="square">
            <a:spAutoFit/>
          </a:bodyPr>
          <a:lstStyle/>
          <a:p>
            <a:pPr algn="just">
              <a:spcAft>
                <a:spcPts val="0"/>
              </a:spcAft>
            </a:pPr>
            <a:r>
              <a:rPr lang="es-PE" sz="2800" dirty="0">
                <a:latin typeface="Arial" panose="020B0604020202020204" pitchFamily="34" charset="0"/>
                <a:cs typeface="Arial" panose="020B0604020202020204" pitchFamily="34" charset="0"/>
              </a:rPr>
              <a:t>Las directivas son marcas en los elementos del árbol </a:t>
            </a:r>
            <a:r>
              <a:rPr lang="es-PE" sz="2800" dirty="0" smtClean="0">
                <a:latin typeface="Arial" panose="020B0604020202020204" pitchFamily="34" charset="0"/>
                <a:cs typeface="Arial" panose="020B0604020202020204" pitchFamily="34" charset="0"/>
              </a:rPr>
              <a:t>DOM.</a:t>
            </a:r>
            <a:endParaRPr lang="es-MX" sz="2800" dirty="0">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92946" y="424341"/>
            <a:ext cx="8498048" cy="769441"/>
          </a:xfrm>
          <a:prstGeom prst="rect">
            <a:avLst/>
          </a:prstGeom>
        </p:spPr>
        <p:txBody>
          <a:bodyPr wrap="square">
            <a:spAutoFit/>
          </a:bodyPr>
          <a:lstStyle/>
          <a:p>
            <a:pPr algn="just">
              <a:spcAft>
                <a:spcPts val="0"/>
              </a:spcAft>
            </a:pPr>
            <a:r>
              <a:rPr lang="es-MX" sz="4400" b="1" dirty="0" smtClean="0">
                <a:solidFill>
                  <a:schemeClr val="bg1"/>
                </a:solidFill>
                <a:latin typeface="Arial" panose="020B0604020202020204" pitchFamily="34" charset="0"/>
                <a:ea typeface="Calibri" panose="020F0502020204030204" pitchFamily="34" charset="0"/>
                <a:cs typeface="Arial" panose="020B0604020202020204" pitchFamily="34" charset="0"/>
              </a:rPr>
              <a:t>DIRECTIVAS</a:t>
            </a:r>
            <a:endParaRPr lang="es-MX"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3" name="Rectángulo 2"/>
          <p:cNvSpPr/>
          <p:nvPr/>
        </p:nvSpPr>
        <p:spPr>
          <a:xfrm>
            <a:off x="356532" y="2001474"/>
            <a:ext cx="11068213" cy="3785652"/>
          </a:xfrm>
          <a:prstGeom prst="rect">
            <a:avLst/>
          </a:prstGeom>
        </p:spPr>
        <p:txBody>
          <a:bodyPr wrap="square">
            <a:spAutoFit/>
          </a:bodyPr>
          <a:lstStyle/>
          <a:p>
            <a:r>
              <a:rPr lang="es-PE" sz="2000" b="1" dirty="0" err="1"/>
              <a:t>ngApp</a:t>
            </a:r>
            <a:r>
              <a:rPr lang="es-PE" sz="2000" b="1" dirty="0"/>
              <a:t> (</a:t>
            </a:r>
            <a:r>
              <a:rPr lang="es-PE" sz="2000" b="1" dirty="0" err="1"/>
              <a:t>ng</a:t>
            </a:r>
            <a:r>
              <a:rPr lang="es-PE" sz="2000" b="1" dirty="0"/>
              <a:t>-app</a:t>
            </a:r>
            <a:r>
              <a:rPr lang="es-PE" sz="2000" b="1" dirty="0" smtClean="0"/>
              <a:t>):  </a:t>
            </a:r>
            <a:r>
              <a:rPr lang="es-PE" sz="2000" b="1" dirty="0"/>
              <a:t>Es la directiva encargada de auto arrancar una aplicación </a:t>
            </a:r>
            <a:r>
              <a:rPr lang="es-PE" sz="2000" b="1" dirty="0" smtClean="0"/>
              <a:t>Angular</a:t>
            </a:r>
          </a:p>
          <a:p>
            <a:r>
              <a:rPr lang="es-PE" sz="2000" b="1" dirty="0" smtClean="0"/>
              <a:t>	</a:t>
            </a:r>
            <a:r>
              <a:rPr lang="es-PE" sz="2000" b="1" dirty="0"/>
              <a:t>	</a:t>
            </a:r>
            <a:r>
              <a:rPr lang="es-PE" sz="2000" b="1" dirty="0" smtClean="0"/>
              <a:t>		</a:t>
            </a:r>
          </a:p>
          <a:p>
            <a:r>
              <a:rPr lang="es-PE" sz="2000" b="1" dirty="0"/>
              <a:t>	</a:t>
            </a:r>
            <a:r>
              <a:rPr lang="es-PE" sz="2000" b="1" dirty="0" smtClean="0"/>
              <a:t>			&lt;</a:t>
            </a:r>
            <a:r>
              <a:rPr lang="es-PE" sz="2000" b="1" dirty="0" err="1"/>
              <a:t>html</a:t>
            </a:r>
            <a:r>
              <a:rPr lang="es-PE" sz="2000" b="1" dirty="0"/>
              <a:t> </a:t>
            </a:r>
            <a:r>
              <a:rPr lang="es-PE" sz="2000" b="1" dirty="0" err="1"/>
              <a:t>ng</a:t>
            </a:r>
            <a:r>
              <a:rPr lang="es-PE" sz="2000" b="1" dirty="0"/>
              <a:t>-app</a:t>
            </a:r>
            <a:r>
              <a:rPr lang="es-PE" sz="2000" b="1" dirty="0" smtClean="0"/>
              <a:t>&gt;</a:t>
            </a:r>
          </a:p>
          <a:p>
            <a:endParaRPr lang="es-PE" sz="2000" b="1" dirty="0"/>
          </a:p>
          <a:p>
            <a:pPr algn="just"/>
            <a:r>
              <a:rPr lang="es-PE" sz="2000" b="1" dirty="0" err="1"/>
              <a:t>ngController</a:t>
            </a:r>
            <a:r>
              <a:rPr lang="es-PE" sz="2000" b="1" dirty="0"/>
              <a:t> (</a:t>
            </a:r>
            <a:r>
              <a:rPr lang="es-PE" sz="2000" b="1" dirty="0" err="1"/>
              <a:t>ng-controller</a:t>
            </a:r>
            <a:r>
              <a:rPr lang="es-PE" sz="2000" b="1" dirty="0" smtClean="0"/>
              <a:t>): </a:t>
            </a:r>
            <a:r>
              <a:rPr lang="es-PE" sz="2000" b="1" dirty="0"/>
              <a:t>permite indicarle a la vista donde trabajará nuestro </a:t>
            </a:r>
            <a:r>
              <a:rPr lang="es-PE" sz="2000" b="1" dirty="0" smtClean="0"/>
              <a:t>									    controlador </a:t>
            </a:r>
            <a:r>
              <a:rPr lang="es-PE" sz="2000" b="1" dirty="0"/>
              <a:t>y </a:t>
            </a:r>
            <a:r>
              <a:rPr lang="es-PE" sz="2000" b="1" dirty="0" smtClean="0"/>
              <a:t>enlazar </a:t>
            </a:r>
            <a:r>
              <a:rPr lang="es-PE" sz="2000" b="1" dirty="0"/>
              <a:t>un $</a:t>
            </a:r>
            <a:r>
              <a:rPr lang="es-PE" sz="2000" b="1" dirty="0" err="1" smtClean="0"/>
              <a:t>scope</a:t>
            </a:r>
            <a:endParaRPr lang="es-PE" sz="2000" b="1" dirty="0" smtClean="0"/>
          </a:p>
          <a:p>
            <a:pPr algn="just"/>
            <a:endParaRPr lang="es-PE" sz="2000" b="1" dirty="0"/>
          </a:p>
          <a:p>
            <a:pPr algn="just"/>
            <a:r>
              <a:rPr lang="es-PE" sz="2000" b="1" dirty="0"/>
              <a:t>				&lt;</a:t>
            </a:r>
            <a:r>
              <a:rPr lang="es-PE" sz="2000" b="1" dirty="0" err="1"/>
              <a:t>body</a:t>
            </a:r>
            <a:r>
              <a:rPr lang="es-PE" sz="2000" b="1" dirty="0"/>
              <a:t>&gt;</a:t>
            </a:r>
          </a:p>
          <a:p>
            <a:pPr lvl="5" algn="just"/>
            <a:r>
              <a:rPr lang="es-PE" sz="2000" b="1" dirty="0" smtClean="0"/>
              <a:t>	&lt;</a:t>
            </a:r>
            <a:r>
              <a:rPr lang="es-PE" sz="2000" b="1" dirty="0"/>
              <a:t>div </a:t>
            </a:r>
            <a:r>
              <a:rPr lang="es-PE" sz="2000" b="1" dirty="0" err="1"/>
              <a:t>ng-controller</a:t>
            </a:r>
            <a:r>
              <a:rPr lang="es-PE" sz="2000" b="1" dirty="0"/>
              <a:t>="</a:t>
            </a:r>
            <a:r>
              <a:rPr lang="es-PE" sz="2000" b="1" dirty="0" err="1"/>
              <a:t>nombre_de_controlador</a:t>
            </a:r>
            <a:r>
              <a:rPr lang="es-PE" sz="2000" b="1" dirty="0"/>
              <a:t>"&gt;</a:t>
            </a:r>
          </a:p>
          <a:p>
            <a:pPr lvl="5" algn="just"/>
            <a:r>
              <a:rPr lang="es-PE" sz="2000" b="1" dirty="0"/>
              <a:t>      </a:t>
            </a:r>
            <a:r>
              <a:rPr lang="es-PE" sz="2000" b="1" dirty="0" smtClean="0"/>
              <a:t>		&lt;</a:t>
            </a:r>
            <a:r>
              <a:rPr lang="es-PE" sz="2000" b="1" dirty="0"/>
              <a:t>h1&gt;Hola </a:t>
            </a:r>
            <a:r>
              <a:rPr lang="es-PE" sz="2000" b="1" dirty="0" err="1"/>
              <a:t>AngularJS</a:t>
            </a:r>
            <a:r>
              <a:rPr lang="es-PE" sz="2000" b="1" dirty="0"/>
              <a:t> desde @</a:t>
            </a:r>
            <a:r>
              <a:rPr lang="es-PE" sz="2000" b="1" dirty="0" err="1"/>
              <a:t>frontendlabs</a:t>
            </a:r>
            <a:r>
              <a:rPr lang="es-PE" sz="2000" b="1" dirty="0"/>
              <a:t>&lt;/h1&gt;</a:t>
            </a:r>
          </a:p>
          <a:p>
            <a:pPr algn="just"/>
            <a:r>
              <a:rPr lang="es-PE" sz="2000" b="1" dirty="0" smtClean="0"/>
              <a:t>						&lt;</a:t>
            </a:r>
            <a:r>
              <a:rPr lang="es-PE" sz="2000" b="1" dirty="0"/>
              <a:t>div</a:t>
            </a:r>
            <a:r>
              <a:rPr lang="es-PE" sz="2000" b="1" dirty="0" smtClean="0"/>
              <a:t>/&gt;</a:t>
            </a:r>
          </a:p>
          <a:p>
            <a:pPr algn="just"/>
            <a:r>
              <a:rPr lang="es-PE" sz="2000" b="1" dirty="0" smtClean="0"/>
              <a:t>				&lt;/</a:t>
            </a:r>
            <a:r>
              <a:rPr lang="es-PE" sz="2000" b="1" dirty="0" err="1"/>
              <a:t>body</a:t>
            </a:r>
            <a:r>
              <a:rPr lang="es-PE" sz="2000" b="1" dirty="0" smtClean="0"/>
              <a:t>&gt;</a:t>
            </a:r>
          </a:p>
        </p:txBody>
      </p:sp>
    </p:spTree>
    <p:extLst>
      <p:ext uri="{BB962C8B-B14F-4D97-AF65-F5344CB8AC3E}">
        <p14:creationId xmlns:p14="http://schemas.microsoft.com/office/powerpoint/2010/main" val="3598330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170</TotalTime>
  <Words>990</Words>
  <Application>Microsoft Office PowerPoint</Application>
  <PresentationFormat>Panorámica</PresentationFormat>
  <Paragraphs>68</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Century Gothic</vt:lpstr>
      <vt:lpstr>LinLibertine</vt:lpstr>
      <vt:lpstr>Wingdings 2</vt:lpstr>
      <vt:lpstr>Citable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Jacky</dc:creator>
  <cp:lastModifiedBy>Alumno</cp:lastModifiedBy>
  <cp:revision>12</cp:revision>
  <dcterms:created xsi:type="dcterms:W3CDTF">2017-06-07T04:09:04Z</dcterms:created>
  <dcterms:modified xsi:type="dcterms:W3CDTF">2017-06-07T18:31:56Z</dcterms:modified>
</cp:coreProperties>
</file>