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7074E1-DE4F-418C-8375-58243EC7832C}" v="67" dt="2019-03-16T22:02:09.9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3" d="100"/>
          <a:sy n="73" d="100"/>
        </p:scale>
        <p:origin x="7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co mendez" userId="1548d1c8fcacc46d" providerId="LiveId" clId="{927074E1-DE4F-418C-8375-58243EC7832C}"/>
    <pc:docChg chg="custSel modSld">
      <pc:chgData name="francisco mendez" userId="1548d1c8fcacc46d" providerId="LiveId" clId="{927074E1-DE4F-418C-8375-58243EC7832C}" dt="2019-03-16T22:01:56.745" v="395" actId="207"/>
      <pc:docMkLst>
        <pc:docMk/>
      </pc:docMkLst>
      <pc:sldChg chg="setBg">
        <pc:chgData name="francisco mendez" userId="1548d1c8fcacc46d" providerId="LiveId" clId="{927074E1-DE4F-418C-8375-58243EC7832C}" dt="2019-03-16T22:01:08.061" v="346"/>
        <pc:sldMkLst>
          <pc:docMk/>
          <pc:sldMk cId="3294675160" sldId="256"/>
        </pc:sldMkLst>
      </pc:sldChg>
      <pc:sldChg chg="addSp delSp modSp setBg">
        <pc:chgData name="francisco mendez" userId="1548d1c8fcacc46d" providerId="LiveId" clId="{927074E1-DE4F-418C-8375-58243EC7832C}" dt="2019-03-16T22:01:56.745" v="395" actId="207"/>
        <pc:sldMkLst>
          <pc:docMk/>
          <pc:sldMk cId="3143312061" sldId="258"/>
        </pc:sldMkLst>
        <pc:spChg chg="mod">
          <ac:chgData name="francisco mendez" userId="1548d1c8fcacc46d" providerId="LiveId" clId="{927074E1-DE4F-418C-8375-58243EC7832C}" dt="2019-03-16T21:58:39.139" v="326" actId="1076"/>
          <ac:spMkLst>
            <pc:docMk/>
            <pc:sldMk cId="3143312061" sldId="258"/>
            <ac:spMk id="31" creationId="{55CCCE34-3913-458A-810F-F889D3027985}"/>
          </ac:spMkLst>
        </pc:spChg>
        <pc:picChg chg="add del mod">
          <ac:chgData name="francisco mendez" userId="1548d1c8fcacc46d" providerId="LiveId" clId="{927074E1-DE4F-418C-8375-58243EC7832C}" dt="2019-03-16T21:59:00.104" v="330" actId="478"/>
          <ac:picMkLst>
            <pc:docMk/>
            <pc:sldMk cId="3143312061" sldId="258"/>
            <ac:picMk id="4" creationId="{0C521F85-DB06-49C1-B63A-3E281A21E3F1}"/>
          </ac:picMkLst>
        </pc:picChg>
        <pc:picChg chg="add del mod">
          <ac:chgData name="francisco mendez" userId="1548d1c8fcacc46d" providerId="LiveId" clId="{927074E1-DE4F-418C-8375-58243EC7832C}" dt="2019-03-16T21:59:26.891" v="332" actId="478"/>
          <ac:picMkLst>
            <pc:docMk/>
            <pc:sldMk cId="3143312061" sldId="258"/>
            <ac:picMk id="6" creationId="{A1BE478D-57EE-410E-BB9E-45721FC9224B}"/>
          </ac:picMkLst>
        </pc:picChg>
        <pc:picChg chg="add mod">
          <ac:chgData name="francisco mendez" userId="1548d1c8fcacc46d" providerId="LiveId" clId="{927074E1-DE4F-418C-8375-58243EC7832C}" dt="2019-03-16T22:00:45.733" v="342" actId="1076"/>
          <ac:picMkLst>
            <pc:docMk/>
            <pc:sldMk cId="3143312061" sldId="258"/>
            <ac:picMk id="8" creationId="{A5D30DA9-F9C9-49F1-99F8-E4682A441CFF}"/>
          </ac:picMkLst>
        </pc:picChg>
        <pc:picChg chg="add mod">
          <ac:chgData name="francisco mendez" userId="1548d1c8fcacc46d" providerId="LiveId" clId="{927074E1-DE4F-418C-8375-58243EC7832C}" dt="2019-03-16T22:01:56.745" v="395" actId="207"/>
          <ac:picMkLst>
            <pc:docMk/>
            <pc:sldMk cId="3143312061" sldId="258"/>
            <ac:picMk id="10" creationId="{110BC754-A7BE-45DF-A63E-21DFA7F4AF6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3/16/2019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2563C-717B-4C76-B23B-0A04DF1F6502}"/>
              </a:ext>
            </a:extLst>
          </p:cNvPr>
          <p:cNvSpPr>
            <a:spLocks noGrp="1"/>
          </p:cNvSpPr>
          <p:nvPr>
            <p:ph type="ctrTitle"/>
          </p:nvPr>
        </p:nvSpPr>
        <p:spPr/>
        <p:txBody>
          <a:bodyPr/>
          <a:lstStyle/>
          <a:p>
            <a:pPr algn="ctr"/>
            <a:r>
              <a:rPr lang="en-CA" dirty="0"/>
              <a:t>Rinse Over Run </a:t>
            </a:r>
            <a:br>
              <a:rPr lang="en-CA" dirty="0"/>
            </a:br>
            <a:r>
              <a:rPr lang="en-CA" dirty="0"/>
              <a:t>Report</a:t>
            </a:r>
          </a:p>
        </p:txBody>
      </p:sp>
      <p:sp>
        <p:nvSpPr>
          <p:cNvPr id="3" name="Subtitle 2">
            <a:extLst>
              <a:ext uri="{FF2B5EF4-FFF2-40B4-BE49-F238E27FC236}">
                <a16:creationId xmlns:a16="http://schemas.microsoft.com/office/drawing/2014/main" id="{5C2BF591-B6B2-48DD-B078-6FDB932EE63A}"/>
              </a:ext>
            </a:extLst>
          </p:cNvPr>
          <p:cNvSpPr>
            <a:spLocks noGrp="1"/>
          </p:cNvSpPr>
          <p:nvPr>
            <p:ph type="subTitle" idx="1"/>
          </p:nvPr>
        </p:nvSpPr>
        <p:spPr/>
        <p:txBody>
          <a:bodyPr/>
          <a:lstStyle/>
          <a:p>
            <a:r>
              <a:rPr lang="en-CA" dirty="0"/>
              <a:t>RnD Team</a:t>
            </a:r>
          </a:p>
        </p:txBody>
      </p:sp>
    </p:spTree>
    <p:extLst>
      <p:ext uri="{BB962C8B-B14F-4D97-AF65-F5344CB8AC3E}">
        <p14:creationId xmlns:p14="http://schemas.microsoft.com/office/powerpoint/2010/main" val="3294675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47110-BDE9-49D2-AECA-89027CF48FA3}"/>
              </a:ext>
            </a:extLst>
          </p:cNvPr>
          <p:cNvSpPr>
            <a:spLocks noGrp="1"/>
          </p:cNvSpPr>
          <p:nvPr>
            <p:ph type="title"/>
          </p:nvPr>
        </p:nvSpPr>
        <p:spPr/>
        <p:txBody>
          <a:bodyPr/>
          <a:lstStyle/>
          <a:p>
            <a:r>
              <a:rPr lang="en-CA" dirty="0"/>
              <a:t>Overview of our algorithm</a:t>
            </a:r>
          </a:p>
        </p:txBody>
      </p:sp>
      <p:sp>
        <p:nvSpPr>
          <p:cNvPr id="3" name="Content Placeholder 2">
            <a:extLst>
              <a:ext uri="{FF2B5EF4-FFF2-40B4-BE49-F238E27FC236}">
                <a16:creationId xmlns:a16="http://schemas.microsoft.com/office/drawing/2014/main" id="{FEF7BA66-4809-4698-BDD9-E26CA8283223}"/>
              </a:ext>
            </a:extLst>
          </p:cNvPr>
          <p:cNvSpPr>
            <a:spLocks noGrp="1"/>
          </p:cNvSpPr>
          <p:nvPr>
            <p:ph idx="1"/>
          </p:nvPr>
        </p:nvSpPr>
        <p:spPr/>
        <p:txBody>
          <a:bodyPr>
            <a:normAutofit lnSpcReduction="10000"/>
          </a:bodyPr>
          <a:lstStyle/>
          <a:p>
            <a:r>
              <a:rPr lang="en-CA" dirty="0"/>
              <a:t>We </a:t>
            </a:r>
            <a:r>
              <a:rPr lang="en-CA" b="1" dirty="0">
                <a:solidFill>
                  <a:schemeClr val="accent1"/>
                </a:solidFill>
              </a:rPr>
              <a:t>split</a:t>
            </a:r>
            <a:r>
              <a:rPr lang="en-CA" dirty="0"/>
              <a:t> </a:t>
            </a:r>
            <a:r>
              <a:rPr lang="en-CA" dirty="0">
                <a:solidFill>
                  <a:schemeClr val="accent1"/>
                </a:solidFill>
              </a:rPr>
              <a:t>data</a:t>
            </a:r>
            <a:r>
              <a:rPr lang="en-CA" dirty="0"/>
              <a:t> in 6 different subsets </a:t>
            </a:r>
            <a:r>
              <a:rPr lang="en-CA" dirty="0">
                <a:solidFill>
                  <a:schemeClr val="accent1"/>
                </a:solidFill>
              </a:rPr>
              <a:t>according</a:t>
            </a:r>
            <a:r>
              <a:rPr lang="en-CA" dirty="0"/>
              <a:t> to the </a:t>
            </a:r>
            <a:r>
              <a:rPr lang="en-CA" dirty="0">
                <a:solidFill>
                  <a:schemeClr val="accent1"/>
                </a:solidFill>
              </a:rPr>
              <a:t>recorded phases </a:t>
            </a:r>
            <a:r>
              <a:rPr lang="en-CA" dirty="0"/>
              <a:t>of the process in the test set and the corresponding </a:t>
            </a:r>
            <a:r>
              <a:rPr lang="en-CA" dirty="0">
                <a:solidFill>
                  <a:schemeClr val="accent1"/>
                </a:solidFill>
              </a:rPr>
              <a:t>recipe</a:t>
            </a:r>
            <a:r>
              <a:rPr lang="en-CA" dirty="0">
                <a:solidFill>
                  <a:schemeClr val="tx1"/>
                </a:solidFill>
              </a:rPr>
              <a:t> and </a:t>
            </a:r>
            <a:r>
              <a:rPr lang="en-CA" dirty="0">
                <a:solidFill>
                  <a:schemeClr val="accent1"/>
                </a:solidFill>
              </a:rPr>
              <a:t>train</a:t>
            </a:r>
            <a:r>
              <a:rPr lang="en-CA" dirty="0">
                <a:solidFill>
                  <a:schemeClr val="tx1"/>
                </a:solidFill>
              </a:rPr>
              <a:t> one model </a:t>
            </a:r>
            <a:r>
              <a:rPr lang="en-CA" dirty="0">
                <a:solidFill>
                  <a:schemeClr val="accent1"/>
                </a:solidFill>
              </a:rPr>
              <a:t>(random forest) </a:t>
            </a:r>
            <a:r>
              <a:rPr lang="en-CA" dirty="0">
                <a:solidFill>
                  <a:schemeClr val="tx1"/>
                </a:solidFill>
              </a:rPr>
              <a:t>for each subset. </a:t>
            </a:r>
          </a:p>
          <a:p>
            <a:r>
              <a:rPr lang="en-CA" dirty="0"/>
              <a:t>To </a:t>
            </a:r>
            <a:r>
              <a:rPr lang="en-CA" dirty="0">
                <a:solidFill>
                  <a:schemeClr val="accent1"/>
                </a:solidFill>
              </a:rPr>
              <a:t>predict</a:t>
            </a:r>
            <a:r>
              <a:rPr lang="en-CA" dirty="0"/>
              <a:t> the </a:t>
            </a:r>
            <a:r>
              <a:rPr lang="en-CA" dirty="0">
                <a:solidFill>
                  <a:schemeClr val="accent1"/>
                </a:solidFill>
              </a:rPr>
              <a:t>final rinse total turbidity liter </a:t>
            </a:r>
            <a:r>
              <a:rPr lang="en-CA" dirty="0"/>
              <a:t>we identified that given the </a:t>
            </a:r>
            <a:r>
              <a:rPr lang="en-CA" dirty="0">
                <a:solidFill>
                  <a:schemeClr val="tx1"/>
                </a:solidFill>
              </a:rPr>
              <a:t>measurements</a:t>
            </a:r>
            <a:r>
              <a:rPr lang="en-CA" dirty="0"/>
              <a:t> of the </a:t>
            </a:r>
            <a:r>
              <a:rPr lang="en-CA" dirty="0">
                <a:solidFill>
                  <a:schemeClr val="accent1"/>
                </a:solidFill>
              </a:rPr>
              <a:t>last phase recorded</a:t>
            </a:r>
            <a:r>
              <a:rPr lang="en-CA" dirty="0">
                <a:solidFill>
                  <a:schemeClr val="tx1"/>
                </a:solidFill>
              </a:rPr>
              <a:t> the other phases measurements are independent from the predicted target. (E.g. Process 20010 in the test set had measurements from all the phases, our algorithm only used the measurements from the acid phase)</a:t>
            </a:r>
          </a:p>
          <a:p>
            <a:r>
              <a:rPr lang="en-CA" dirty="0">
                <a:solidFill>
                  <a:schemeClr val="tx1"/>
                </a:solidFill>
              </a:rPr>
              <a:t>The </a:t>
            </a:r>
            <a:r>
              <a:rPr lang="en-CA" dirty="0">
                <a:solidFill>
                  <a:schemeClr val="accent1"/>
                </a:solidFill>
              </a:rPr>
              <a:t>caustic phase </a:t>
            </a:r>
            <a:r>
              <a:rPr lang="en-CA" dirty="0">
                <a:solidFill>
                  <a:schemeClr val="tx1"/>
                </a:solidFill>
              </a:rPr>
              <a:t>if the </a:t>
            </a:r>
            <a:r>
              <a:rPr lang="en-CA" dirty="0">
                <a:solidFill>
                  <a:schemeClr val="accent1"/>
                </a:solidFill>
              </a:rPr>
              <a:t>exception</a:t>
            </a:r>
            <a:r>
              <a:rPr lang="en-CA" dirty="0">
                <a:solidFill>
                  <a:schemeClr val="tx1"/>
                </a:solidFill>
              </a:rPr>
              <a:t> to the </a:t>
            </a:r>
            <a:r>
              <a:rPr lang="en-CA" dirty="0">
                <a:solidFill>
                  <a:schemeClr val="accent1"/>
                </a:solidFill>
              </a:rPr>
              <a:t>previous statement</a:t>
            </a:r>
            <a:r>
              <a:rPr lang="en-CA" dirty="0">
                <a:solidFill>
                  <a:schemeClr val="tx1"/>
                </a:solidFill>
              </a:rPr>
              <a:t>. If the caustic phase was the last phase recorded, the pre rinse phase measurement were considered for the model. This leads us to assume that given the caustic phase, the final rinse phase is not independent from the pre rinse phase. This is important for the process with recipe 11001.</a:t>
            </a:r>
          </a:p>
        </p:txBody>
      </p:sp>
    </p:spTree>
    <p:extLst>
      <p:ext uri="{BB962C8B-B14F-4D97-AF65-F5344CB8AC3E}">
        <p14:creationId xmlns:p14="http://schemas.microsoft.com/office/powerpoint/2010/main" val="3708555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F7AF6-528D-4B03-BAD1-8842282BAE4C}"/>
              </a:ext>
            </a:extLst>
          </p:cNvPr>
          <p:cNvSpPr>
            <a:spLocks noGrp="1"/>
          </p:cNvSpPr>
          <p:nvPr>
            <p:ph type="title"/>
          </p:nvPr>
        </p:nvSpPr>
        <p:spPr/>
        <p:txBody>
          <a:bodyPr/>
          <a:lstStyle/>
          <a:p>
            <a:r>
              <a:rPr lang="en-CA" dirty="0"/>
              <a:t>Sensitivity</a:t>
            </a:r>
          </a:p>
        </p:txBody>
      </p:sp>
      <p:sp>
        <p:nvSpPr>
          <p:cNvPr id="31" name="Content Placeholder 30">
            <a:extLst>
              <a:ext uri="{FF2B5EF4-FFF2-40B4-BE49-F238E27FC236}">
                <a16:creationId xmlns:a16="http://schemas.microsoft.com/office/drawing/2014/main" id="{55CCCE34-3913-458A-810F-F889D3027985}"/>
              </a:ext>
            </a:extLst>
          </p:cNvPr>
          <p:cNvSpPr>
            <a:spLocks noGrp="1"/>
          </p:cNvSpPr>
          <p:nvPr>
            <p:ph idx="1"/>
          </p:nvPr>
        </p:nvSpPr>
        <p:spPr>
          <a:xfrm>
            <a:off x="768774" y="1270000"/>
            <a:ext cx="8596668" cy="3880773"/>
          </a:xfrm>
        </p:spPr>
        <p:txBody>
          <a:bodyPr/>
          <a:lstStyle/>
          <a:p>
            <a:r>
              <a:rPr lang="en-CA" dirty="0"/>
              <a:t>The impact of the variables presented on the following slides are under de assumption that the acid phase was observed.</a:t>
            </a:r>
          </a:p>
          <a:p>
            <a:endParaRPr lang="en-CA" dirty="0"/>
          </a:p>
        </p:txBody>
      </p:sp>
      <p:pic>
        <p:nvPicPr>
          <p:cNvPr id="8" name="Picture 7">
            <a:extLst>
              <a:ext uri="{FF2B5EF4-FFF2-40B4-BE49-F238E27FC236}">
                <a16:creationId xmlns:a16="http://schemas.microsoft.com/office/drawing/2014/main" id="{A5D30DA9-F9C9-49F1-99F8-E4682A441CFF}"/>
              </a:ext>
            </a:extLst>
          </p:cNvPr>
          <p:cNvPicPr>
            <a:picLocks noChangeAspect="1"/>
          </p:cNvPicPr>
          <p:nvPr/>
        </p:nvPicPr>
        <p:blipFill>
          <a:blip r:embed="rId2"/>
          <a:stretch>
            <a:fillRect/>
          </a:stretch>
        </p:blipFill>
        <p:spPr>
          <a:xfrm>
            <a:off x="422139" y="3391406"/>
            <a:ext cx="5376683" cy="3072390"/>
          </a:xfrm>
          <a:prstGeom prst="rect">
            <a:avLst/>
          </a:prstGeom>
        </p:spPr>
      </p:pic>
      <p:pic>
        <p:nvPicPr>
          <p:cNvPr id="10" name="Picture 9">
            <a:extLst>
              <a:ext uri="{FF2B5EF4-FFF2-40B4-BE49-F238E27FC236}">
                <a16:creationId xmlns:a16="http://schemas.microsoft.com/office/drawing/2014/main" id="{110BC754-A7BE-45DF-A63E-21DFA7F4AF67}"/>
              </a:ext>
            </a:extLst>
          </p:cNvPr>
          <p:cNvPicPr>
            <a:picLocks noChangeAspect="1"/>
          </p:cNvPicPr>
          <p:nvPr/>
        </p:nvPicPr>
        <p:blipFill>
          <a:blip r:embed="rId3"/>
          <a:stretch>
            <a:fillRect/>
          </a:stretch>
        </p:blipFill>
        <p:spPr>
          <a:xfrm>
            <a:off x="6393180" y="3391406"/>
            <a:ext cx="5376683" cy="3072390"/>
          </a:xfrm>
          <a:prstGeom prst="rect">
            <a:avLst/>
          </a:prstGeom>
          <a:solidFill>
            <a:schemeClr val="bg1"/>
          </a:solidFill>
        </p:spPr>
      </p:pic>
    </p:spTree>
    <p:extLst>
      <p:ext uri="{BB962C8B-B14F-4D97-AF65-F5344CB8AC3E}">
        <p14:creationId xmlns:p14="http://schemas.microsoft.com/office/powerpoint/2010/main" val="31433120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55</TotalTime>
  <Words>191</Words>
  <Application>Microsoft Office PowerPoint</Application>
  <PresentationFormat>Widescreen</PresentationFormat>
  <Paragraphs>8</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Trebuchet MS</vt:lpstr>
      <vt:lpstr>Wingdings 3</vt:lpstr>
      <vt:lpstr>Facet</vt:lpstr>
      <vt:lpstr>Rinse Over Run  Report</vt:lpstr>
      <vt:lpstr>Overview of our algorithm</vt:lpstr>
      <vt:lpstr>Sensitivity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Rinse Over Run  Report</dc:title>
  <dc:creator>francisco mendez</dc:creator>
  <cp:lastModifiedBy>francisco mendez</cp:lastModifiedBy>
  <cp:revision>5</cp:revision>
  <dcterms:created xsi:type="dcterms:W3CDTF">2019-03-16T20:41:06Z</dcterms:created>
  <dcterms:modified xsi:type="dcterms:W3CDTF">2019-03-16T22:02:17Z</dcterms:modified>
</cp:coreProperties>
</file>