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ExtraBold" panose="020B0906030804020204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fO5XyuktaqxOFGUqtVC/509xj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6612" y="798022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ExtraBold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5183188" y="1285898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36612" y="25146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0" y="2290408"/>
            <a:ext cx="255373" cy="4567592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1788346" y="1548714"/>
            <a:ext cx="403654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4020064" y="5025080"/>
            <a:ext cx="4151870" cy="86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4123"/>
              </a:buClr>
              <a:buSzPts val="3600"/>
              <a:buFont typeface="Open Sans"/>
              <a:buNone/>
              <a:defRPr sz="3600" b="1">
                <a:solidFill>
                  <a:srgbClr val="EE41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73085" y="644236"/>
            <a:ext cx="10645830" cy="55695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2377440" cy="2394065"/>
          </a:xfrm>
          <a:prstGeom prst="rect">
            <a:avLst/>
          </a:prstGeom>
          <a:solidFill>
            <a:srgbClr val="EE4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0931237" y="1197032"/>
            <a:ext cx="487678" cy="2215342"/>
          </a:xfrm>
          <a:prstGeom prst="rect">
            <a:avLst/>
          </a:prstGeom>
          <a:solidFill>
            <a:srgbClr val="EE4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71355" y="3197535"/>
            <a:ext cx="2897418" cy="4296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5682326" y="3197535"/>
            <a:ext cx="1119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I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3951315" y="5348037"/>
            <a:ext cx="42893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Protean eGov Technologies Limited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916415" y="5661840"/>
            <a:ext cx="43591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(formerly NSDL e-Governance Infrastructure Limited)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668" y="3197535"/>
            <a:ext cx="2965971" cy="42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3229" y="3065571"/>
            <a:ext cx="2278358" cy="7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and Mission">
  <p:cSld name="Vision and Miss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970373" y="1413733"/>
            <a:ext cx="3989173" cy="6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897129" y="2875949"/>
            <a:ext cx="3943865" cy="6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1788346" y="1548714"/>
            <a:ext cx="403654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5"/>
          <p:cNvSpPr txBox="1"/>
          <p:nvPr/>
        </p:nvSpPr>
        <p:spPr>
          <a:xfrm rot="5400000">
            <a:off x="2488425" y="2454719"/>
            <a:ext cx="5750292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500" b="1">
                <a:solidFill>
                  <a:srgbClr val="E1E1E1"/>
                </a:solidFill>
                <a:latin typeface="Open Sans"/>
                <a:ea typeface="Open Sans"/>
                <a:cs typeface="Open Sans"/>
                <a:sym typeface="Open Sans"/>
              </a:rPr>
              <a:t>VISION</a:t>
            </a:r>
            <a:endParaRPr sz="12500" b="1">
              <a:solidFill>
                <a:srgbClr val="E1E1E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01082" y="-934258"/>
            <a:ext cx="13425682" cy="85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 rot="5400000">
            <a:off x="4056486" y="4040140"/>
            <a:ext cx="4733934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200" b="1">
                <a:solidFill>
                  <a:srgbClr val="E1E1E1"/>
                </a:solidFill>
                <a:latin typeface="Open Sans"/>
                <a:ea typeface="Open Sans"/>
                <a:cs typeface="Open Sans"/>
                <a:sym typeface="Open Sans"/>
              </a:rPr>
              <a:t>MISSION</a:t>
            </a:r>
            <a:endParaRPr sz="8200" b="1">
              <a:solidFill>
                <a:srgbClr val="E1E1E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1788346" y="1548714"/>
            <a:ext cx="403654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5379308" cy="685757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55201" y="131805"/>
            <a:ext cx="6252691" cy="100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172" y="1923824"/>
            <a:ext cx="255373" cy="4567592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92953" y="1928598"/>
            <a:ext cx="3600106" cy="45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4654378" y="2240692"/>
            <a:ext cx="7537622" cy="425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-172" y="1923824"/>
            <a:ext cx="255373" cy="4567592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8249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464429"/>
            <a:ext cx="9824996" cy="100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1788346" y="1548714"/>
            <a:ext cx="403654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-172" y="427"/>
            <a:ext cx="255373" cy="6857143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1788346" y="1548714"/>
            <a:ext cx="403654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43226" y="2505075"/>
            <a:ext cx="381459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540844" y="0"/>
            <a:ext cx="3978876" cy="685757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4654378" y="1938939"/>
            <a:ext cx="7537622" cy="4250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55201" y="131805"/>
            <a:ext cx="6252691" cy="100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5400000">
            <a:off x="6007443" y="681561"/>
            <a:ext cx="177114" cy="12192000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3042303"/>
            <a:ext cx="12192000" cy="381569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55201" y="131805"/>
            <a:ext cx="6252691" cy="100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55201" y="131805"/>
            <a:ext cx="6252691" cy="100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11904292" y="4394464"/>
            <a:ext cx="287708" cy="1880286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-172" y="427"/>
            <a:ext cx="255373" cy="6857143"/>
          </a:xfrm>
          <a:prstGeom prst="rect">
            <a:avLst/>
          </a:prstGeom>
          <a:solidFill>
            <a:srgbClr val="EC45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projects">
  <p:cSld name="Our pro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2965450" y="0"/>
            <a:ext cx="675163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/>
          <p:nvPr/>
        </p:nvSpPr>
        <p:spPr>
          <a:xfrm>
            <a:off x="1512606" y="1717705"/>
            <a:ext cx="3179035" cy="3179035"/>
          </a:xfrm>
          <a:prstGeom prst="rect">
            <a:avLst/>
          </a:prstGeom>
          <a:solidFill>
            <a:srgbClr val="EE4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4238714" y="1717705"/>
            <a:ext cx="452927" cy="452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856738" y="2802857"/>
            <a:ext cx="3932237" cy="182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3"/>
          </p:nvPr>
        </p:nvSpPr>
        <p:spPr>
          <a:xfrm rot="5400000">
            <a:off x="7908248" y="3779507"/>
            <a:ext cx="4764702" cy="86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1E1E1"/>
              </a:buClr>
              <a:buSzPts val="7200"/>
              <a:buNone/>
              <a:defRPr sz="7200" b="1">
                <a:solidFill>
                  <a:srgbClr val="E1E1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ExtraBold"/>
              <a:buNone/>
              <a:defRPr sz="44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2774" y="24443"/>
            <a:ext cx="1119377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Open Sans"/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Decentralized Recon &amp; Settlement Process Flow</a:t>
            </a:r>
            <a:endParaRPr sz="28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533357" y="44563"/>
            <a:ext cx="614934" cy="51896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547152" y="1961602"/>
            <a:ext cx="2088600" cy="18573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Collector Network Participant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(Buyer App, Seller App, </a:t>
            </a:r>
            <a:br>
              <a:rPr lang="en-IN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IN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Logistics Provider)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905900" y="1941048"/>
            <a:ext cx="2121900" cy="1965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rgbClr val="A1A1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Recon &amp; Settlement Service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IN" sz="11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(CORE MODULE)</a:t>
            </a:r>
            <a:endParaRPr sz="1100" b="1" dirty="0"/>
          </a:p>
        </p:txBody>
      </p:sp>
      <p:sp>
        <p:nvSpPr>
          <p:cNvPr id="94" name="Google Shape;94;p1"/>
          <p:cNvSpPr/>
          <p:nvPr/>
        </p:nvSpPr>
        <p:spPr>
          <a:xfrm>
            <a:off x="545000" y="3435076"/>
            <a:ext cx="2088600" cy="6849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67" i="1" dirty="0">
                <a:latin typeface="Lato"/>
                <a:ea typeface="Lato"/>
                <a:cs typeface="Lato"/>
                <a:sym typeface="Lato"/>
              </a:rPr>
              <a:t>Participant</a:t>
            </a:r>
            <a:r>
              <a:rPr lang="en-IN" sz="1067" b="0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“Order Management System” record the transaction + triggers</a:t>
            </a:r>
            <a:endParaRPr sz="1067" b="0" i="1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484715" y="1893557"/>
            <a:ext cx="250200" cy="267000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cxnSp>
        <p:nvCxnSpPr>
          <p:cNvPr id="96" name="Google Shape;96;p1"/>
          <p:cNvCxnSpPr/>
          <p:nvPr/>
        </p:nvCxnSpPr>
        <p:spPr>
          <a:xfrm>
            <a:off x="4318925" y="2240375"/>
            <a:ext cx="5871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"/>
          <p:cNvSpPr txBox="1"/>
          <p:nvPr/>
        </p:nvSpPr>
        <p:spPr>
          <a:xfrm>
            <a:off x="4343635" y="1578762"/>
            <a:ext cx="76943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</a:t>
            </a:r>
            <a:endParaRPr sz="1200" dirty="0"/>
          </a:p>
        </p:txBody>
      </p:sp>
      <p:sp>
        <p:nvSpPr>
          <p:cNvPr id="98" name="Google Shape;98;p1"/>
          <p:cNvSpPr/>
          <p:nvPr/>
        </p:nvSpPr>
        <p:spPr>
          <a:xfrm>
            <a:off x="114251" y="5952262"/>
            <a:ext cx="250257" cy="267113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97965" y="5826140"/>
            <a:ext cx="31304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Contains Digital Contract, Triggers, Book of ledger, PG txn dump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 flipH="1">
            <a:off x="2613738" y="3156220"/>
            <a:ext cx="22869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"/>
          <p:cNvSpPr txBox="1"/>
          <p:nvPr/>
        </p:nvSpPr>
        <p:spPr>
          <a:xfrm>
            <a:off x="3682798" y="3193357"/>
            <a:ext cx="9364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</a:t>
            </a:r>
            <a:endParaRPr sz="12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5531880" y="3906648"/>
            <a:ext cx="7072" cy="552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1"/>
          <p:cNvSpPr/>
          <p:nvPr/>
        </p:nvSpPr>
        <p:spPr>
          <a:xfrm>
            <a:off x="9469050" y="1961600"/>
            <a:ext cx="2121900" cy="17844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Receiver Network Participant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(Buyer App, Seller App, </a:t>
            </a:r>
            <a:br>
              <a:rPr lang="en-I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I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Logistics Provider)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9469050" y="3426825"/>
            <a:ext cx="2119575" cy="6063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Seller Platforms initiate a settlement to the network after funds are remitted</a:t>
            </a:r>
          </a:p>
        </p:txBody>
      </p:sp>
      <p:sp>
        <p:nvSpPr>
          <p:cNvPr id="109" name="Google Shape;109;p1"/>
          <p:cNvSpPr txBox="1"/>
          <p:nvPr/>
        </p:nvSpPr>
        <p:spPr>
          <a:xfrm>
            <a:off x="8097726" y="2301575"/>
            <a:ext cx="74157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</a:t>
            </a:r>
            <a:endParaRPr sz="1200" dirty="0"/>
          </a:p>
        </p:txBody>
      </p:sp>
      <p:sp>
        <p:nvSpPr>
          <p:cNvPr id="111" name="Google Shape;111;p1"/>
          <p:cNvSpPr/>
          <p:nvPr/>
        </p:nvSpPr>
        <p:spPr>
          <a:xfrm>
            <a:off x="7574771" y="3181532"/>
            <a:ext cx="250200" cy="267000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7838936" y="3176011"/>
            <a:ext cx="90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on_recon</a:t>
            </a:r>
            <a:endParaRPr sz="12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595680" y="5414282"/>
            <a:ext cx="2742300" cy="781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Payout Bank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(For Collector NP)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595680" y="6040243"/>
            <a:ext cx="2742300" cy="4314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67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NP can have only 1 Payout Bank</a:t>
            </a:r>
            <a:endParaRPr sz="1067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4613459" y="3945056"/>
            <a:ext cx="615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settle</a:t>
            </a:r>
            <a:endParaRPr sz="1200" dirty="0"/>
          </a:p>
        </p:txBody>
      </p:sp>
      <p:sp>
        <p:nvSpPr>
          <p:cNvPr id="117" name="Google Shape;117;p1"/>
          <p:cNvSpPr/>
          <p:nvPr/>
        </p:nvSpPr>
        <p:spPr>
          <a:xfrm>
            <a:off x="9188864" y="5471313"/>
            <a:ext cx="2742300" cy="7819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Receiver Bank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(For Receiver NP)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9188864" y="6031088"/>
            <a:ext cx="2742300" cy="431387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67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NP can have only 1 Receiver Bank</a:t>
            </a:r>
            <a:endParaRPr sz="1067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" descr="inr Icon 3998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186" y="4993572"/>
            <a:ext cx="376895" cy="37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 descr="inr Icon 3998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9245" y="5588518"/>
            <a:ext cx="376895" cy="3768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"/>
          <p:cNvCxnSpPr>
            <a:stCxn id="115" idx="3"/>
            <a:endCxn id="118" idx="1"/>
          </p:cNvCxnSpPr>
          <p:nvPr/>
        </p:nvCxnSpPr>
        <p:spPr>
          <a:xfrm flipV="1">
            <a:off x="7337980" y="6246782"/>
            <a:ext cx="1850884" cy="91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1"/>
          <p:cNvSpPr/>
          <p:nvPr/>
        </p:nvSpPr>
        <p:spPr>
          <a:xfrm>
            <a:off x="7655030" y="5880430"/>
            <a:ext cx="686869" cy="301304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2A</a:t>
            </a: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8296486" y="5905291"/>
            <a:ext cx="5886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RTGS</a:t>
            </a:r>
            <a:endParaRPr dirty="0"/>
          </a:p>
        </p:txBody>
      </p:sp>
      <p:cxnSp>
        <p:nvCxnSpPr>
          <p:cNvPr id="124" name="Google Shape;124;p1"/>
          <p:cNvCxnSpPr>
            <a:stCxn id="106" idx="2"/>
            <a:endCxn id="117" idx="0"/>
          </p:cNvCxnSpPr>
          <p:nvPr/>
        </p:nvCxnSpPr>
        <p:spPr>
          <a:xfrm>
            <a:off x="10528838" y="4033125"/>
            <a:ext cx="31176" cy="14381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5" name="Google Shape;125;p1"/>
          <p:cNvSpPr txBox="1"/>
          <p:nvPr/>
        </p:nvSpPr>
        <p:spPr>
          <a:xfrm>
            <a:off x="10560014" y="4518340"/>
            <a:ext cx="11480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BAU Offline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 Process</a:t>
            </a:r>
            <a:endParaRPr dirty="0"/>
          </a:p>
        </p:txBody>
      </p:sp>
      <p:cxnSp>
        <p:nvCxnSpPr>
          <p:cNvPr id="126" name="Google Shape;126;p1"/>
          <p:cNvCxnSpPr/>
          <p:nvPr/>
        </p:nvCxnSpPr>
        <p:spPr>
          <a:xfrm rot="10800000">
            <a:off x="7034875" y="3108625"/>
            <a:ext cx="24120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1"/>
          <p:cNvSpPr/>
          <p:nvPr/>
        </p:nvSpPr>
        <p:spPr>
          <a:xfrm>
            <a:off x="4925142" y="912548"/>
            <a:ext cx="2121878" cy="648723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A1A1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Issue &amp; Grievance Management System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1"/>
          <p:cNvCxnSpPr>
            <a:endCxn id="127" idx="1"/>
          </p:cNvCxnSpPr>
          <p:nvPr/>
        </p:nvCxnSpPr>
        <p:spPr>
          <a:xfrm rot="10800000" flipH="1">
            <a:off x="1591452" y="1236832"/>
            <a:ext cx="3333600" cy="7563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1"/>
          <p:cNvCxnSpPr>
            <a:cxnSpLocks/>
            <a:stCxn id="105" idx="0"/>
            <a:endCxn id="127" idx="3"/>
          </p:cNvCxnSpPr>
          <p:nvPr/>
        </p:nvCxnSpPr>
        <p:spPr>
          <a:xfrm flipH="1" flipV="1">
            <a:off x="7047020" y="1236910"/>
            <a:ext cx="3482980" cy="72469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" name="Google Shape;130;p1"/>
          <p:cNvSpPr/>
          <p:nvPr/>
        </p:nvSpPr>
        <p:spPr>
          <a:xfrm>
            <a:off x="4626632" y="484944"/>
            <a:ext cx="262106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Overpayment / non-payment / underpayment / late payment etc.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 rot="-709947">
            <a:off x="2975749" y="1243690"/>
            <a:ext cx="107095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raise_dispute</a:t>
            </a:r>
            <a:endParaRPr sz="12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"/>
          <p:cNvSpPr txBox="1"/>
          <p:nvPr/>
        </p:nvSpPr>
        <p:spPr>
          <a:xfrm rot="1022058">
            <a:off x="7957841" y="1267280"/>
            <a:ext cx="10711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raise_dispute</a:t>
            </a:r>
            <a:endParaRPr sz="12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1"/>
          <p:cNvCxnSpPr/>
          <p:nvPr/>
        </p:nvCxnSpPr>
        <p:spPr>
          <a:xfrm rot="10800000" flipH="1">
            <a:off x="7022544" y="2277652"/>
            <a:ext cx="2436900" cy="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1"/>
          <p:cNvSpPr txBox="1"/>
          <p:nvPr/>
        </p:nvSpPr>
        <p:spPr>
          <a:xfrm>
            <a:off x="6845916" y="3955381"/>
            <a:ext cx="873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on_settle</a:t>
            </a:r>
            <a:endParaRPr sz="12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196917" y="3974313"/>
            <a:ext cx="250200" cy="267000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6568369" y="3961101"/>
            <a:ext cx="250257" cy="267113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943716" y="1916308"/>
            <a:ext cx="1417200" cy="648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RSS PREPARER</a:t>
            </a:r>
            <a:br>
              <a:rPr lang="en-I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IN"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ADAPTOR</a:t>
            </a:r>
            <a:endParaRPr sz="13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1"/>
          <p:cNvCxnSpPr/>
          <p:nvPr/>
        </p:nvCxnSpPr>
        <p:spPr>
          <a:xfrm>
            <a:off x="2626076" y="2264896"/>
            <a:ext cx="3342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" name="Google Shape;134;p1"/>
          <p:cNvCxnSpPr/>
          <p:nvPr/>
        </p:nvCxnSpPr>
        <p:spPr>
          <a:xfrm flipV="1">
            <a:off x="6474372" y="3922288"/>
            <a:ext cx="1" cy="9627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" name="Google Shape;138;p1"/>
          <p:cNvSpPr/>
          <p:nvPr/>
        </p:nvSpPr>
        <p:spPr>
          <a:xfrm>
            <a:off x="5258230" y="4459515"/>
            <a:ext cx="1453956" cy="53405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RSS PAYOUT ADAPTOR</a:t>
            </a:r>
            <a:endParaRPr b="1" i="0" u="none" strike="noStrike" cap="none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" name="Google Shape;103;p1"/>
          <p:cNvCxnSpPr/>
          <p:nvPr/>
        </p:nvCxnSpPr>
        <p:spPr>
          <a:xfrm>
            <a:off x="5531880" y="4986684"/>
            <a:ext cx="3536" cy="4389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" name="Google Shape;134;p1"/>
          <p:cNvCxnSpPr/>
          <p:nvPr/>
        </p:nvCxnSpPr>
        <p:spPr>
          <a:xfrm flipV="1">
            <a:off x="6492749" y="4993572"/>
            <a:ext cx="1" cy="4094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122;p1">
            <a:extLst>
              <a:ext uri="{FF2B5EF4-FFF2-40B4-BE49-F238E27FC236}">
                <a16:creationId xmlns:a16="http://schemas.microsoft.com/office/drawing/2014/main" id="{4FECD724-978D-EBA8-73D5-BB07C9B57C1C}"/>
              </a:ext>
            </a:extLst>
          </p:cNvPr>
          <p:cNvSpPr/>
          <p:nvPr/>
        </p:nvSpPr>
        <p:spPr>
          <a:xfrm>
            <a:off x="7413579" y="2319120"/>
            <a:ext cx="686869" cy="301304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4A</a:t>
            </a: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2;p1">
            <a:extLst>
              <a:ext uri="{FF2B5EF4-FFF2-40B4-BE49-F238E27FC236}">
                <a16:creationId xmlns:a16="http://schemas.microsoft.com/office/drawing/2014/main" id="{A566FC27-4C3C-0873-B992-27C966883171}"/>
              </a:ext>
            </a:extLst>
          </p:cNvPr>
          <p:cNvSpPr/>
          <p:nvPr/>
        </p:nvSpPr>
        <p:spPr>
          <a:xfrm>
            <a:off x="2993978" y="3188973"/>
            <a:ext cx="686869" cy="301304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4B</a:t>
            </a: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160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Open Sans ExtraBold</vt:lpstr>
      <vt:lpstr>Open Sans</vt:lpstr>
      <vt:lpstr>Lato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Supriyo Ghosh</cp:lastModifiedBy>
  <cp:revision>13</cp:revision>
  <dcterms:created xsi:type="dcterms:W3CDTF">2021-12-20T09:58:50Z</dcterms:created>
  <dcterms:modified xsi:type="dcterms:W3CDTF">2022-08-20T06:25:44Z</dcterms:modified>
</cp:coreProperties>
</file>