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67" r:id="rId13"/>
    <p:sldId id="266" r:id="rId14"/>
    <p:sldId id="269" r:id="rId15"/>
    <p:sldId id="268" r:id="rId16"/>
    <p:sldId id="270" r:id="rId17"/>
    <p:sldId id="271" r:id="rId18"/>
    <p:sldId id="277" r:id="rId19"/>
    <p:sldId id="278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827"/>
    <a:srgbClr val="4E8FCF"/>
    <a:srgbClr val="4D8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72A68-7FF0-46F8-ACE9-90E80F3A040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FF04A-A502-4621-A5EF-27DE30BCA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02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1B0B-A032-43DF-A233-C3BFF641BE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84C2-98DC-4272-B8A3-C9443A32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1B0B-A032-43DF-A233-C3BFF641BE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84C2-98DC-4272-B8A3-C9443A32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3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1B0B-A032-43DF-A233-C3BFF641BE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84C2-98DC-4272-B8A3-C9443A32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9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2047" y="162392"/>
            <a:ext cx="11707906" cy="6533216"/>
          </a:xfrm>
          <a:prstGeom prst="rect">
            <a:avLst/>
          </a:prstGeom>
          <a:noFill/>
          <a:ln w="76200">
            <a:solidFill>
              <a:srgbClr val="FCB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6000" kern="1200" smtClean="0">
                <a:solidFill>
                  <a:schemeClr val="bg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kern="1200" dirty="0" smtClean="0">
                <a:solidFill>
                  <a:schemeClr val="bg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kern="1200" dirty="0" smtClean="0">
                <a:solidFill>
                  <a:schemeClr val="bg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kern="1200" dirty="0" smtClean="0">
                <a:solidFill>
                  <a:schemeClr val="bg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kern="1200" dirty="0" smtClean="0">
                <a:solidFill>
                  <a:schemeClr val="bg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kern="1200" dirty="0" smtClean="0">
                <a:solidFill>
                  <a:schemeClr val="bg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1B0B-A032-43DF-A233-C3BFF641BE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84C2-98DC-4272-B8A3-C9443A32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7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1B0B-A032-43DF-A233-C3BFF641BE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84C2-98DC-4272-B8A3-C9443A32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9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1B0B-A032-43DF-A233-C3BFF641BE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84C2-98DC-4272-B8A3-C9443A32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3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1B0B-A032-43DF-A233-C3BFF641BE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84C2-98DC-4272-B8A3-C9443A32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6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1B0B-A032-43DF-A233-C3BFF641BE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84C2-98DC-4272-B8A3-C9443A32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2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1B0B-A032-43DF-A233-C3BFF641BE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84C2-98DC-4272-B8A3-C9443A32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3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1B0B-A032-43DF-A233-C3BFF641BE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84C2-98DC-4272-B8A3-C9443A32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3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1B0B-A032-43DF-A233-C3BFF641BE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84C2-98DC-4272-B8A3-C9443A32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6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F1B0B-A032-43DF-A233-C3BFF641BE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184C2-98DC-4272-B8A3-C9443A326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8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8847" y="172122"/>
            <a:ext cx="9144000" cy="1753497"/>
          </a:xfrm>
          <a:solidFill>
            <a:srgbClr val="FCB827"/>
          </a:solidFill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Fouling Tendencies of</a:t>
            </a:r>
            <a:br>
              <a:rPr 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The Denver Nuggets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8847" y="1925619"/>
            <a:ext cx="9144000" cy="518141"/>
          </a:xfrm>
        </p:spPr>
        <p:txBody>
          <a:bodyPr anchor="ctr"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Spenser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White</a:t>
            </a:r>
          </a:p>
        </p:txBody>
      </p:sp>
    </p:spTree>
    <p:extLst>
      <p:ext uri="{BB962C8B-B14F-4D97-AF65-F5344CB8AC3E}">
        <p14:creationId xmlns:p14="http://schemas.microsoft.com/office/powerpoint/2010/main" val="203792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14" y="322095"/>
            <a:ext cx="3895165" cy="1325563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06"/>
          <a:stretch/>
        </p:blipFill>
        <p:spPr>
          <a:xfrm>
            <a:off x="5335794" y="140682"/>
            <a:ext cx="6411557" cy="646906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4" y="1638217"/>
            <a:ext cx="4691231" cy="4971525"/>
          </a:xfrm>
          <a:prstGeom prst="rect">
            <a:avLst/>
          </a:prstGeom>
        </p:spPr>
      </p:pic>
      <p:sp>
        <p:nvSpPr>
          <p:cNvPr id="12" name="Left Brace 11"/>
          <p:cNvSpPr/>
          <p:nvPr/>
        </p:nvSpPr>
        <p:spPr>
          <a:xfrm rot="5400000" flipV="1">
            <a:off x="2869582" y="1627118"/>
            <a:ext cx="489519" cy="2183805"/>
          </a:xfrm>
          <a:prstGeom prst="leftBrace">
            <a:avLst>
              <a:gd name="adj1" fmla="val 8333"/>
              <a:gd name="adj2" fmla="val 49628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41405" y="1676239"/>
            <a:ext cx="20787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Uniform</a:t>
            </a:r>
          </a:p>
        </p:txBody>
      </p:sp>
    </p:spTree>
    <p:extLst>
      <p:ext uri="{BB962C8B-B14F-4D97-AF65-F5344CB8AC3E}">
        <p14:creationId xmlns:p14="http://schemas.microsoft.com/office/powerpoint/2010/main" val="316607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Assumptions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/>
          <a:lstStyle/>
          <a:p>
            <a:pPr algn="ctr"/>
            <a:r>
              <a:rPr lang="en-US" sz="2400" dirty="0" smtClean="0"/>
              <a:t>Counting Model</a:t>
            </a:r>
          </a:p>
          <a:p>
            <a:pPr algn="ctr"/>
            <a:endParaRPr lang="en-US" dirty="0"/>
          </a:p>
          <a:p>
            <a:pPr marL="400050" indent="-40005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N(t) ≥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400050" indent="-400050">
              <a:buFont typeface="+mj-lt"/>
              <a:buAutoNum type="romanL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N(t) is integer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valued</a:t>
            </a:r>
          </a:p>
          <a:p>
            <a:pPr marL="400050" indent="-400050">
              <a:buFont typeface="+mj-lt"/>
              <a:buAutoNum type="romanL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 &lt; t, then N(s) ≤ N(t)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 &lt; t, N(t) – N(s) equals the number of events that have occurred in the interval (s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00050" indent="-400050" algn="ctr">
              <a:buFont typeface="+mj-lt"/>
              <a:buAutoNum type="romanLcPeriod"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400" dirty="0"/>
              <a:t>Poisson Model</a:t>
            </a:r>
          </a:p>
          <a:p>
            <a:pPr algn="ctr"/>
            <a:endParaRPr lang="en-US" dirty="0"/>
          </a:p>
          <a:p>
            <a:pPr marL="400050" indent="-40005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N(0)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400050" indent="-400050">
              <a:buFont typeface="+mj-lt"/>
              <a:buAutoNum type="romanL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has independent increments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indent="-400050">
              <a:buFont typeface="+mj-lt"/>
              <a:buAutoNum type="romanL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events in any interval of length t is Poisson distributed with mean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That is, for all s, t ≥ 0.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60" y="188573"/>
            <a:ext cx="7061554" cy="6437822"/>
          </a:xfrm>
        </p:spPr>
      </p:pic>
      <p:pic>
        <p:nvPicPr>
          <p:cNvPr id="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914" y="2271737"/>
            <a:ext cx="4563453" cy="22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6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46" y="201220"/>
            <a:ext cx="5760394" cy="6467353"/>
          </a:xfrm>
        </p:spPr>
      </p:pic>
      <p:sp>
        <p:nvSpPr>
          <p:cNvPr id="8" name="TextBox 7"/>
          <p:cNvSpPr txBox="1"/>
          <p:nvPr/>
        </p:nvSpPr>
        <p:spPr>
          <a:xfrm>
            <a:off x="7253342" y="4580068"/>
            <a:ext cx="3191899" cy="1985159"/>
          </a:xfrm>
          <a:prstGeom prst="rect">
            <a:avLst/>
          </a:prstGeom>
          <a:noFill/>
        </p:spPr>
        <p:txBody>
          <a:bodyPr wrap="none" tIns="457200" rIns="91440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1	2</a:t>
            </a:r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	3	</a:t>
            </a:r>
            <a:r>
              <a:rPr lang="en-US" sz="3200" dirty="0" smtClean="0">
                <a:solidFill>
                  <a:schemeClr val="bg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4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──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──</a:t>
            </a:r>
            <a:endParaRPr lang="en-US" sz="32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sz="32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────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422" y="2337648"/>
            <a:ext cx="5883782" cy="224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4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8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Where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𝑂𝑝𝑝𝑒𝑛𝑒𝑛𝑡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𝑂𝐾𝐶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𝑂𝑝𝑝𝑒𝑛𝑒𝑛𝑡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𝑃𝑂𝑅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𝑂𝑝𝑝𝑒𝑛𝑒𝑛𝑡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𝑈𝑇𝐴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𝑄𝑢𝑎𝑟𝑡𝑒𝑟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              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𝑄𝑢𝑎𝑟𝑡𝑒𝑟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              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𝑄𝑢𝑎𝑟𝑡𝑒𝑟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dirty="0"/>
                  <a:t> The base model is MIN in the </a:t>
                </a:r>
                <a:r>
                  <a:rPr lang="en-US" sz="2800" dirty="0"/>
                  <a:t>1</a:t>
                </a:r>
                <a:r>
                  <a:rPr lang="en-US" sz="2800" baseline="30000" dirty="0"/>
                  <a:t>st</a:t>
                </a:r>
                <a:r>
                  <a:rPr lang="en-US" sz="2800" dirty="0"/>
                  <a:t> </a:t>
                </a:r>
                <a:r>
                  <a:rPr lang="en-US" dirty="0"/>
                  <a:t>quarter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	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AD6D0E-7259-47AD-B428-BDCC5344B940}"/>
              </a:ext>
            </a:extLst>
          </p:cNvPr>
          <p:cNvSpPr/>
          <p:nvPr/>
        </p:nvSpPr>
        <p:spPr>
          <a:xfrm>
            <a:off x="4231867" y="203104"/>
            <a:ext cx="37282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haroni" panose="02010803020104030203" pitchFamily="2" charset="-79"/>
              </a:rPr>
              <a:t>Diagnostics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FE623E-4003-420D-9ECB-896C599A08D9}"/>
                  </a:ext>
                </a:extLst>
              </p:cNvPr>
              <p:cNvSpPr txBox="1"/>
              <p:nvPr/>
            </p:nvSpPr>
            <p:spPr>
              <a:xfrm>
                <a:off x="628212" y="1691155"/>
                <a:ext cx="10882470" cy="3979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effectLst/>
                    <a:ea typeface="+mj-ea"/>
                    <a:cs typeface="Aharoni" panose="02010803020104030203" pitchFamily="2" charset="-79"/>
                  </a:rPr>
                  <a:t>Pseudo-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Aharoni" panose="02010803020104030203" pitchFamily="2" charset="-79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Aharoni" panose="02010803020104030203" pitchFamily="2" charset="-79"/>
                          </a:rPr>
                          <m:t>𝑅</m:t>
                        </m:r>
                      </m:e>
                      <m:sup>
                        <m:r>
                          <a:rPr lang="en-US" sz="24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Aharoni" panose="02010803020104030203" pitchFamily="2" charset="-79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bg1"/>
                  </a:solidFill>
                  <a:effectLst/>
                  <a:ea typeface="+mj-ea"/>
                  <a:cs typeface="Aharoni" panose="02010803020104030203" pitchFamily="2" charset="-79"/>
                </a:endParaRPr>
              </a:p>
              <a:p>
                <a:pPr algn="ctr"/>
                <a:endParaRPr lang="en-US" sz="2400" dirty="0">
                  <a:solidFill>
                    <a:schemeClr val="bg1"/>
                  </a:solidFill>
                  <a:effectLst/>
                  <a:ea typeface="+mj-ea"/>
                  <a:cs typeface="Aharoni" panose="02010803020104030203" pitchFamily="2" charset="-79"/>
                </a:endParaRPr>
              </a:p>
              <a:p>
                <a:pPr algn="ctr"/>
                <a:r>
                  <a:rPr lang="en-US" sz="2400" dirty="0">
                    <a:solidFill>
                      <a:schemeClr val="bg1"/>
                    </a:solidFill>
                    <a:effectLst/>
                    <a:ea typeface="+mj-ea"/>
                    <a:cs typeface="Aharoni" panose="02010803020104030203" pitchFamily="2" charset="-79"/>
                  </a:rPr>
                  <a:t>McFadden:</a:t>
                </a:r>
              </a:p>
              <a:p>
                <a:pPr algn="ctr"/>
                <a:endParaRPr lang="en-US" sz="2400" dirty="0">
                  <a:solidFill>
                    <a:schemeClr val="bg1"/>
                  </a:solidFill>
                  <a:effectLst/>
                  <a:ea typeface="+mj-ea"/>
                  <a:cs typeface="Aharoni" panose="02010803020104030203" pitchFamily="2" charset="-79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Aharoni" panose="02010803020104030203" pitchFamily="2" charset="-79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Aharoni" panose="02010803020104030203" pitchFamily="2" charset="-79"/>
                          </a:rPr>
                          <m:t>𝑅</m:t>
                        </m:r>
                      </m:e>
                      <m:sup>
                        <m:r>
                          <a:rPr lang="en-US" sz="24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Aharoni" panose="02010803020104030203" pitchFamily="2" charset="-79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  <a:effectLst/>
                    <a:ea typeface="+mj-ea"/>
                    <a:cs typeface="Aharoni" panose="02010803020104030203" pitchFamily="2" charset="-79"/>
                  </a:rPr>
                  <a:t> = 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Aharoni" panose="02010803020104030203" pitchFamily="2" charset="-79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+mj-ea"/>
                                <a:cs typeface="Aharoni" panose="02010803020104030203" pitchFamily="2" charset="-79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+mj-ea"/>
                                <a:cs typeface="Aharoni" panose="02010803020104030203" pitchFamily="2" charset="-79"/>
                              </a:rPr>
                              <m:t>ln</m:t>
                            </m:r>
                          </m:fName>
                          <m:e>
                            <m:r>
                              <a:rPr lang="en-US" sz="24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+mj-ea"/>
                                <a:cs typeface="Aharoni" panose="02010803020104030203" pitchFamily="2" charset="-79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j-ea"/>
                                    <a:cs typeface="Aharoni" panose="02010803020104030203" pitchFamily="2" charset="-79"/>
                                  </a:rPr>
                                </m:ctrlPr>
                              </m:accPr>
                              <m:e>
                                <m:r>
                                  <a:rPr lang="en-US" sz="24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j-ea"/>
                                    <a:cs typeface="Aharoni" panose="02010803020104030203" pitchFamily="2" charset="-79"/>
                                  </a:rPr>
                                  <m:t>𝐿</m:t>
                                </m:r>
                              </m:e>
                            </m:acc>
                            <m:r>
                              <a:rPr lang="en-US" sz="24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+mj-ea"/>
                                <a:cs typeface="Aharoni" panose="02010803020104030203" pitchFamily="2" charset="-79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j-ea"/>
                                    <a:cs typeface="Aharoni" panose="02010803020104030203" pitchFamily="2" charset="-79"/>
                                  </a:rPr>
                                </m:ctrlPr>
                              </m:sSubPr>
                              <m:e>
                                <m:r>
                                  <a:rPr lang="en-US" sz="24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j-ea"/>
                                    <a:cs typeface="Aharoni" panose="02010803020104030203" pitchFamily="2" charset="-79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j-ea"/>
                                    <a:cs typeface="Aharoni" panose="02010803020104030203" pitchFamily="2" charset="-79"/>
                                  </a:rPr>
                                  <m:t>𝐹𝑢𝑙𝑙</m:t>
                                </m:r>
                              </m:sub>
                            </m:sSub>
                            <m:r>
                              <a:rPr lang="en-US" sz="24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+mj-ea"/>
                                <a:cs typeface="Aharoni" panose="02010803020104030203" pitchFamily="2" charset="-79"/>
                              </a:rPr>
                              <m:t>)</m:t>
                            </m:r>
                          </m:e>
                        </m:func>
                        <m:r>
                          <a:rPr lang="en-US" sz="24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Aharoni" panose="02010803020104030203" pitchFamily="2" charset="-79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+mj-ea"/>
                                <a:cs typeface="Aharoni" panose="02010803020104030203" pitchFamily="2" charset="-79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+mj-ea"/>
                                <a:cs typeface="Aharoni" panose="02010803020104030203" pitchFamily="2" charset="-79"/>
                              </a:rPr>
                              <m:t>ln</m:t>
                            </m:r>
                          </m:fName>
                          <m:e>
                            <m:r>
                              <a:rPr lang="en-US" sz="24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+mj-ea"/>
                                <a:cs typeface="Aharoni" panose="02010803020104030203" pitchFamily="2" charset="-79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j-ea"/>
                                    <a:cs typeface="Aharoni" panose="02010803020104030203" pitchFamily="2" charset="-79"/>
                                  </a:rPr>
                                </m:ctrlPr>
                              </m:accPr>
                              <m:e>
                                <m:r>
                                  <a:rPr lang="en-US" sz="24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j-ea"/>
                                    <a:cs typeface="Aharoni" panose="02010803020104030203" pitchFamily="2" charset="-79"/>
                                  </a:rPr>
                                  <m:t>𝐿</m:t>
                                </m:r>
                              </m:e>
                            </m:acc>
                            <m:r>
                              <a:rPr lang="en-US" sz="24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+mj-ea"/>
                                <a:cs typeface="Aharoni" panose="02010803020104030203" pitchFamily="2" charset="-79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j-ea"/>
                                    <a:cs typeface="Aharoni" panose="02010803020104030203" pitchFamily="2" charset="-79"/>
                                  </a:rPr>
                                </m:ctrlPr>
                              </m:sSubPr>
                              <m:e>
                                <m:r>
                                  <a:rPr lang="en-US" sz="24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j-ea"/>
                                    <a:cs typeface="Aharoni" panose="02010803020104030203" pitchFamily="2" charset="-79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j-ea"/>
                                    <a:cs typeface="Aharoni" panose="02010803020104030203" pitchFamily="2" charset="-79"/>
                                  </a:rPr>
                                  <m:t>𝐼𝑛𝑡𝑒𝑟𝑐𝑒𝑝𝑡</m:t>
                                </m:r>
                              </m:sub>
                            </m:sSub>
                            <m:r>
                              <a:rPr lang="en-US" sz="24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+mj-ea"/>
                                <a:cs typeface="Aharoni" panose="02010803020104030203" pitchFamily="2" charset="-79"/>
                              </a:rPr>
                              <m:t>)</m:t>
                            </m:r>
                          </m:e>
                        </m:func>
                        <m:r>
                          <a:rPr lang="en-US" sz="24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Aharoni" panose="02010803020104030203" pitchFamily="2" charset="-79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bg1"/>
                    </a:solidFill>
                    <a:ea typeface="+mj-ea"/>
                    <a:cs typeface="Aharoni" panose="02010803020104030203" pitchFamily="2" charset="-79"/>
                  </a:rPr>
                  <a:t> = 0.0101 </a:t>
                </a:r>
                <a:endParaRPr lang="en-US" sz="2400" dirty="0">
                  <a:solidFill>
                    <a:schemeClr val="bg1"/>
                  </a:solidFill>
                  <a:effectLst/>
                  <a:ea typeface="+mj-ea"/>
                  <a:cs typeface="Aharoni" panose="02010803020104030203" pitchFamily="2" charset="-79"/>
                </a:endParaRPr>
              </a:p>
              <a:p>
                <a:pPr algn="ctr"/>
                <a:endParaRPr lang="en-US" sz="2400" dirty="0">
                  <a:solidFill>
                    <a:schemeClr val="bg1"/>
                  </a:solidFill>
                  <a:effectLst/>
                  <a:ea typeface="+mj-ea"/>
                  <a:cs typeface="Aharoni" panose="02010803020104030203" pitchFamily="2" charset="-79"/>
                </a:endParaRPr>
              </a:p>
              <a:p>
                <a:pPr algn="ctr"/>
                <a:r>
                  <a:rPr lang="en-US" sz="2400" dirty="0">
                    <a:solidFill>
                      <a:schemeClr val="bg1"/>
                    </a:solidFill>
                    <a:effectLst/>
                    <a:ea typeface="+mj-ea"/>
                    <a:cs typeface="Aharoni" panose="02010803020104030203" pitchFamily="2" charset="-79"/>
                  </a:rPr>
                  <a:t>Cox-Snell:</a:t>
                </a:r>
              </a:p>
              <a:p>
                <a:pPr algn="ctr"/>
                <a:endParaRPr lang="en-US" sz="2400" dirty="0">
                  <a:solidFill>
                    <a:schemeClr val="bg1"/>
                  </a:solidFill>
                  <a:effectLst/>
                  <a:ea typeface="+mj-ea"/>
                  <a:cs typeface="Aharoni" panose="02010803020104030203" pitchFamily="2" charset="-79"/>
                </a:endParaRPr>
              </a:p>
              <a:p>
                <a:pPr algn="ctr"/>
                <a:r>
                  <a:rPr lang="en-US" sz="2400" dirty="0">
                    <a:solidFill>
                      <a:schemeClr val="bg1"/>
                    </a:solidFill>
                    <a:effectLst/>
                    <a:ea typeface="+mj-ea"/>
                    <a:cs typeface="Aharoni" panose="02010803020104030203" pitchFamily="2" charset="-79"/>
                  </a:rPr>
                  <a:t>1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Aharoni" panose="02010803020104030203" pitchFamily="2" charset="-79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effectLst/>
                            <a:ea typeface="+mj-ea"/>
                            <a:cs typeface="Aharoni" panose="02010803020104030203" pitchFamily="2" charset="-79"/>
                          </a:rPr>
                          <m:t>{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+mj-ea"/>
                                <a:cs typeface="Aharoni" panose="02010803020104030203" pitchFamily="2" charset="-79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j-ea"/>
                                    <a:cs typeface="Aharoni" panose="02010803020104030203" pitchFamily="2" charset="-79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j-ea"/>
                                    <a:cs typeface="Aharoni" panose="02010803020104030203" pitchFamily="2" charset="-79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24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j-ea"/>
                                    <a:cs typeface="Aharoni" panose="02010803020104030203" pitchFamily="2" charset="-79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j-ea"/>
                                        <a:cs typeface="Aharoni" panose="02010803020104030203" pitchFamily="2" charset="-79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j-ea"/>
                                        <a:cs typeface="Aharoni" panose="02010803020104030203" pitchFamily="2" charset="-79"/>
                                      </a:rPr>
                                      <m:t>𝐿</m:t>
                                    </m:r>
                                  </m:e>
                                </m:acc>
                                <m:r>
                                  <a:rPr lang="en-US" sz="24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j-ea"/>
                                    <a:cs typeface="Aharoni" panose="02010803020104030203" pitchFamily="2" charset="-79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j-ea"/>
                                        <a:cs typeface="Aharoni" panose="02010803020104030203" pitchFamily="2" charset="-79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j-ea"/>
                                        <a:cs typeface="Aharoni" panose="02010803020104030203" pitchFamily="2" charset="-79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j-ea"/>
                                        <a:cs typeface="Aharoni" panose="02010803020104030203" pitchFamily="2" charset="-79"/>
                                      </a:rPr>
                                      <m:t>𝐹𝑢𝑙𝑙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j-ea"/>
                                    <a:cs typeface="Aharoni" panose="02010803020104030203" pitchFamily="2" charset="-79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en-US" sz="24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+mj-ea"/>
                                <a:cs typeface="Aharoni" panose="02010803020104030203" pitchFamily="2" charset="-79"/>
                              </a:rPr>
                              <m:t>)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j-ea"/>
                                    <a:cs typeface="Aharoni" panose="02010803020104030203" pitchFamily="2" charset="-79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j-ea"/>
                                    <a:cs typeface="Aharoni" panose="02010803020104030203" pitchFamily="2" charset="-79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24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j-ea"/>
                                    <a:cs typeface="Aharoni" panose="02010803020104030203" pitchFamily="2" charset="-79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j-ea"/>
                                        <a:cs typeface="Aharoni" panose="02010803020104030203" pitchFamily="2" charset="-79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j-ea"/>
                                        <a:cs typeface="Aharoni" panose="02010803020104030203" pitchFamily="2" charset="-79"/>
                                      </a:rPr>
                                      <m:t>𝐿</m:t>
                                    </m:r>
                                  </m:e>
                                </m:acc>
                                <m:r>
                                  <a:rPr lang="en-US" sz="24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j-ea"/>
                                    <a:cs typeface="Aharoni" panose="02010803020104030203" pitchFamily="2" charset="-79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j-ea"/>
                                        <a:cs typeface="Aharoni" panose="02010803020104030203" pitchFamily="2" charset="-79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j-ea"/>
                                        <a:cs typeface="Aharoni" panose="02010803020104030203" pitchFamily="2" charset="-79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j-ea"/>
                                        <a:cs typeface="Aharoni" panose="02010803020104030203" pitchFamily="2" charset="-79"/>
                                      </a:rPr>
                                      <m:t>𝐼𝑛𝑡𝑒𝑟𝑐𝑒𝑝𝑡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j-ea"/>
                                    <a:cs typeface="Aharoni" panose="02010803020104030203" pitchFamily="2" charset="-79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en-US" sz="24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+mj-ea"/>
                                <a:cs typeface="Aharoni" panose="02010803020104030203" pitchFamily="2" charset="-79"/>
                              </a:rPr>
                              <m:t>)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effectLst/>
                            <a:ea typeface="+mj-ea"/>
                            <a:cs typeface="Aharoni" panose="02010803020104030203" pitchFamily="2" charset="-79"/>
                          </a:rPr>
                          <m:t>}</m:t>
                        </m:r>
                      </m:e>
                      <m:sup>
                        <m:r>
                          <a:rPr lang="en-US" sz="2400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Aharoni" panose="02010803020104030203" pitchFamily="2" charset="-79"/>
                          </a:rPr>
                          <m:t>𝑁</m:t>
                        </m:r>
                        <m:r>
                          <a:rPr lang="en-US" sz="2400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Aharoni" panose="02010803020104030203" pitchFamily="2" charset="-79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  <a:effectLst/>
                    <a:ea typeface="+mj-ea"/>
                    <a:cs typeface="Aharoni" panose="02010803020104030203" pitchFamily="2" charset="-79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ea typeface="+mj-ea"/>
                    <a:cs typeface="Aharoni" panose="02010803020104030203" pitchFamily="2" charset="-79"/>
                  </a:rPr>
                  <a:t>= 0.0394</a:t>
                </a:r>
                <a:endParaRPr lang="en-US" sz="2400" dirty="0">
                  <a:solidFill>
                    <a:schemeClr val="bg1"/>
                  </a:solidFill>
                  <a:effectLst/>
                  <a:ea typeface="+mj-ea"/>
                  <a:cs typeface="Aharoni" panose="02010803020104030203" pitchFamily="2" charset="-79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FE623E-4003-420D-9ECB-896C599A0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12" y="1691155"/>
                <a:ext cx="10882470" cy="3979807"/>
              </a:xfrm>
              <a:prstGeom prst="rect">
                <a:avLst/>
              </a:prstGeom>
              <a:blipFill>
                <a:blip r:embed="rId2"/>
                <a:stretch>
                  <a:fillRect t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85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C8FC-124F-4AC9-832E-59B1ADF6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0" y="9410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Interpretation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4C3902-09CF-44BA-B132-F0162A801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654" y="1599944"/>
            <a:ext cx="4207346" cy="35061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35C185-3E74-4D71-8A39-FB060E21F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423" y="1599944"/>
            <a:ext cx="8363559" cy="350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8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9733-49E4-47E0-9659-F2E3EC0E2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268" y="2766219"/>
            <a:ext cx="653746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NW-Division Teams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3916710-4D33-41A3-98D1-11CC3A704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6039480" cy="2474976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0F2561-4E0B-475F-BCB5-BF3F963633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" t="-954" r="16" b="9501"/>
          <a:stretch/>
        </p:blipFill>
        <p:spPr>
          <a:xfrm>
            <a:off x="0" y="4429038"/>
            <a:ext cx="6038465" cy="24749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B51790-D3AA-4A35-97B9-14E04A030F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4" b="-306"/>
          <a:stretch/>
        </p:blipFill>
        <p:spPr>
          <a:xfrm>
            <a:off x="6382480" y="0"/>
            <a:ext cx="5809519" cy="24749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2C018F0-1FD8-4389-82D9-D87A3F9A05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88"/>
          <a:stretch/>
        </p:blipFill>
        <p:spPr>
          <a:xfrm>
            <a:off x="6106055" y="4429038"/>
            <a:ext cx="6085945" cy="247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0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70" y="203760"/>
            <a:ext cx="4365812" cy="17191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Reversed </a:t>
            </a:r>
            <a:br>
              <a:rPr lang="en-US" dirty="0" smtClean="0"/>
            </a:b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9" y="203760"/>
            <a:ext cx="6371916" cy="6456127"/>
          </a:xfrm>
        </p:spPr>
      </p:pic>
      <p:sp>
        <p:nvSpPr>
          <p:cNvPr id="5" name="TextBox 4"/>
          <p:cNvSpPr txBox="1"/>
          <p:nvPr/>
        </p:nvSpPr>
        <p:spPr>
          <a:xfrm>
            <a:off x="524435" y="2474259"/>
            <a:ext cx="3241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u="sng" dirty="0" smtClean="0">
                <a:solidFill>
                  <a:schemeClr val="bg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3	2	4</a:t>
            </a:r>
            <a:r>
              <a:rPr lang="en-US" sz="5400" dirty="0" smtClean="0">
                <a:solidFill>
                  <a:schemeClr val="bg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	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4434" y="3823447"/>
            <a:ext cx="5015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solidFill>
                  <a:schemeClr val="bg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OKC	    POR    MIN</a:t>
            </a:r>
            <a:r>
              <a:rPr lang="en-US" sz="3200" dirty="0" smtClean="0">
                <a:solidFill>
                  <a:schemeClr val="bg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	  UTA</a:t>
            </a:r>
          </a:p>
        </p:txBody>
      </p:sp>
    </p:spTree>
    <p:extLst>
      <p:ext uri="{BB962C8B-B14F-4D97-AF65-F5344CB8AC3E}">
        <p14:creationId xmlns:p14="http://schemas.microsoft.com/office/powerpoint/2010/main" val="8886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6870" y="203760"/>
            <a:ext cx="4365812" cy="17191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Reversed </a:t>
            </a:r>
            <a:br>
              <a:rPr lang="en-US" dirty="0" smtClean="0"/>
            </a:b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647" y="1063344"/>
            <a:ext cx="9161240" cy="28356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69" y="3993776"/>
            <a:ext cx="5893449" cy="266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This project was chosen to analyze the behavior of the Denver Nuggets, and to find if there is an undiscovered relation between foul tendency and teams.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This project originally started as a way to investigate referee interference in games but has since morphed into its current version.</a:t>
            </a:r>
          </a:p>
        </p:txBody>
      </p:sp>
    </p:spTree>
    <p:extLst>
      <p:ext uri="{BB962C8B-B14F-4D97-AF65-F5344CB8AC3E}">
        <p14:creationId xmlns:p14="http://schemas.microsoft.com/office/powerpoint/2010/main" val="1678306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AE96-A895-4082-ACF1-44451D72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668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</a:p>
        </p:txBody>
      </p:sp>
      <p:pic>
        <p:nvPicPr>
          <p:cNvPr id="1028" name="Picture 4" descr="http://www.srpskacafe.com/wp-content/uploads/2017/01/Jokic-1.jpg">
            <a:extLst>
              <a:ext uri="{FF2B5EF4-FFF2-40B4-BE49-F238E27FC236}">
                <a16:creationId xmlns:a16="http://schemas.microsoft.com/office/drawing/2014/main" id="{C17CEFA3-5318-4BCF-B728-C1D8E1CFA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753" y="1492250"/>
            <a:ext cx="6408493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70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77DB0-2186-4FAD-905E-BF4C1B0C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184" y="365125"/>
            <a:ext cx="5103607" cy="1325563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B6D5F-8ECD-4AFD-8D48-044D41161E2E}"/>
              </a:ext>
            </a:extLst>
          </p:cNvPr>
          <p:cNvSpPr txBox="1"/>
          <p:nvPr/>
        </p:nvSpPr>
        <p:spPr>
          <a:xfrm>
            <a:off x="6425184" y="1889760"/>
            <a:ext cx="53035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haroni" panose="02010803020104030203" pitchFamily="2" charset="-79"/>
              </a:rPr>
              <a:t>A continuation of this process, seeing it through to the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haroni" panose="02010803020104030203" pitchFamily="2" charset="-79"/>
              </a:rPr>
              <a:t>Video review to catch fouls called to uncalled ratio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Aharoni" panose="02010803020104030203" pitchFamily="2" charset="-79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7046907" cy="5285180"/>
          </a:xfrm>
        </p:spPr>
      </p:pic>
    </p:spTree>
    <p:extLst>
      <p:ext uri="{BB962C8B-B14F-4D97-AF65-F5344CB8AC3E}">
        <p14:creationId xmlns:p14="http://schemas.microsoft.com/office/powerpoint/2010/main" val="348621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8F71D-8929-4429-85C4-786775EEB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405701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D7A3-CD2B-4910-A85F-BB32EA57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DA2D3-193F-4C92-A4F6-9B023D09F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https://www.basketball-reference.com/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https://github.com/92swhite/NBA-Project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4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Identifying the question</a:t>
            </a:r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Getting the data</a:t>
            </a:r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Analysis</a:t>
            </a:r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20032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Identifying the Question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352" y="3188213"/>
            <a:ext cx="5504681" cy="366978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536" y="3227294"/>
            <a:ext cx="5445463" cy="36307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4959" y="1690688"/>
            <a:ext cx="112820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A popular idea is that referees, intentionally or not, influence the outcome of a basketball game. I wanted to know if this is true. While this question is too large in scope to completely answer in one semester, I am able to solve the question we can begin with: </a:t>
            </a:r>
            <a:r>
              <a:rPr lang="en-US" sz="2400" u="sng" dirty="0">
                <a:solidFill>
                  <a:schemeClr val="bg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‘What is the foul intensity of the Nuggets and the teams they play?’</a:t>
            </a:r>
          </a:p>
        </p:txBody>
      </p:sp>
    </p:spTree>
    <p:extLst>
      <p:ext uri="{BB962C8B-B14F-4D97-AF65-F5344CB8AC3E}">
        <p14:creationId xmlns:p14="http://schemas.microsoft.com/office/powerpoint/2010/main" val="375384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 the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788" y="1690688"/>
            <a:ext cx="2215072" cy="20829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45" y="1690688"/>
            <a:ext cx="2082980" cy="20829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6257" y="4145562"/>
            <a:ext cx="34740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Web scraping</a:t>
            </a:r>
            <a:b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</a:b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File creation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86118" y="4145562"/>
            <a:ext cx="34772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Data cleaning</a:t>
            </a:r>
            <a:b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</a:b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95331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59" y="97921"/>
            <a:ext cx="9826683" cy="6662159"/>
          </a:xfrm>
        </p:spPr>
      </p:pic>
    </p:spTree>
    <p:extLst>
      <p:ext uri="{BB962C8B-B14F-4D97-AF65-F5344CB8AC3E}">
        <p14:creationId xmlns:p14="http://schemas.microsoft.com/office/powerpoint/2010/main" val="2437564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501" y="129601"/>
            <a:ext cx="8788998" cy="6682760"/>
          </a:xfrm>
        </p:spPr>
      </p:pic>
    </p:spTree>
    <p:extLst>
      <p:ext uri="{BB962C8B-B14F-4D97-AF65-F5344CB8AC3E}">
        <p14:creationId xmlns:p14="http://schemas.microsoft.com/office/powerpoint/2010/main" val="133390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58" y="113964"/>
            <a:ext cx="5139309" cy="66456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861" y="112217"/>
            <a:ext cx="5960489" cy="664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9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6" y="100842"/>
            <a:ext cx="6749410" cy="665631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750" y="2319577"/>
            <a:ext cx="5091331" cy="44375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6517" y="100842"/>
            <a:ext cx="31357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14518</a:t>
            </a: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files</a:t>
            </a:r>
          </a:p>
          <a:p>
            <a:r>
              <a:rPr lang="en-US" sz="5400" dirty="0">
                <a:solidFill>
                  <a:schemeClr val="bg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625112</a:t>
            </a: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rows</a:t>
            </a:r>
          </a:p>
        </p:txBody>
      </p:sp>
    </p:spTree>
    <p:extLst>
      <p:ext uri="{BB962C8B-B14F-4D97-AF65-F5344CB8AC3E}">
        <p14:creationId xmlns:p14="http://schemas.microsoft.com/office/powerpoint/2010/main" val="72601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290</Words>
  <Application>Microsoft Office PowerPoint</Application>
  <PresentationFormat>Widescreen</PresentationFormat>
  <Paragraphs>87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Aharoni</vt:lpstr>
      <vt:lpstr>Arial</vt:lpstr>
      <vt:lpstr>Calibri</vt:lpstr>
      <vt:lpstr>Calibri Light</vt:lpstr>
      <vt:lpstr>Cambria Math</vt:lpstr>
      <vt:lpstr>Times New Roman</vt:lpstr>
      <vt:lpstr>Office Theme</vt:lpstr>
      <vt:lpstr>Fouling Tendencies of The Denver Nuggets</vt:lpstr>
      <vt:lpstr>Purpose</vt:lpstr>
      <vt:lpstr>Outline</vt:lpstr>
      <vt:lpstr>Identifying the Question</vt:lpstr>
      <vt:lpstr>Getting the Data</vt:lpstr>
      <vt:lpstr>PowerPoint Presentation</vt:lpstr>
      <vt:lpstr>PowerPoint Presentation</vt:lpstr>
      <vt:lpstr>PowerPoint Presentation</vt:lpstr>
      <vt:lpstr>PowerPoint Presentation</vt:lpstr>
      <vt:lpstr>Analysis</vt:lpstr>
      <vt:lpstr>Assumptions</vt:lpstr>
      <vt:lpstr>PowerPoint Presentation</vt:lpstr>
      <vt:lpstr>PowerPoint Presentation</vt:lpstr>
      <vt:lpstr>The model</vt:lpstr>
      <vt:lpstr>PowerPoint Presentation</vt:lpstr>
      <vt:lpstr>Interpretation</vt:lpstr>
      <vt:lpstr>Other NW-Division Teams</vt:lpstr>
      <vt:lpstr>Reversed  Model</vt:lpstr>
      <vt:lpstr>Reversed  Model</vt:lpstr>
      <vt:lpstr>Conclusions</vt:lpstr>
      <vt:lpstr>Future Work</vt:lpstr>
      <vt:lpstr>Acknowledgements</vt:lpstr>
      <vt:lpstr>Additional Links</vt:lpstr>
    </vt:vector>
  </TitlesOfParts>
  <Company>Metropolitan State University of Denver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Fouling Tendencies of The Denver Nuggets</dc:title>
  <dc:creator>Spenser White</dc:creator>
  <cp:lastModifiedBy>Spenser White</cp:lastModifiedBy>
  <cp:revision>38</cp:revision>
  <dcterms:created xsi:type="dcterms:W3CDTF">2018-04-27T19:35:30Z</dcterms:created>
  <dcterms:modified xsi:type="dcterms:W3CDTF">2018-05-03T22:10:06Z</dcterms:modified>
</cp:coreProperties>
</file>