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317" r:id="rId3"/>
    <p:sldId id="257" r:id="rId4"/>
    <p:sldId id="259" r:id="rId5"/>
    <p:sldId id="258" r:id="rId6"/>
    <p:sldId id="260" r:id="rId7"/>
    <p:sldId id="311" r:id="rId8"/>
    <p:sldId id="310" r:id="rId9"/>
    <p:sldId id="287" r:id="rId10"/>
    <p:sldId id="316" r:id="rId11"/>
    <p:sldId id="263" r:id="rId12"/>
    <p:sldId id="265" r:id="rId13"/>
    <p:sldId id="266" r:id="rId14"/>
    <p:sldId id="268" r:id="rId15"/>
    <p:sldId id="267" r:id="rId16"/>
    <p:sldId id="264" r:id="rId17"/>
    <p:sldId id="269" r:id="rId18"/>
    <p:sldId id="270" r:id="rId19"/>
    <p:sldId id="312" r:id="rId20"/>
    <p:sldId id="272" r:id="rId21"/>
    <p:sldId id="273" r:id="rId22"/>
    <p:sldId id="274" r:id="rId23"/>
    <p:sldId id="275" r:id="rId24"/>
    <p:sldId id="277" r:id="rId25"/>
    <p:sldId id="276" r:id="rId26"/>
    <p:sldId id="278" r:id="rId27"/>
    <p:sldId id="279" r:id="rId28"/>
    <p:sldId id="280" r:id="rId29"/>
    <p:sldId id="300" r:id="rId30"/>
    <p:sldId id="297" r:id="rId31"/>
    <p:sldId id="281" r:id="rId32"/>
    <p:sldId id="282" r:id="rId33"/>
    <p:sldId id="283" r:id="rId34"/>
    <p:sldId id="292" r:id="rId35"/>
    <p:sldId id="298" r:id="rId36"/>
    <p:sldId id="288" r:id="rId37"/>
    <p:sldId id="290" r:id="rId38"/>
    <p:sldId id="296" r:id="rId39"/>
    <p:sldId id="294" r:id="rId40"/>
    <p:sldId id="299" r:id="rId41"/>
    <p:sldId id="301" r:id="rId42"/>
    <p:sldId id="304" r:id="rId43"/>
    <p:sldId id="302" r:id="rId44"/>
    <p:sldId id="289" r:id="rId45"/>
    <p:sldId id="306" r:id="rId46"/>
    <p:sldId id="307" r:id="rId47"/>
    <p:sldId id="308" r:id="rId48"/>
    <p:sldId id="291" r:id="rId49"/>
    <p:sldId id="293" r:id="rId50"/>
    <p:sldId id="303" r:id="rId51"/>
    <p:sldId id="314" r:id="rId52"/>
    <p:sldId id="315" r:id="rId53"/>
    <p:sldId id="305" r:id="rId54"/>
    <p:sldId id="318" r:id="rId55"/>
    <p:sldId id="309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2C2C2E"/>
    <a:srgbClr val="CC00FF"/>
    <a:srgbClr val="FD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4640"/>
  </p:normalViewPr>
  <p:slideViewPr>
    <p:cSldViewPr snapToGrid="0">
      <p:cViewPr varScale="1">
        <p:scale>
          <a:sx n="111" d="100"/>
          <a:sy n="111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9DA15-D8E9-4797-BD78-148535681A1B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DC6B2-6AB4-4A89-A5D6-5181FB6FB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95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DC6B2-6AB4-4A89-A5D6-5181FB6FB9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44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沒啦，事實上你要用哪個我不會管，反正看得懂就好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DC6B2-6AB4-4A89-A5D6-5181FB6FB9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2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沒啦，事實上你要用哪個我不會管，反正看得懂就好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DC6B2-6AB4-4A89-A5D6-5181FB6FB9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沒啦，事實上你要用哪個我不會管，反正看得懂就好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DC6B2-6AB4-4A89-A5D6-5181FB6FB9C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865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沒啦，事實上你要用哪個我不會管，反正看得懂就好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DC6B2-6AB4-4A89-A5D6-5181FB6FB9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15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86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6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78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008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20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80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410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230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7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1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42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1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35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62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5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4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6563BB-C7CD-464A-A8A5-4B6BA11A63FD}" type="datetimeFigureOut">
              <a:rPr lang="zh-TW" altLang="en-US" smtClean="0"/>
              <a:t>2022/10/21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6FBEFD-7244-4E62-91ED-E04108EA0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671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2A39F-D72B-4B81-80FB-63A37598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zh-TW" altLang="en-US" sz="8000" dirty="0"/>
              <a:t>字元與字串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2BFA30-EE62-44F1-BE37-89FC61791244}"/>
              </a:ext>
            </a:extLst>
          </p:cNvPr>
          <p:cNvSpPr txBox="1"/>
          <p:nvPr/>
        </p:nvSpPr>
        <p:spPr>
          <a:xfrm>
            <a:off x="8879834" y="6107673"/>
            <a:ext cx="386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講師：假解大師 </a:t>
            </a:r>
            <a:r>
              <a:rPr lang="en-US" altLang="zh-TW" dirty="0"/>
              <a:t>keep1earning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01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2886D-63DF-40AB-B29D-6E5813A7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ASCII code</a:t>
            </a:r>
            <a:r>
              <a:rPr lang="zh-TW" altLang="en-US" dirty="0"/>
              <a:t>的特性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7BACB-E844-473A-918E-79ED15CB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TW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zh-TW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US" altLang="zh-TW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zh-TW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ASCII code is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TW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E509DF-C1F2-4A87-9BC4-906B251ED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68" y="4464143"/>
            <a:ext cx="2762636" cy="5239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070F0E-22A6-48DC-8E8D-163CCB33B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689614"/>
            <a:ext cx="2753109" cy="4953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DF8033-BB40-46C1-97CC-44C7C2B5F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68" y="5267251"/>
            <a:ext cx="2972215" cy="5144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03A207-3B0A-4EE1-A76E-D24DDC427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684" y="3689614"/>
            <a:ext cx="2838846" cy="52394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A6F4D80-ECF6-47D9-ACD9-99D341DBE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684" y="4464143"/>
            <a:ext cx="2953162" cy="52394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95AF093-6CA5-4D7E-BA40-B2E6AAE2D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2631" y="5238672"/>
            <a:ext cx="2991267" cy="5334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C27A7FB-3130-4336-B99D-6317E89B4F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4668" y="3683990"/>
            <a:ext cx="2762636" cy="50489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D99663F-43B0-4E35-8085-FA8FDB9C6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4668" y="4464143"/>
            <a:ext cx="2915057" cy="52394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5F6B6D3-5600-445B-925A-7D1EBE626F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4668" y="5263349"/>
            <a:ext cx="299126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9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04BFB-BB7B-4699-9040-294649B5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一道簡單題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1F4EB5-19F3-413B-906A-AD1349148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56" y="1990524"/>
            <a:ext cx="5658640" cy="28769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01F9E91-BC14-4388-BD97-804C7CE1A54D}"/>
              </a:ext>
            </a:extLst>
          </p:cNvPr>
          <p:cNvSpPr txBox="1"/>
          <p:nvPr/>
        </p:nvSpPr>
        <p:spPr>
          <a:xfrm>
            <a:off x="3152167" y="5277949"/>
            <a:ext cx="5877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n-ea"/>
              </a:rPr>
              <a:t>請問輸入</a:t>
            </a:r>
            <a:r>
              <a:rPr lang="en-US" altLang="zh-TW" sz="2800" dirty="0">
                <a:latin typeface="+mn-ea"/>
              </a:rPr>
              <a:t>“</a:t>
            </a:r>
            <a:r>
              <a:rPr lang="en-US" altLang="zh-TW" sz="2800" b="1" dirty="0">
                <a:latin typeface="+mn-ea"/>
              </a:rPr>
              <a:t>dc”</a:t>
            </a:r>
            <a:r>
              <a:rPr lang="zh-TW" altLang="en-US" sz="2800" dirty="0">
                <a:latin typeface="+mn-ea"/>
              </a:rPr>
              <a:t>後會輸出什麼？</a:t>
            </a:r>
          </a:p>
        </p:txBody>
      </p:sp>
    </p:spTree>
    <p:extLst>
      <p:ext uri="{BB962C8B-B14F-4D97-AF65-F5344CB8AC3E}">
        <p14:creationId xmlns:p14="http://schemas.microsoft.com/office/powerpoint/2010/main" val="83977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4A9B0-85BD-4205-A085-C74A14FF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常見函式庫</a:t>
            </a:r>
            <a:br>
              <a:rPr lang="en-US" altLang="zh-TW" dirty="0"/>
            </a:br>
            <a:r>
              <a:rPr lang="en-US" altLang="zh-TW" dirty="0"/>
              <a:t>#include &lt;</a:t>
            </a:r>
            <a:r>
              <a:rPr lang="en-US" altLang="zh-TW" dirty="0" err="1"/>
              <a:t>ctype.h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58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4127D-1F8F-466B-A221-BAF2FA67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ctype.h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常用函式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3DC7F0-A5F9-4DB2-B053-B9516BB2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273941" cy="319465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isalnum</a:t>
            </a:r>
            <a:r>
              <a:rPr lang="en-US" altLang="zh-TW" dirty="0"/>
              <a:t>() 	</a:t>
            </a:r>
            <a:r>
              <a:rPr lang="en-US" altLang="zh-TW" dirty="0">
                <a:solidFill>
                  <a:srgbClr val="00B050"/>
                </a:solidFill>
              </a:rPr>
              <a:t>// </a:t>
            </a:r>
            <a:r>
              <a:rPr lang="zh-TW" altLang="en-US" dirty="0">
                <a:solidFill>
                  <a:srgbClr val="00B050"/>
                </a:solidFill>
              </a:rPr>
              <a:t>判斷是否為字母或數字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/>
              <a:t>isdigit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en-US" altLang="zh-TW" dirty="0">
                <a:solidFill>
                  <a:srgbClr val="00B050"/>
                </a:solidFill>
              </a:rPr>
              <a:t>//</a:t>
            </a:r>
            <a:r>
              <a:rPr lang="zh-TW" altLang="en-US" dirty="0">
                <a:solidFill>
                  <a:srgbClr val="00B050"/>
                </a:solidFill>
              </a:rPr>
              <a:t> 判斷是否為數字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/>
              <a:t>isxdigit</a:t>
            </a:r>
            <a:r>
              <a:rPr lang="en-US" altLang="zh-TW" dirty="0"/>
              <a:t>() 		</a:t>
            </a:r>
            <a:r>
              <a:rPr lang="en-US" altLang="zh-TW" dirty="0">
                <a:solidFill>
                  <a:srgbClr val="00B050"/>
                </a:solidFill>
              </a:rPr>
              <a:t>// </a:t>
            </a:r>
            <a:r>
              <a:rPr lang="zh-TW" altLang="en-US" dirty="0">
                <a:solidFill>
                  <a:srgbClr val="00B050"/>
                </a:solidFill>
              </a:rPr>
              <a:t>判斷是否為</a:t>
            </a:r>
            <a:r>
              <a:rPr lang="en-US" altLang="zh-TW" dirty="0">
                <a:solidFill>
                  <a:srgbClr val="00B050"/>
                </a:solidFill>
              </a:rPr>
              <a:t>16</a:t>
            </a:r>
            <a:r>
              <a:rPr lang="zh-TW" altLang="en-US" dirty="0">
                <a:solidFill>
                  <a:srgbClr val="00B050"/>
                </a:solidFill>
              </a:rPr>
              <a:t>進位數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/>
              <a:t>isalpha</a:t>
            </a:r>
            <a:r>
              <a:rPr lang="en-US" altLang="zh-TW" dirty="0"/>
              <a:t>() 		</a:t>
            </a:r>
            <a:r>
              <a:rPr lang="en-US" altLang="zh-TW" dirty="0">
                <a:solidFill>
                  <a:srgbClr val="00B050"/>
                </a:solidFill>
              </a:rPr>
              <a:t>// </a:t>
            </a:r>
            <a:r>
              <a:rPr lang="zh-TW" altLang="en-US" dirty="0">
                <a:solidFill>
                  <a:srgbClr val="00B050"/>
                </a:solidFill>
              </a:rPr>
              <a:t>判斷是否為字母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/>
              <a:t>isspace</a:t>
            </a:r>
            <a:r>
              <a:rPr lang="en-US" altLang="zh-TW" dirty="0"/>
              <a:t>()		</a:t>
            </a:r>
            <a:r>
              <a:rPr lang="en-US" altLang="zh-TW" dirty="0">
                <a:solidFill>
                  <a:srgbClr val="00B050"/>
                </a:solidFill>
              </a:rPr>
              <a:t>// </a:t>
            </a:r>
            <a:r>
              <a:rPr lang="zh-TW" altLang="en-US" dirty="0">
                <a:solidFill>
                  <a:srgbClr val="00B050"/>
                </a:solidFill>
              </a:rPr>
              <a:t>判斷是否為空白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99394E2-3EEC-4571-8D43-E8C3159D084B}"/>
              </a:ext>
            </a:extLst>
          </p:cNvPr>
          <p:cNvSpPr txBox="1">
            <a:spLocks/>
          </p:cNvSpPr>
          <p:nvPr/>
        </p:nvSpPr>
        <p:spPr>
          <a:xfrm>
            <a:off x="6090676" y="1732449"/>
            <a:ext cx="5273941" cy="31946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isgraph</a:t>
            </a:r>
            <a:r>
              <a:rPr lang="en-US" altLang="zh-TW" dirty="0"/>
              <a:t>() 		</a:t>
            </a:r>
            <a:r>
              <a:rPr lang="en-US" altLang="zh-TW" dirty="0">
                <a:solidFill>
                  <a:srgbClr val="00B050"/>
                </a:solidFill>
              </a:rPr>
              <a:t>// </a:t>
            </a:r>
            <a:r>
              <a:rPr lang="zh-TW" altLang="en-US" dirty="0">
                <a:solidFill>
                  <a:srgbClr val="00B050"/>
                </a:solidFill>
              </a:rPr>
              <a:t>判斷是否為可顯示字元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/>
              <a:t>ispunct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		</a:t>
            </a:r>
            <a:r>
              <a:rPr lang="en-US" altLang="zh-TW" dirty="0">
                <a:solidFill>
                  <a:srgbClr val="00B050"/>
                </a:solidFill>
              </a:rPr>
              <a:t>//</a:t>
            </a:r>
            <a:r>
              <a:rPr lang="zh-TW" altLang="en-US" dirty="0">
                <a:solidFill>
                  <a:srgbClr val="00B050"/>
                </a:solidFill>
              </a:rPr>
              <a:t> 判斷是否為標點符號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/>
              <a:t>islower</a:t>
            </a:r>
            <a:r>
              <a:rPr lang="en-US" altLang="zh-TW" dirty="0"/>
              <a:t>() 		</a:t>
            </a:r>
            <a:r>
              <a:rPr lang="en-US" altLang="zh-TW" dirty="0">
                <a:solidFill>
                  <a:srgbClr val="00B050"/>
                </a:solidFill>
              </a:rPr>
              <a:t>// </a:t>
            </a:r>
            <a:r>
              <a:rPr lang="zh-TW" altLang="en-US" dirty="0">
                <a:solidFill>
                  <a:srgbClr val="00B050"/>
                </a:solidFill>
              </a:rPr>
              <a:t>判斷是否為小寫字母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 err="1"/>
              <a:t>isupper</a:t>
            </a:r>
            <a:r>
              <a:rPr lang="en-US" altLang="zh-TW" dirty="0"/>
              <a:t>() 		</a:t>
            </a:r>
            <a:r>
              <a:rPr lang="en-US" altLang="zh-TW" dirty="0">
                <a:solidFill>
                  <a:srgbClr val="00B050"/>
                </a:solidFill>
              </a:rPr>
              <a:t>//</a:t>
            </a:r>
            <a:r>
              <a:rPr lang="zh-TW" altLang="en-US" dirty="0">
                <a:solidFill>
                  <a:srgbClr val="00B050"/>
                </a:solidFill>
              </a:rPr>
              <a:t> 判斷是否為大寫字母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D25F82-563D-449F-B2D9-D054D37E4B21}"/>
              </a:ext>
            </a:extLst>
          </p:cNvPr>
          <p:cNvSpPr txBox="1"/>
          <p:nvPr/>
        </p:nvSpPr>
        <p:spPr>
          <a:xfrm>
            <a:off x="3378548" y="4572000"/>
            <a:ext cx="5424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是的話回傳</a:t>
            </a:r>
            <a:r>
              <a:rPr lang="zh-TW" altLang="en-US" sz="4400" b="1" dirty="0">
                <a:solidFill>
                  <a:srgbClr val="FF0000"/>
                </a:solidFill>
              </a:rPr>
              <a:t>非 </a:t>
            </a:r>
            <a:r>
              <a:rPr lang="en-US" altLang="zh-TW" sz="4400" b="1" dirty="0">
                <a:solidFill>
                  <a:srgbClr val="FF0000"/>
                </a:solidFill>
              </a:rPr>
              <a:t>0</a:t>
            </a:r>
            <a:r>
              <a:rPr lang="zh-TW" altLang="en-US" sz="4400" b="1" dirty="0">
                <a:solidFill>
                  <a:srgbClr val="FF0000"/>
                </a:solidFill>
              </a:rPr>
              <a:t> 整數</a:t>
            </a:r>
            <a:br>
              <a:rPr lang="en-US" altLang="zh-TW" sz="4400" dirty="0"/>
            </a:br>
            <a:r>
              <a:rPr lang="zh-TW" altLang="en-US" sz="4400" dirty="0"/>
              <a:t>否的話回傳 </a:t>
            </a:r>
            <a:r>
              <a:rPr lang="en-US" altLang="zh-TW" sz="4400" dirty="0"/>
              <a:t>0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32756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7FB9D6-56F7-4644-9349-D6BDFA3E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使用範例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isalpha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9A6076-96BC-478A-BA9E-31DBD757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7" y="2106087"/>
            <a:ext cx="7602032" cy="32533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37B3B8A-8714-4CA6-B749-909281955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95" y="2106087"/>
            <a:ext cx="3868282" cy="60751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C4FE47D-AD6F-44BF-B210-63EECAB6C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130" y="3124503"/>
            <a:ext cx="4083870" cy="6075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E682C6A-F843-4363-BDB1-7115D668A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693" y="4142920"/>
            <a:ext cx="3871284" cy="6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0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61EC5-6B48-4FE3-9DDD-AF73BA0C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266628"/>
            <a:ext cx="10353762" cy="970450"/>
          </a:xfrm>
        </p:spPr>
        <p:txBody>
          <a:bodyPr/>
          <a:lstStyle/>
          <a:p>
            <a:r>
              <a:rPr lang="zh-TW" altLang="en-US" dirty="0"/>
              <a:t>也可以自己寫類似的判斷式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2D39CA-4666-48A0-8449-32D7AAE8E938}"/>
              </a:ext>
            </a:extLst>
          </p:cNvPr>
          <p:cNvSpPr txBox="1"/>
          <p:nvPr/>
        </p:nvSpPr>
        <p:spPr>
          <a:xfrm>
            <a:off x="4541520" y="6006597"/>
            <a:ext cx="3098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isalpha</a:t>
            </a:r>
            <a:r>
              <a:rPr lang="en-US" altLang="zh-TW" sz="3200" dirty="0"/>
              <a:t>() </a:t>
            </a:r>
            <a:r>
              <a:rPr lang="zh-TW" altLang="en-US" sz="3200" dirty="0"/>
              <a:t>的實作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9532960-1C8A-430E-BEDF-18D06F22D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14" y="1416747"/>
            <a:ext cx="8545118" cy="378195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FE9AEF4-E9E1-467F-973B-8FEF3A3F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392" y="5048276"/>
            <a:ext cx="6524562" cy="7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5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B669B-7563-4A9C-AFCA-89CEA981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zh-TW" altLang="en-US" sz="8000" dirty="0"/>
              <a:t>練習時間</a:t>
            </a:r>
          </a:p>
        </p:txBody>
      </p:sp>
    </p:spTree>
    <p:extLst>
      <p:ext uri="{BB962C8B-B14F-4D97-AF65-F5344CB8AC3E}">
        <p14:creationId xmlns:p14="http://schemas.microsoft.com/office/powerpoint/2010/main" val="275142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E9EE9-101D-4AD8-9257-3204D4CE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zh-TW" altLang="en-US" sz="8000" dirty="0"/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316063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E6C8E-7180-4854-A90B-9BC83626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49118"/>
            <a:ext cx="10353762" cy="970450"/>
          </a:xfrm>
        </p:spPr>
        <p:txBody>
          <a:bodyPr>
            <a:noAutofit/>
          </a:bodyPr>
          <a:lstStyle/>
          <a:p>
            <a:r>
              <a:rPr lang="zh-TW" altLang="en-US" sz="8000" dirty="0"/>
              <a:t>字元陣列 </a:t>
            </a:r>
            <a:r>
              <a:rPr lang="en-US" altLang="zh-TW" sz="8000" dirty="0"/>
              <a:t>==</a:t>
            </a:r>
            <a:r>
              <a:rPr lang="zh-TW" altLang="en-US" sz="8000" dirty="0"/>
              <a:t> 字串</a:t>
            </a:r>
            <a:r>
              <a:rPr lang="en-US" altLang="zh-TW" sz="8000" dirty="0"/>
              <a:t>?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9688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30946-9119-4B32-8A87-6FB0604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字元陣列 </a:t>
            </a:r>
            <a:r>
              <a:rPr lang="en-US" altLang="zh-TW" dirty="0"/>
              <a:t>- </a:t>
            </a:r>
            <a:r>
              <a:rPr lang="zh-TW" altLang="en-US" dirty="0"/>
              <a:t>宣告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91FA20-A478-4845-9339-14D2E1D3F946}"/>
              </a:ext>
            </a:extLst>
          </p:cNvPr>
          <p:cNvSpPr txBox="1"/>
          <p:nvPr/>
        </p:nvSpPr>
        <p:spPr>
          <a:xfrm>
            <a:off x="-5324" y="1951672"/>
            <a:ext cx="1219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768"/>
              </a:spcBef>
              <a:spcAft>
                <a:spcPts val="600"/>
              </a:spcAft>
            </a:pP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36000">
              <a:spcBef>
                <a:spcPts val="768"/>
              </a:spcBef>
              <a:spcAft>
                <a:spcPts val="600"/>
              </a:spcAft>
            </a:pP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[] =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gogi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 VS </a:t>
            </a:r>
            <a:r>
              <a:rPr lang="en-US" altLang="zh-TW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cyo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36000">
              <a:spcBef>
                <a:spcPts val="768"/>
              </a:spcBef>
              <a:spcAft>
                <a:spcPts val="600"/>
              </a:spcAft>
            </a:pP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latin typeface="Consolas" panose="020B0609020204030204" pitchFamily="49" charset="0"/>
              </a:rPr>
              <a:t>str3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3200" dirty="0">
                <a:solidFill>
                  <a:srgbClr val="B5CEA8"/>
                </a:solidFill>
                <a:latin typeface="Consolas" panose="020B0609020204030204" pitchFamily="49" charset="0"/>
              </a:rPr>
              <a:t>3444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"c8763"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36000">
              <a:spcBef>
                <a:spcPts val="768"/>
              </a:spcBef>
              <a:spcAft>
                <a:spcPts val="600"/>
              </a:spcAft>
            </a:pP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latin typeface="Consolas" panose="020B0609020204030204" pitchFamily="49" charset="0"/>
              </a:rPr>
              <a:t>str4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3200" dirty="0">
                <a:solidFill>
                  <a:srgbClr val="B5CEA8"/>
                </a:solidFill>
                <a:latin typeface="Consolas" panose="020B0609020204030204" pitchFamily="49" charset="0"/>
              </a:rPr>
              <a:t>3244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] = {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53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B55EA-9D47-4F00-AB08-5908FE7B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在開始前</a:t>
            </a:r>
            <a:r>
              <a:rPr lang="en-US" altLang="zh-TW" dirty="0"/>
              <a:t>...</a:t>
            </a:r>
            <a:endParaRPr lang="zh-TW" altLang="en-US" dirty="0"/>
          </a:p>
        </p:txBody>
      </p:sp>
      <p:pic>
        <p:nvPicPr>
          <p:cNvPr id="1026" name="Picture 2" descr="https://cdn.discordapp.com/attachments/902569289012359168/1032878049252880415/unknown.png">
            <a:extLst>
              <a:ext uri="{FF2B5EF4-FFF2-40B4-BE49-F238E27FC236}">
                <a16:creationId xmlns:a16="http://schemas.microsoft.com/office/drawing/2014/main" id="{B9AB5824-DE34-4884-9045-0F2DB3D42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831" y="2014784"/>
            <a:ext cx="6737689" cy="349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2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304036C-5029-4253-802C-D325C4A0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482980"/>
              </p:ext>
            </p:extLst>
          </p:nvPr>
        </p:nvGraphicFramePr>
        <p:xfrm>
          <a:off x="1618097" y="2346333"/>
          <a:ext cx="8955804" cy="19700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2634">
                  <a:extLst>
                    <a:ext uri="{9D8B030D-6E8A-4147-A177-3AD203B41FA5}">
                      <a16:colId xmlns:a16="http://schemas.microsoft.com/office/drawing/2014/main" val="3829631953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2890207717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274703218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995136016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340871082"/>
                    </a:ext>
                  </a:extLst>
                </a:gridCol>
                <a:gridCol w="1492634">
                  <a:extLst>
                    <a:ext uri="{9D8B030D-6E8A-4147-A177-3AD203B41FA5}">
                      <a16:colId xmlns:a16="http://schemas.microsoft.com/office/drawing/2014/main" val="3284397961"/>
                    </a:ext>
                  </a:extLst>
                </a:gridCol>
              </a:tblGrid>
              <a:tr h="985013">
                <a:tc>
                  <a:txBody>
                    <a:bodyPr/>
                    <a:lstStyle/>
                    <a:p>
                      <a:pPr algn="ctr"/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066699"/>
                  </a:ext>
                </a:extLst>
              </a:tr>
              <a:tr h="985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63033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684161E-2211-44DB-AFD1-604D7EC433CE}"/>
              </a:ext>
            </a:extLst>
          </p:cNvPr>
          <p:cNvSpPr txBox="1"/>
          <p:nvPr/>
        </p:nvSpPr>
        <p:spPr>
          <a:xfrm>
            <a:off x="2873405" y="1012054"/>
            <a:ext cx="64451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sz="4000" dirty="0">
                <a:solidFill>
                  <a:srgbClr val="CE9178"/>
                </a:solidFill>
                <a:latin typeface="Consolas" panose="020B0609020204030204" pitchFamily="49" charset="0"/>
              </a:rPr>
              <a:t>"money"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B52052-BDA6-41D8-B7CC-DC77FB23843B}"/>
              </a:ext>
            </a:extLst>
          </p:cNvPr>
          <p:cNvSpPr txBox="1"/>
          <p:nvPr/>
        </p:nvSpPr>
        <p:spPr>
          <a:xfrm>
            <a:off x="2891160" y="5045727"/>
            <a:ext cx="68653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money@RESTYU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^&amp;IDGSGBYG</a:t>
            </a:r>
            <a:r>
              <a:rPr lang="zh-TW" alt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口罩讚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..."</a:t>
            </a:r>
            <a:endParaRPr lang="zh-TW" alt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912DE3E-4A74-48C1-BD35-415F50071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33" y="5845946"/>
            <a:ext cx="7456851" cy="61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5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304036C-5029-4253-802C-D325C4A0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739426"/>
              </p:ext>
            </p:extLst>
          </p:nvPr>
        </p:nvGraphicFramePr>
        <p:xfrm>
          <a:off x="1618097" y="2346333"/>
          <a:ext cx="8955807" cy="19700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401">
                  <a:extLst>
                    <a:ext uri="{9D8B030D-6E8A-4147-A177-3AD203B41FA5}">
                      <a16:colId xmlns:a16="http://schemas.microsoft.com/office/drawing/2014/main" val="3829631953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2890207717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3274703218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3995136016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3340871082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3284397961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1684071220"/>
                    </a:ext>
                  </a:extLst>
                </a:gridCol>
              </a:tblGrid>
              <a:tr h="985013">
                <a:tc>
                  <a:txBody>
                    <a:bodyPr/>
                    <a:lstStyle/>
                    <a:p>
                      <a:pPr algn="ctr"/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066699"/>
                  </a:ext>
                </a:extLst>
              </a:tr>
              <a:tr h="985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63033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684161E-2211-44DB-AFD1-604D7EC433CE}"/>
              </a:ext>
            </a:extLst>
          </p:cNvPr>
          <p:cNvSpPr txBox="1"/>
          <p:nvPr/>
        </p:nvSpPr>
        <p:spPr>
          <a:xfrm>
            <a:off x="2873405" y="1012054"/>
            <a:ext cx="64451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4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sz="4000" dirty="0">
                <a:solidFill>
                  <a:srgbClr val="CE9178"/>
                </a:solidFill>
                <a:latin typeface="Consolas" panose="020B0609020204030204" pitchFamily="49" charset="0"/>
              </a:rPr>
              <a:t>"money"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DE58B70-CA00-45E9-8923-4041311FB38A}"/>
              </a:ext>
            </a:extLst>
          </p:cNvPr>
          <p:cNvSpPr txBox="1"/>
          <p:nvPr/>
        </p:nvSpPr>
        <p:spPr>
          <a:xfrm>
            <a:off x="5237824" y="4873841"/>
            <a:ext cx="17163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"money"</a:t>
            </a:r>
            <a:endParaRPr lang="en-US" altLang="zh-TW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1507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4B40F-C057-4F58-BF05-7FFF84A6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5" y="2943775"/>
            <a:ext cx="11696050" cy="970450"/>
          </a:xfrm>
        </p:spPr>
        <p:txBody>
          <a:bodyPr>
            <a:noAutofit/>
          </a:bodyPr>
          <a:lstStyle/>
          <a:p>
            <a:r>
              <a:rPr lang="zh-TW" altLang="en-US" sz="8000" dirty="0"/>
              <a:t>字元陣列結尾是 </a:t>
            </a:r>
            <a:r>
              <a:rPr lang="en-US" altLang="zh-TW" sz="8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80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altLang="zh-TW" sz="8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zh-TW" altLang="en-US" sz="8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2669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6A91A-1936-4EB8-9869-BA2C82BC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字元陣列 </a:t>
            </a:r>
            <a:r>
              <a:rPr lang="en-US" altLang="zh-TW" dirty="0"/>
              <a:t>-</a:t>
            </a:r>
            <a:r>
              <a:rPr lang="zh-TW" altLang="en-US" dirty="0"/>
              <a:t> 輸入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C4F19E-70F4-47FB-A8FE-13C512ACFA20}"/>
              </a:ext>
            </a:extLst>
          </p:cNvPr>
          <p:cNvSpPr txBox="1"/>
          <p:nvPr/>
        </p:nvSpPr>
        <p:spPr>
          <a:xfrm>
            <a:off x="2739356" y="2151727"/>
            <a:ext cx="670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40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altLang="zh-TW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4000" dirty="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zh-TW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40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dirty="0">
                <a:solidFill>
                  <a:srgbClr val="DCDCAA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40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fgets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4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4000" dirty="0">
                <a:solidFill>
                  <a:srgbClr val="569CD6"/>
                </a:solidFill>
                <a:latin typeface="Consolas" panose="020B0609020204030204" pitchFamily="49" charset="0"/>
              </a:rPr>
              <a:t>stdin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6738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D3861-2A76-4D25-9C2A-E02FB694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fgets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stdin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2352B7-68A3-4EBA-B2E8-3DE92F61E06F}"/>
              </a:ext>
            </a:extLst>
          </p:cNvPr>
          <p:cNvSpPr txBox="1"/>
          <p:nvPr/>
        </p:nvSpPr>
        <p:spPr>
          <a:xfrm>
            <a:off x="2885836" y="2096458"/>
            <a:ext cx="3204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Input:</a:t>
            </a:r>
          </a:p>
          <a:p>
            <a:pPr algn="ctr"/>
            <a:r>
              <a:rPr lang="en-US" altLang="zh-TW" sz="3200" dirty="0"/>
              <a:t>123 456\n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57073D-C60C-4E6C-92DD-5BCF1022BDE5}"/>
              </a:ext>
            </a:extLst>
          </p:cNvPr>
          <p:cNvSpPr txBox="1"/>
          <p:nvPr/>
        </p:nvSpPr>
        <p:spPr>
          <a:xfrm>
            <a:off x="5474276" y="2118659"/>
            <a:ext cx="3204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str:</a:t>
            </a:r>
          </a:p>
          <a:p>
            <a:pPr algn="ctr"/>
            <a:r>
              <a:rPr lang="en-US" altLang="zh-TW" sz="3200" dirty="0"/>
              <a:t>123 4\0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383F8D-8077-469A-AC9F-9701D515938A}"/>
              </a:ext>
            </a:extLst>
          </p:cNvPr>
          <p:cNvSpPr txBox="1"/>
          <p:nvPr/>
        </p:nvSpPr>
        <p:spPr>
          <a:xfrm>
            <a:off x="2885837" y="3734486"/>
            <a:ext cx="3204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Input:</a:t>
            </a:r>
          </a:p>
          <a:p>
            <a:pPr algn="ctr"/>
            <a:r>
              <a:rPr lang="en-US" altLang="zh-TW" sz="3200" dirty="0"/>
              <a:t>1 2\n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B0049F-F228-4874-AC2B-75C6CBCEA833}"/>
              </a:ext>
            </a:extLst>
          </p:cNvPr>
          <p:cNvSpPr txBox="1"/>
          <p:nvPr/>
        </p:nvSpPr>
        <p:spPr>
          <a:xfrm>
            <a:off x="5474277" y="3734486"/>
            <a:ext cx="3204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str:</a:t>
            </a:r>
          </a:p>
          <a:p>
            <a:pPr algn="ctr"/>
            <a:r>
              <a:rPr lang="en-US" altLang="zh-TW" sz="3200" dirty="0"/>
              <a:t>1 2\n\0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6097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1DFF9-A3A9-4E5F-84EA-E392767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fgets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stdin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2D854D-C1C6-464B-9A0B-AC425BE3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/>
              <a:t>讀到換行或字數限制為止</a:t>
            </a:r>
            <a:endParaRPr lang="en-US" altLang="zh-TW" sz="4000" dirty="0"/>
          </a:p>
          <a:p>
            <a:r>
              <a:rPr lang="en-US" altLang="zh-TW" sz="4000" dirty="0">
                <a:solidFill>
                  <a:srgbClr val="569CD6"/>
                </a:solidFill>
                <a:latin typeface="Consolas" panose="020B0609020204030204" pitchFamily="49" charset="0"/>
              </a:rPr>
              <a:t>stdin</a:t>
            </a:r>
            <a:r>
              <a:rPr lang="zh-TW" alt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4000" dirty="0"/>
              <a:t>是檔案描述符，代表輸入</a:t>
            </a:r>
            <a:endParaRPr lang="en-US" altLang="zh-TW" sz="4000" dirty="0"/>
          </a:p>
          <a:p>
            <a:pPr marL="36900" indent="0">
              <a:buNone/>
            </a:pPr>
            <a:r>
              <a:rPr lang="zh-TW" altLang="en-US" sz="4000" dirty="0"/>
              <a:t>先記住這樣寫就好，但不能和</a:t>
            </a:r>
            <a:r>
              <a:rPr lang="en-US" altLang="zh-TW" sz="4000" dirty="0"/>
              <a:t> </a:t>
            </a:r>
            <a:r>
              <a:rPr lang="en-US" altLang="zh-TW" sz="4000" dirty="0" err="1"/>
              <a:t>cin</a:t>
            </a:r>
            <a:r>
              <a:rPr lang="en-US" altLang="zh-TW" sz="4000" dirty="0"/>
              <a:t>/</a:t>
            </a:r>
            <a:r>
              <a:rPr lang="en-US" altLang="zh-TW" sz="4000" dirty="0" err="1"/>
              <a:t>cout</a:t>
            </a:r>
            <a:r>
              <a:rPr lang="en-US" altLang="zh-TW" sz="4000" dirty="0"/>
              <a:t> </a:t>
            </a:r>
            <a:r>
              <a:rPr lang="zh-TW" altLang="en-US" sz="4000" dirty="0"/>
              <a:t>混用</a:t>
            </a:r>
            <a:endParaRPr lang="en-US" altLang="zh-TW" sz="4000" dirty="0"/>
          </a:p>
          <a:p>
            <a:r>
              <a:rPr lang="zh-TW" altLang="en-US" sz="4000" b="1" dirty="0">
                <a:solidFill>
                  <a:srgbClr val="FF0000"/>
                </a:solidFill>
              </a:rPr>
              <a:t>換行會包含在字串中</a:t>
            </a:r>
            <a:r>
              <a:rPr lang="en-US" altLang="zh-TW" sz="4000" b="1" dirty="0">
                <a:solidFill>
                  <a:srgbClr val="FF0000"/>
                </a:solidFill>
              </a:rPr>
              <a:t>!!!</a:t>
            </a: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30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0C85C-342A-45A5-8326-A48EFD0C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43775"/>
            <a:ext cx="10353762" cy="970450"/>
          </a:xfrm>
        </p:spPr>
        <p:txBody>
          <a:bodyPr>
            <a:noAutofit/>
          </a:bodyPr>
          <a:lstStyle/>
          <a:p>
            <a:r>
              <a:rPr lang="zh-TW" altLang="en-US" sz="8000" dirty="0"/>
              <a:t>常見函式庫</a:t>
            </a:r>
            <a:br>
              <a:rPr lang="en-US" altLang="zh-TW" sz="8000" dirty="0"/>
            </a:br>
            <a:r>
              <a:rPr lang="en-US" altLang="zh-TW" sz="8000" dirty="0"/>
              <a:t>#include &lt;</a:t>
            </a:r>
            <a:r>
              <a:rPr lang="en-US" altLang="zh-TW" sz="8000" dirty="0" err="1"/>
              <a:t>string.h</a:t>
            </a:r>
            <a:r>
              <a:rPr lang="en-US" altLang="zh-TW" sz="8000" dirty="0"/>
              <a:t>&gt;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947106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3CA25-BE0F-4E5F-A84B-D3BC4C24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string.h</a:t>
            </a:r>
            <a:r>
              <a:rPr lang="en-US" altLang="zh-TW" dirty="0"/>
              <a:t>&gt; - </a:t>
            </a:r>
            <a:r>
              <a:rPr lang="zh-TW" altLang="en-US" dirty="0"/>
              <a:t>常用函式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72D6C3-5B75-4D3F-8B96-82697136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TW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[2</a:t>
            </a:r>
            <a:r>
              <a:rPr lang="en-US" altLang="zh-TW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36900" indent="0">
              <a:buNone/>
            </a:pPr>
            <a:r>
              <a:rPr lang="en-US" altLang="zh-TW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			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str2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的內容複製到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str1</a:t>
            </a:r>
            <a:endParaRPr lang="en-US" altLang="zh-TW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strncpy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	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str2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的內容複製到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，限制長度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TW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			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str2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的內容接在到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後面</a:t>
            </a:r>
            <a:endParaRPr lang="en-US" altLang="zh-TW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strncat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	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str2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的內容接在到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後面，限制長度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TW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7932B5-730F-47EF-9F7D-F63D46C77CE0}"/>
              </a:ext>
            </a:extLst>
          </p:cNvPr>
          <p:cNvSpPr txBox="1"/>
          <p:nvPr/>
        </p:nvSpPr>
        <p:spPr>
          <a:xfrm>
            <a:off x="913795" y="4317466"/>
            <a:ext cx="103537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注意，上面放 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zh-TW" altLang="en-US" sz="2800" dirty="0"/>
              <a:t> 的地方不可改為寫死的字串常數，例如</a:t>
            </a:r>
            <a:b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altLang="zh-TW" sz="2800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pt-BR" altLang="zh-TW" sz="28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pt-BR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altLang="zh-TW" sz="2800" dirty="0">
                <a:solidFill>
                  <a:srgbClr val="DCDCAA"/>
                </a:solidFill>
                <a:latin typeface="Consolas" panose="020B0609020204030204" pitchFamily="49" charset="0"/>
              </a:rPr>
              <a:t>strcat</a:t>
            </a:r>
            <a:r>
              <a:rPr lang="pt-B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"123"</a:t>
            </a:r>
            <a:r>
              <a:rPr lang="pt-B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"456"</a:t>
            </a:r>
            <a:r>
              <a:rPr lang="pt-B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r>
              <a:rPr lang="zh-TW" alt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TW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ctr"/>
            <a:endParaRPr lang="pt-BR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F9C914-99F8-413B-B6D1-77CCEB1F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21" y="5548572"/>
            <a:ext cx="8245909" cy="6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72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8B7FF-D206-4F4A-BCAB-8B0D2C10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string.h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常用函式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5A8CD-EC50-40D0-88C8-9F393FE2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TW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[2</a:t>
            </a:r>
            <a:r>
              <a:rPr lang="en-US" altLang="zh-TW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36900" indent="0">
              <a:buNone/>
            </a:pPr>
            <a:r>
              <a:rPr lang="en-US" altLang="zh-TW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				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比較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str1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str2 </a:t>
            </a:r>
            <a:endParaRPr lang="en-US" altLang="zh-TW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strncmp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		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比較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str1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str2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前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10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個字元</a:t>
            </a:r>
            <a:endParaRPr lang="en-US" altLang="zh-TW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altLang="zh-TW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altLang="zh-TW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8127C3-9B14-4FDA-B690-EFF0BF62B06C}"/>
              </a:ext>
            </a:extLst>
          </p:cNvPr>
          <p:cNvSpPr txBox="1"/>
          <p:nvPr/>
        </p:nvSpPr>
        <p:spPr>
          <a:xfrm>
            <a:off x="924443" y="3761824"/>
            <a:ext cx="8603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依照字典序逐個比較</a:t>
            </a:r>
            <a:endParaRPr lang="en-US" altLang="zh-TW" sz="2400" dirty="0"/>
          </a:p>
          <a:p>
            <a:r>
              <a:rPr lang="zh-TW" altLang="en-US" sz="2400" dirty="0"/>
              <a:t>若 </a:t>
            </a:r>
            <a:r>
              <a:rPr lang="en-US" altLang="zh-TW" sz="2400" dirty="0"/>
              <a:t>str1 </a:t>
            </a:r>
            <a:r>
              <a:rPr lang="zh-TW" altLang="en-US" sz="2400" dirty="0"/>
              <a:t>字典序小於 </a:t>
            </a:r>
            <a:r>
              <a:rPr lang="en-US" altLang="zh-TW" sz="2400" dirty="0"/>
              <a:t>str2 </a:t>
            </a:r>
            <a:r>
              <a:rPr lang="zh-TW" altLang="en-US" sz="2400" dirty="0"/>
              <a:t>，則回傳 </a:t>
            </a:r>
            <a:r>
              <a:rPr lang="en-US" altLang="zh-TW" sz="2400" dirty="0"/>
              <a:t>&lt;</a:t>
            </a:r>
            <a:r>
              <a:rPr lang="zh-TW" altLang="en-US" sz="2400" dirty="0"/>
              <a:t> </a:t>
            </a:r>
            <a:r>
              <a:rPr lang="en-US" altLang="zh-TW" sz="2400" dirty="0"/>
              <a:t>0</a:t>
            </a:r>
            <a:r>
              <a:rPr lang="zh-TW" altLang="en-US" sz="2400" dirty="0"/>
              <a:t> 的值</a:t>
            </a:r>
            <a:br>
              <a:rPr lang="en-US" altLang="zh-TW" sz="2400" dirty="0"/>
            </a:br>
            <a:r>
              <a:rPr lang="zh-TW" altLang="en-US" sz="2400" dirty="0"/>
              <a:t>若 </a:t>
            </a:r>
            <a:r>
              <a:rPr lang="en-US" altLang="zh-TW" sz="2400" dirty="0"/>
              <a:t>str1 </a:t>
            </a:r>
            <a:r>
              <a:rPr lang="zh-TW" altLang="en-US" sz="2400" dirty="0"/>
              <a:t>字典序大於 </a:t>
            </a:r>
            <a:r>
              <a:rPr lang="en-US" altLang="zh-TW" sz="2400" dirty="0"/>
              <a:t>str2 </a:t>
            </a:r>
            <a:r>
              <a:rPr lang="zh-TW" altLang="en-US" sz="2400" dirty="0"/>
              <a:t>，則回傳 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r>
              <a:rPr lang="en-US" altLang="zh-TW" sz="2400" dirty="0"/>
              <a:t>0</a:t>
            </a:r>
            <a:r>
              <a:rPr lang="zh-TW" altLang="en-US" sz="2400" dirty="0"/>
              <a:t> 的值</a:t>
            </a:r>
            <a:br>
              <a:rPr lang="en-US" altLang="zh-TW" sz="2400" dirty="0"/>
            </a:br>
            <a:r>
              <a:rPr lang="zh-TW" altLang="en-US" sz="2400" dirty="0"/>
              <a:t>若 </a:t>
            </a:r>
            <a:r>
              <a:rPr lang="en-US" altLang="zh-TW" sz="2400" dirty="0"/>
              <a:t>str1 </a:t>
            </a:r>
            <a:r>
              <a:rPr lang="zh-TW" altLang="en-US" sz="2400" dirty="0"/>
              <a:t>和 </a:t>
            </a:r>
            <a:r>
              <a:rPr lang="en-US" altLang="zh-TW" sz="2400" dirty="0"/>
              <a:t>str2 </a:t>
            </a:r>
            <a:r>
              <a:rPr lang="zh-TW" altLang="en-US" sz="2400" dirty="0"/>
              <a:t>相等，則回傳  </a:t>
            </a:r>
            <a:r>
              <a:rPr lang="en-US" altLang="zh-TW" sz="2400" dirty="0"/>
              <a:t>0</a:t>
            </a:r>
            <a:r>
              <a:rPr lang="zh-TW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0992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8B7FF-D206-4F4A-BCAB-8B0D2C10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strcmp</a:t>
            </a:r>
            <a:r>
              <a:rPr lang="en-US" altLang="zh-TW" dirty="0"/>
              <a:t>()</a:t>
            </a:r>
            <a:r>
              <a:rPr lang="zh-TW" altLang="en-US" dirty="0"/>
              <a:t> 比較方法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5A8CD-EC50-40D0-88C8-9F393FE2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zh-TW" altLang="en-US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主要是用字典序做排序，只要比到兩個不一樣的字元即回傳</a:t>
            </a:r>
            <a:endParaRPr lang="en-US" altLang="zh-TW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altLang="zh-TW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zh-TW" altLang="en-US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C05AD7C0-C383-4A27-9F90-724FD11B1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936301"/>
              </p:ext>
            </p:extLst>
          </p:nvPr>
        </p:nvGraphicFramePr>
        <p:xfrm>
          <a:off x="1612774" y="2998753"/>
          <a:ext cx="8955807" cy="2955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401">
                  <a:extLst>
                    <a:ext uri="{9D8B030D-6E8A-4147-A177-3AD203B41FA5}">
                      <a16:colId xmlns:a16="http://schemas.microsoft.com/office/drawing/2014/main" val="3829631953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2890207717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3274703218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3995136016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3340871082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3284397961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2321417751"/>
                    </a:ext>
                  </a:extLst>
                </a:gridCol>
              </a:tblGrid>
              <a:tr h="985013">
                <a:tc>
                  <a:txBody>
                    <a:bodyPr/>
                    <a:lstStyle/>
                    <a:p>
                      <a:pPr algn="ctr"/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066699"/>
                  </a:ext>
                </a:extLst>
              </a:tr>
              <a:tr h="985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630335"/>
                  </a:ext>
                </a:extLst>
              </a:tr>
              <a:tr h="985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03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14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BD43AD-F14F-4DBE-813B-A782FB61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Autofit/>
          </a:bodyPr>
          <a:lstStyle/>
          <a:p>
            <a:pPr algn="l"/>
            <a:r>
              <a:rPr lang="zh-TW" altLang="en-US" dirty="0"/>
              <a:t>今天你會學到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93761-2A1D-4F5D-9121-FFE8EC59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3268"/>
            <a:ext cx="10353762" cy="4058751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字元與 </a:t>
            </a:r>
            <a:r>
              <a:rPr lang="en-US" altLang="zh-TW" sz="2400" dirty="0"/>
              <a:t>ASCII code</a:t>
            </a:r>
          </a:p>
          <a:p>
            <a:r>
              <a:rPr lang="zh-TW" altLang="en-US" sz="2400" dirty="0"/>
              <a:t>字元陣列</a:t>
            </a:r>
            <a:endParaRPr lang="en-US" altLang="zh-TW" sz="2400" dirty="0"/>
          </a:p>
          <a:p>
            <a:r>
              <a:rPr lang="en-US" altLang="zh-TW" sz="2400" dirty="0"/>
              <a:t>C++</a:t>
            </a:r>
            <a:r>
              <a:rPr lang="zh-TW" altLang="en-US" sz="2400" dirty="0"/>
              <a:t>字串</a:t>
            </a:r>
            <a:endParaRPr lang="en-US" altLang="zh-TW" sz="2400" dirty="0"/>
          </a:p>
          <a:p>
            <a:r>
              <a:rPr lang="en-US" altLang="zh-TW" sz="2400" dirty="0" err="1"/>
              <a:t>stringstream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4081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8B7FF-D206-4F4A-BCAB-8B0D2C10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string.h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常用函式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930145-D8EB-4BDE-B141-68B66A7ABB3E}"/>
              </a:ext>
            </a:extLst>
          </p:cNvPr>
          <p:cNvSpPr txBox="1"/>
          <p:nvPr/>
        </p:nvSpPr>
        <p:spPr>
          <a:xfrm>
            <a:off x="1526889" y="2459504"/>
            <a:ext cx="9127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altLang="zh-TW" sz="6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6000" dirty="0">
                <a:solidFill>
                  <a:srgbClr val="CE9178"/>
                </a:solidFill>
                <a:latin typeface="Consolas" panose="020B0609020204030204" pitchFamily="49" charset="0"/>
              </a:rPr>
              <a:t>"555"</a:t>
            </a:r>
            <a:r>
              <a:rPr lang="en-US" altLang="zh-TW" sz="6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6000" dirty="0">
                <a:solidFill>
                  <a:srgbClr val="CE9178"/>
                </a:solidFill>
                <a:latin typeface="Consolas" panose="020B0609020204030204" pitchFamily="49" charset="0"/>
              </a:rPr>
              <a:t>"5555"</a:t>
            </a:r>
            <a:r>
              <a:rPr lang="en-US" altLang="zh-TW" sz="6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algn="ctr"/>
            <a:r>
              <a:rPr lang="zh-TW" alt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回傳值是多少？</a:t>
            </a:r>
            <a:endParaRPr lang="en-US" altLang="zh-TW" sz="6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26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8D2E7-7E04-41A2-A862-7201449B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strcmp</a:t>
            </a:r>
            <a:r>
              <a:rPr lang="en-US" altLang="zh-TW" dirty="0"/>
              <a:t> </a:t>
            </a:r>
            <a:r>
              <a:rPr lang="zh-TW" altLang="en-US" dirty="0"/>
              <a:t>範例程式碼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254852-58FC-4561-BC5E-17EBD95D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517" y="2900292"/>
            <a:ext cx="5362607" cy="528708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F85046B-138C-469C-86DD-790F99B97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172" y="1451872"/>
            <a:ext cx="6153893" cy="47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61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8B7FF-D206-4F4A-BCAB-8B0D2C10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string.h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strlen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5A8CD-EC50-40D0-88C8-9F393FE2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altLang="zh-TW" sz="3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TW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回傳 </a:t>
            </a:r>
            <a:r>
              <a:rPr lang="en-US" altLang="zh-TW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 </a:t>
            </a:r>
            <a:r>
              <a:rPr lang="zh-TW" altLang="en-US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字串的長度</a:t>
            </a:r>
            <a:endParaRPr lang="en-US" altLang="zh-TW" sz="32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altLang="zh-TW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altLang="zh-TW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A59E3B-0A9C-4171-9833-15222DD88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25524"/>
              </p:ext>
            </p:extLst>
          </p:nvPr>
        </p:nvGraphicFramePr>
        <p:xfrm>
          <a:off x="1612772" y="2776811"/>
          <a:ext cx="8955807" cy="19700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401">
                  <a:extLst>
                    <a:ext uri="{9D8B030D-6E8A-4147-A177-3AD203B41FA5}">
                      <a16:colId xmlns:a16="http://schemas.microsoft.com/office/drawing/2014/main" val="3817197535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2140918779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3041996401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1336873120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3650102668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3107707819"/>
                    </a:ext>
                  </a:extLst>
                </a:gridCol>
                <a:gridCol w="1279401">
                  <a:extLst>
                    <a:ext uri="{9D8B030D-6E8A-4147-A177-3AD203B41FA5}">
                      <a16:colId xmlns:a16="http://schemas.microsoft.com/office/drawing/2014/main" val="1294862909"/>
                    </a:ext>
                  </a:extLst>
                </a:gridCol>
              </a:tblGrid>
              <a:tr h="985013">
                <a:tc>
                  <a:txBody>
                    <a:bodyPr/>
                    <a:lstStyle/>
                    <a:p>
                      <a:pPr algn="ctr"/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330341"/>
                  </a:ext>
                </a:extLst>
              </a:tr>
              <a:tr h="9850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TW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52528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EBE3A8C-AD2A-4899-AA47-6D97D71FE30F}"/>
              </a:ext>
            </a:extLst>
          </p:cNvPr>
          <p:cNvSpPr txBox="1"/>
          <p:nvPr/>
        </p:nvSpPr>
        <p:spPr>
          <a:xfrm>
            <a:off x="4697767" y="5498811"/>
            <a:ext cx="279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回傳多少？</a:t>
            </a:r>
          </a:p>
        </p:txBody>
      </p:sp>
    </p:spTree>
    <p:extLst>
      <p:ext uri="{BB962C8B-B14F-4D97-AF65-F5344CB8AC3E}">
        <p14:creationId xmlns:p14="http://schemas.microsoft.com/office/powerpoint/2010/main" val="543916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97DB1-43A6-4F35-A52C-1AC1F5E5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不要把 </a:t>
            </a:r>
            <a:r>
              <a:rPr lang="en-US" altLang="zh-TW" dirty="0" err="1"/>
              <a:t>strlen</a:t>
            </a:r>
            <a:r>
              <a:rPr lang="en-US" altLang="zh-TW" dirty="0"/>
              <a:t>() </a:t>
            </a:r>
            <a:r>
              <a:rPr lang="zh-TW" altLang="en-US" dirty="0"/>
              <a:t>寫在迴圈判斷式中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F20AE2-715A-450E-AB5C-D521753F50AC}"/>
              </a:ext>
            </a:extLst>
          </p:cNvPr>
          <p:cNvSpPr txBox="1"/>
          <p:nvPr/>
        </p:nvSpPr>
        <p:spPr>
          <a:xfrm>
            <a:off x="6350494" y="2829446"/>
            <a:ext cx="4358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7D55C9E-3E0C-4E86-88EE-4BAEF824AD66}"/>
              </a:ext>
            </a:extLst>
          </p:cNvPr>
          <p:cNvGrpSpPr/>
          <p:nvPr/>
        </p:nvGrpSpPr>
        <p:grpSpPr>
          <a:xfrm>
            <a:off x="781235" y="2114648"/>
            <a:ext cx="5060272" cy="1914516"/>
            <a:chOff x="781235" y="2114648"/>
            <a:chExt cx="5060272" cy="191451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EFBCC3-E93B-4E6C-A69C-29C86B2C1608}"/>
                </a:ext>
              </a:extLst>
            </p:cNvPr>
            <p:cNvSpPr txBox="1"/>
            <p:nvPr/>
          </p:nvSpPr>
          <p:spPr>
            <a:xfrm>
              <a:off x="781235" y="2828835"/>
              <a:ext cx="50602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char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&lt; 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strlen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++){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85C7B27-5E48-402C-9A3F-A70C6340953B}"/>
                </a:ext>
              </a:extLst>
            </p:cNvPr>
            <p:cNvSpPr txBox="1"/>
            <p:nvPr/>
          </p:nvSpPr>
          <p:spPr>
            <a:xfrm>
              <a:off x="1981941" y="2114648"/>
              <a:ext cx="2658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/>
                <a:t>不好的寫法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A192ED-EDB7-4835-A399-52C74E19458B}"/>
              </a:ext>
            </a:extLst>
          </p:cNvPr>
          <p:cNvSpPr txBox="1"/>
          <p:nvPr/>
        </p:nvSpPr>
        <p:spPr>
          <a:xfrm>
            <a:off x="7054420" y="2114648"/>
            <a:ext cx="295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比較好的寫法</a:t>
            </a:r>
          </a:p>
        </p:txBody>
      </p:sp>
    </p:spTree>
    <p:extLst>
      <p:ext uri="{BB962C8B-B14F-4D97-AF65-F5344CB8AC3E}">
        <p14:creationId xmlns:p14="http://schemas.microsoft.com/office/powerpoint/2010/main" val="221234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97DB1-43A6-4F35-A52C-1AC1F5E5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不要把 </a:t>
            </a:r>
            <a:r>
              <a:rPr lang="en-US" altLang="zh-TW" dirty="0" err="1"/>
              <a:t>strlen</a:t>
            </a:r>
            <a:r>
              <a:rPr lang="en-US" altLang="zh-TW" dirty="0"/>
              <a:t>() </a:t>
            </a:r>
            <a:r>
              <a:rPr lang="zh-TW" altLang="en-US" dirty="0"/>
              <a:t>寫在迴圈判斷式中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EFBCC3-E93B-4E6C-A69C-29C86B2C1608}"/>
              </a:ext>
            </a:extLst>
          </p:cNvPr>
          <p:cNvSpPr txBox="1"/>
          <p:nvPr/>
        </p:nvSpPr>
        <p:spPr>
          <a:xfrm>
            <a:off x="3662930" y="2811079"/>
            <a:ext cx="4855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5C7B27-5E48-402C-9A3F-A70C6340953B}"/>
              </a:ext>
            </a:extLst>
          </p:cNvPr>
          <p:cNvSpPr txBox="1"/>
          <p:nvPr/>
        </p:nvSpPr>
        <p:spPr>
          <a:xfrm>
            <a:off x="4625861" y="2123526"/>
            <a:ext cx="2929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我討厭的寫法</a:t>
            </a:r>
          </a:p>
        </p:txBody>
      </p:sp>
    </p:spTree>
    <p:extLst>
      <p:ext uri="{BB962C8B-B14F-4D97-AF65-F5344CB8AC3E}">
        <p14:creationId xmlns:p14="http://schemas.microsoft.com/office/powerpoint/2010/main" val="1602872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B669B-7563-4A9C-AFCA-89CEA981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zh-TW" altLang="en-US" sz="8000" dirty="0"/>
              <a:t>練習時間</a:t>
            </a:r>
          </a:p>
        </p:txBody>
      </p:sp>
    </p:spTree>
    <p:extLst>
      <p:ext uri="{BB962C8B-B14F-4D97-AF65-F5344CB8AC3E}">
        <p14:creationId xmlns:p14="http://schemas.microsoft.com/office/powerpoint/2010/main" val="92108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0C85C-342A-45A5-8326-A48EFD0C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437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常見函式庫</a:t>
            </a:r>
            <a:br>
              <a:rPr lang="en-US" altLang="zh-TW" dirty="0"/>
            </a:br>
            <a:r>
              <a:rPr lang="en-US" altLang="zh-TW" dirty="0"/>
              <a:t>#include &lt;string&gt;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注意和 </a:t>
            </a:r>
            <a:r>
              <a:rPr lang="en-US" altLang="zh-TW" dirty="0"/>
              <a:t>&lt;</a:t>
            </a:r>
            <a:r>
              <a:rPr lang="en-US" altLang="zh-TW" dirty="0" err="1"/>
              <a:t>string.h</a:t>
            </a:r>
            <a:r>
              <a:rPr lang="en-US" altLang="zh-TW" dirty="0"/>
              <a:t>&gt;</a:t>
            </a:r>
            <a:r>
              <a:rPr lang="zh-TW" altLang="en-US" dirty="0"/>
              <a:t> 不一樣</a:t>
            </a:r>
            <a:br>
              <a:rPr lang="en-US" altLang="zh-TW" dirty="0"/>
            </a:br>
            <a:r>
              <a:rPr lang="en-US" altLang="zh-TW" dirty="0"/>
              <a:t>C++</a:t>
            </a:r>
            <a:r>
              <a:rPr lang="zh-TW" altLang="en-US" dirty="0"/>
              <a:t>獨有</a:t>
            </a:r>
          </a:p>
        </p:txBody>
      </p:sp>
    </p:spTree>
    <p:extLst>
      <p:ext uri="{BB962C8B-B14F-4D97-AF65-F5344CB8AC3E}">
        <p14:creationId xmlns:p14="http://schemas.microsoft.com/office/powerpoint/2010/main" val="3124609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10A6-B98C-49F3-B83B-CE460B50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&lt;string&gt;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宣告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2CA7C-5F7B-4FB8-9A56-B4036358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TW" sz="3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sz="3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320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sz="3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char_array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字元陣列</a:t>
            </a:r>
            <a:endParaRPr lang="en-US" altLang="zh-TW" sz="32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sz="3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str4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str3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string </a:t>
            </a:r>
            <a:r>
              <a:rPr lang="zh-TW" altLang="en-US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資料型態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36900" indent="0">
              <a:buNone/>
            </a:pPr>
            <a:r>
              <a:rPr lang="en-US" altLang="zh-TW" sz="3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str5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004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30946-9119-4B32-8A87-6FB0604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字元陣列 </a:t>
            </a:r>
            <a:r>
              <a:rPr lang="en-US" altLang="zh-TW" dirty="0"/>
              <a:t>- </a:t>
            </a:r>
            <a:r>
              <a:rPr lang="zh-TW" altLang="en-US" dirty="0"/>
              <a:t>宣告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91FA20-A478-4845-9339-14D2E1D3F946}"/>
              </a:ext>
            </a:extLst>
          </p:cNvPr>
          <p:cNvSpPr txBox="1"/>
          <p:nvPr/>
        </p:nvSpPr>
        <p:spPr>
          <a:xfrm>
            <a:off x="-5324" y="1951672"/>
            <a:ext cx="1219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768"/>
              </a:spcBef>
              <a:spcAft>
                <a:spcPts val="600"/>
              </a:spcAft>
            </a:pP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latin typeface="Consolas" panose="020B0609020204030204" pitchFamily="49" charset="0"/>
              </a:rPr>
              <a:t>str1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3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36000">
              <a:spcBef>
                <a:spcPts val="768"/>
              </a:spcBef>
              <a:spcAft>
                <a:spcPts val="600"/>
              </a:spcAft>
            </a:pP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latin typeface="Consolas" panose="020B0609020204030204" pitchFamily="49" charset="0"/>
              </a:rPr>
              <a:t>str2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[] =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gogi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 VS </a:t>
            </a:r>
            <a:r>
              <a:rPr lang="en-US" altLang="zh-TW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cyo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36000">
              <a:spcBef>
                <a:spcPts val="768"/>
              </a:spcBef>
              <a:spcAft>
                <a:spcPts val="600"/>
              </a:spcAft>
            </a:pP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latin typeface="Consolas" panose="020B0609020204030204" pitchFamily="49" charset="0"/>
              </a:rPr>
              <a:t>str3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3200" dirty="0">
                <a:solidFill>
                  <a:srgbClr val="B5CEA8"/>
                </a:solidFill>
                <a:latin typeface="Consolas" panose="020B0609020204030204" pitchFamily="49" charset="0"/>
              </a:rPr>
              <a:t>3444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"c8763"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36000">
              <a:spcBef>
                <a:spcPts val="768"/>
              </a:spcBef>
              <a:spcAft>
                <a:spcPts val="600"/>
              </a:spcAft>
            </a:pP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latin typeface="Consolas" panose="020B0609020204030204" pitchFamily="49" charset="0"/>
              </a:rPr>
              <a:t>str4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3200" dirty="0">
                <a:solidFill>
                  <a:srgbClr val="B5CEA8"/>
                </a:solidFill>
                <a:latin typeface="Consolas" panose="020B0609020204030204" pitchFamily="49" charset="0"/>
              </a:rPr>
              <a:t>3244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] = {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1216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0B017-1943-4E3E-85D9-31119AF1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&lt;string&gt; - </a:t>
            </a:r>
            <a:r>
              <a:rPr lang="zh-TW" altLang="en-US" dirty="0"/>
              <a:t>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E159D-C170-4B1F-AD8B-80E95D73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sv-SE" altLang="zh-TW" sz="3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v-SE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sv-SE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sv-SE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sv-SE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zh-TW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sv-SE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sv-SE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sv-SE" altLang="zh-TW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sv-SE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sv-SE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sv-SE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0AD1D0-BA12-4CA3-8C6D-F3414156AFAC}"/>
              </a:ext>
            </a:extLst>
          </p:cNvPr>
          <p:cNvSpPr txBox="1"/>
          <p:nvPr/>
        </p:nvSpPr>
        <p:spPr>
          <a:xfrm>
            <a:off x="1447655" y="5083314"/>
            <a:ext cx="9286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注意，</a:t>
            </a:r>
            <a:r>
              <a:rPr lang="en-US" altLang="zh-TW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4000" dirty="0">
                <a:solidFill>
                  <a:srgbClr val="9CDCFE"/>
                </a:solidFill>
                <a:latin typeface="Consolas" panose="020B0609020204030204" pitchFamily="49" charset="0"/>
              </a:rPr>
              <a:t>%s</a:t>
            </a:r>
            <a:r>
              <a:rPr lang="en-US" altLang="zh-TW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40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zh-TW" alt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是不能用的</a:t>
            </a:r>
            <a:endParaRPr lang="en-US" altLang="zh-TW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0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E02501-51FD-4BFE-8E32-4339D909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zh-TW" altLang="en-US" sz="8000" dirty="0"/>
              <a:t>字元</a:t>
            </a:r>
            <a:br>
              <a:rPr lang="en-US" altLang="zh-TW" sz="8000" dirty="0"/>
            </a:br>
            <a:r>
              <a:rPr lang="en-US" altLang="zh-TW" sz="8000" dirty="0"/>
              <a:t>Char (Character) 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765796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0B017-1943-4E3E-85D9-31119AF1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&lt;string&gt; - </a:t>
            </a:r>
            <a:r>
              <a:rPr lang="en-US" altLang="zh-TW" dirty="0" err="1"/>
              <a:t>getline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E159D-C170-4B1F-AD8B-80E95D73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sv-SE" altLang="zh-TW" sz="32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sv-SE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sv-SE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sv-SE" altLang="zh-TW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sv-SE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sv-SE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sv-SE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US" altLang="zh-TW" sz="3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3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endParaRPr lang="en-US" altLang="zh-TW" sz="32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276119-FC24-4BAE-9B56-895E811BF352}"/>
              </a:ext>
            </a:extLst>
          </p:cNvPr>
          <p:cNvSpPr txBox="1"/>
          <p:nvPr/>
        </p:nvSpPr>
        <p:spPr>
          <a:xfrm>
            <a:off x="1594136" y="5083314"/>
            <a:ext cx="899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err="1">
                <a:solidFill>
                  <a:srgbClr val="FF0000"/>
                </a:solidFill>
              </a:rPr>
              <a:t>getline</a:t>
            </a:r>
            <a:r>
              <a:rPr lang="en-US" altLang="zh-TW" sz="4000" dirty="0">
                <a:solidFill>
                  <a:srgbClr val="FF0000"/>
                </a:solidFill>
              </a:rPr>
              <a:t>()</a:t>
            </a:r>
            <a:r>
              <a:rPr lang="zh-TW" altLang="en-US" sz="4000" dirty="0">
                <a:solidFill>
                  <a:srgbClr val="FF0000"/>
                </a:solidFill>
              </a:rPr>
              <a:t> 讀入的字串不包含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4000" dirty="0">
                <a:solidFill>
                  <a:srgbClr val="FF0000"/>
                </a:solidFill>
              </a:rPr>
              <a:t>\n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20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DA279-4C69-4E2A-8B1D-99EA7E7B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&lt;string&gt; - </a:t>
            </a:r>
            <a:r>
              <a:rPr lang="zh-TW" altLang="en-US" dirty="0"/>
              <a:t>運算子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6F8C6-7691-42A1-9110-9BB3FB8D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TW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“123”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相當於 </a:t>
            </a:r>
            <a:r>
              <a:rPr lang="en-US" altLang="zh-TW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char_array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"123")</a:t>
            </a:r>
            <a:endParaRPr lang="en-US" altLang="zh-TW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"456"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相當於 </a:t>
            </a:r>
            <a:r>
              <a:rPr lang="en-US" altLang="zh-TW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char_array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"456")</a:t>
            </a:r>
            <a:endParaRPr lang="en-US" altLang="zh-TW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"456"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相當於 </a:t>
            </a:r>
            <a:r>
              <a:rPr lang="en-US" altLang="zh-TW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char_array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"456") &lt;= 0</a:t>
            </a:r>
            <a:endParaRPr lang="en-US" altLang="zh-TW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當然還有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&gt;=, &lt;, &gt;, ==</a:t>
            </a:r>
            <a:endParaRPr lang="zh-TW" alt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3957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DA279-4C69-4E2A-8B1D-99EA7E7B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&lt;string&gt; - </a:t>
            </a:r>
            <a:r>
              <a:rPr lang="zh-TW" altLang="en-US" dirty="0"/>
              <a:t>常用函式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6F8C6-7691-42A1-9110-9BB3FB8D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TW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回傳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長度，跟 </a:t>
            </a:r>
            <a:r>
              <a:rPr lang="en-US" altLang="zh-TW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差很多</a:t>
            </a:r>
            <a:endParaRPr lang="zh-TW" alt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沒有區別</a:t>
            </a:r>
            <a:endParaRPr lang="zh-TW" alt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清空字串內容</a:t>
            </a:r>
            <a:endParaRPr lang="zh-TW" alt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判斷字串是否為空</a:t>
            </a:r>
            <a:endParaRPr lang="en-US" altLang="zh-TW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altLang="zh-TW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回傳相當於 </a:t>
            </a:r>
            <a:r>
              <a:rPr lang="en-US" altLang="zh-TW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zh-TW" alt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的字元陣列</a:t>
            </a:r>
            <a:endParaRPr lang="zh-TW" alt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dirty="0"/>
              <a:t>…</a:t>
            </a:r>
            <a:r>
              <a:rPr lang="zh-TW" altLang="en-US" dirty="0"/>
              <a:t> 還有一堆函數，有需要的再自己看</a:t>
            </a:r>
          </a:p>
        </p:txBody>
      </p:sp>
    </p:spTree>
    <p:extLst>
      <p:ext uri="{BB962C8B-B14F-4D97-AF65-F5344CB8AC3E}">
        <p14:creationId xmlns:p14="http://schemas.microsoft.com/office/powerpoint/2010/main" val="1865071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6C5358F-F099-4365-A869-67BC5E65E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26" y="129556"/>
            <a:ext cx="3245354" cy="6598887"/>
          </a:xfrm>
        </p:spPr>
      </p:pic>
    </p:spTree>
    <p:extLst>
      <p:ext uri="{BB962C8B-B14F-4D97-AF65-F5344CB8AC3E}">
        <p14:creationId xmlns:p14="http://schemas.microsoft.com/office/powerpoint/2010/main" val="739811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0276AEB-2B2A-4E36-A727-3F1DF7896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72" y="609600"/>
            <a:ext cx="9771807" cy="5548720"/>
          </a:xfrm>
        </p:spPr>
      </p:pic>
    </p:spTree>
    <p:extLst>
      <p:ext uri="{BB962C8B-B14F-4D97-AF65-F5344CB8AC3E}">
        <p14:creationId xmlns:p14="http://schemas.microsoft.com/office/powerpoint/2010/main" val="1878553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EC532-EF5F-4BE0-A070-380E57F3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zh-TW" altLang="en-US" sz="8000" dirty="0"/>
              <a:t>字串轉整數</a:t>
            </a:r>
          </a:p>
        </p:txBody>
      </p:sp>
    </p:spTree>
    <p:extLst>
      <p:ext uri="{BB962C8B-B14F-4D97-AF65-F5344CB8AC3E}">
        <p14:creationId xmlns:p14="http://schemas.microsoft.com/office/powerpoint/2010/main" val="4150015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FDF35-243E-470F-9CC4-FFEC2E8E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stdlib.h</a:t>
            </a:r>
            <a:r>
              <a:rPr lang="en-US" altLang="zh-TW" dirty="0"/>
              <a:t>&gt; - </a:t>
            </a:r>
            <a:r>
              <a:rPr lang="en-US" altLang="zh-TW" dirty="0" err="1"/>
              <a:t>atoi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3A796-630A-4535-8EC3-6B3DDC98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定義在 </a:t>
            </a:r>
            <a:r>
              <a:rPr lang="en-US" altLang="zh-TW" dirty="0"/>
              <a:t>&lt;</a:t>
            </a:r>
            <a:r>
              <a:rPr lang="en-US" altLang="zh-TW" dirty="0" err="1"/>
              <a:t>stdlib.h</a:t>
            </a:r>
            <a:r>
              <a:rPr lang="en-US" altLang="zh-TW" dirty="0"/>
              <a:t>&gt;</a:t>
            </a:r>
            <a:r>
              <a:rPr lang="zh-TW" altLang="en-US" dirty="0"/>
              <a:t> 中，記得引入該函式庫</a:t>
            </a:r>
            <a:endParaRPr lang="en-US" altLang="zh-TW" dirty="0"/>
          </a:p>
          <a:p>
            <a:r>
              <a:rPr lang="zh-TW" altLang="en-US" dirty="0"/>
              <a:t>傳入參數內容為字元陣列，</a:t>
            </a:r>
            <a:r>
              <a:rPr lang="en-US" altLang="zh-TW" dirty="0"/>
              <a:t>string</a:t>
            </a:r>
            <a:r>
              <a:rPr lang="zh-TW" altLang="en-US" dirty="0"/>
              <a:t> 型態須轉型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A83770-7351-4159-8730-BE60E269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965" y="1752634"/>
            <a:ext cx="5420481" cy="35533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06C7A1D-091A-424B-8146-7CB2D17B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232" y="5478539"/>
            <a:ext cx="5175945" cy="4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621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FDF35-243E-470F-9CC4-FFEC2E8E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stdio.h</a:t>
            </a:r>
            <a:r>
              <a:rPr lang="en-US" altLang="zh-TW" dirty="0"/>
              <a:t>&gt; - </a:t>
            </a:r>
            <a:r>
              <a:rPr lang="en-US" altLang="zh-TW" dirty="0" err="1"/>
              <a:t>sscanf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3A796-630A-4535-8EC3-6B3DDC98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定義在 </a:t>
            </a:r>
            <a:r>
              <a:rPr lang="en-US" altLang="zh-TW" dirty="0"/>
              <a:t>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  <a:r>
              <a:rPr lang="zh-TW" altLang="en-US" dirty="0"/>
              <a:t> 中，記得引入該函式庫</a:t>
            </a:r>
            <a:endParaRPr lang="en-US" altLang="zh-TW" dirty="0"/>
          </a:p>
          <a:p>
            <a:r>
              <a:rPr lang="en-US" altLang="zh-TW" dirty="0"/>
              <a:t>&lt;iostream&gt; </a:t>
            </a:r>
            <a:r>
              <a:rPr lang="zh-TW" altLang="en-US" dirty="0"/>
              <a:t>中有包含 </a:t>
            </a:r>
            <a:r>
              <a:rPr lang="en-US" altLang="zh-TW" dirty="0"/>
              <a:t>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  <a:r>
              <a:rPr lang="zh-TW" altLang="en-US" dirty="0"/>
              <a:t> 的函式</a:t>
            </a:r>
            <a:endParaRPr lang="en-US" altLang="zh-TW" dirty="0"/>
          </a:p>
          <a:p>
            <a:r>
              <a:rPr lang="zh-TW" altLang="en-US" dirty="0"/>
              <a:t>傳入參數內容為字元陣列，</a:t>
            </a:r>
            <a:r>
              <a:rPr lang="en-US" altLang="zh-TW" dirty="0"/>
              <a:t>string</a:t>
            </a:r>
            <a:r>
              <a:rPr lang="zh-TW" altLang="en-US" dirty="0"/>
              <a:t> 型態須轉型</a:t>
            </a:r>
            <a:endParaRPr lang="en-US" altLang="zh-TW" dirty="0"/>
          </a:p>
          <a:p>
            <a:r>
              <a:rPr lang="zh-TW" altLang="en-US" dirty="0"/>
              <a:t>用法和 </a:t>
            </a:r>
            <a:r>
              <a:rPr lang="en-US" altLang="zh-TW" dirty="0" err="1"/>
              <a:t>scanf</a:t>
            </a:r>
            <a:r>
              <a:rPr lang="en-US" altLang="zh-TW" dirty="0"/>
              <a:t>() </a:t>
            </a:r>
            <a:r>
              <a:rPr lang="zh-TW" altLang="en-US" dirty="0"/>
              <a:t>差不多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6C7A1D-091A-424B-8146-7CB2D17B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347" y="5512367"/>
            <a:ext cx="5175945" cy="4852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6DD0662-4CD0-4C57-951E-60E2815C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98" y="1695392"/>
            <a:ext cx="5631402" cy="36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74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0C85C-342A-45A5-8326-A48EFD0C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43775"/>
            <a:ext cx="10353762" cy="970450"/>
          </a:xfrm>
        </p:spPr>
        <p:txBody>
          <a:bodyPr>
            <a:noAutofit/>
          </a:bodyPr>
          <a:lstStyle/>
          <a:p>
            <a:r>
              <a:rPr lang="zh-TW" altLang="en-US" sz="8000" dirty="0"/>
              <a:t>常見函式庫</a:t>
            </a:r>
            <a:br>
              <a:rPr lang="en-US" altLang="zh-TW" sz="8000" dirty="0"/>
            </a:br>
            <a:r>
              <a:rPr lang="en-US" altLang="zh-TW" sz="8000" dirty="0"/>
              <a:t>#include &lt;</a:t>
            </a:r>
            <a:r>
              <a:rPr lang="en-US" altLang="zh-TW" sz="8000" dirty="0" err="1"/>
              <a:t>sstream</a:t>
            </a:r>
            <a:r>
              <a:rPr lang="en-US" altLang="zh-TW" sz="8000" dirty="0"/>
              <a:t>&gt;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27236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A583E-9F35-4478-B446-F752E53D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sstream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0A2EC4-39C6-4B2B-A97E-05E533ED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TW" sz="3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ss1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sz="3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ss2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"AC"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50377EE-E597-432E-B63C-F4ADC08F3CD9}"/>
              </a:ext>
            </a:extLst>
          </p:cNvPr>
          <p:cNvSpPr txBox="1"/>
          <p:nvPr/>
        </p:nvSpPr>
        <p:spPr>
          <a:xfrm>
            <a:off x="2380107" y="4713982"/>
            <a:ext cx="7421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錯誤宣告</a:t>
            </a:r>
            <a:endParaRPr lang="en-US" altLang="zh-TW" sz="3200" dirty="0"/>
          </a:p>
          <a:p>
            <a:pPr algn="ctr"/>
            <a:r>
              <a:rPr lang="en-US" altLang="zh-TW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stringstream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latin typeface="Consolas" panose="020B0609020204030204" pitchFamily="49" charset="0"/>
              </a:rPr>
              <a:t>ss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"123"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371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0B025-D389-491D-8346-9C740A0C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Char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B8321CA-F574-4B41-9D36-8D8364416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2400" dirty="0"/>
                  <a:t>儲存大小 </a:t>
                </a:r>
                <a:r>
                  <a:rPr lang="en-US" altLang="zh-TW" sz="2400" dirty="0"/>
                  <a:t>: 1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Byte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=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8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bits</a:t>
                </a:r>
              </a:p>
              <a:p>
                <a:r>
                  <a:rPr lang="en-US" altLang="zh-TW" sz="2400" dirty="0"/>
                  <a:t>ASCII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code</a:t>
                </a:r>
              </a:p>
              <a:p>
                <a:pPr lvl="1"/>
                <a:r>
                  <a:rPr lang="zh-TW" altLang="en-US" sz="2200" dirty="0"/>
                  <a:t>每個字元都代表一個數字</a:t>
                </a:r>
                <a:endParaRPr lang="en-US" altLang="zh-TW" sz="2200" dirty="0"/>
              </a:p>
              <a:p>
                <a:pPr lvl="2"/>
                <a:r>
                  <a:rPr lang="en-US" altLang="zh-TW" sz="2000" dirty="0"/>
                  <a:t>‘C’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=</a:t>
                </a:r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67</m:t>
                        </m:r>
                      </m:e>
                      <m:sub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(10)</m:t>
                        </m:r>
                      </m:sub>
                    </m:sSub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=</a:t>
                </a:r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010000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b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zh-TW" altLang="en-US" sz="2000" dirty="0"/>
                  <a:t> </a:t>
                </a:r>
                <a:endParaRPr lang="en-US" altLang="zh-TW" sz="2000" dirty="0"/>
              </a:p>
              <a:p>
                <a:r>
                  <a:rPr lang="en-US" altLang="zh-TW" sz="2400" dirty="0"/>
                  <a:t>128</a:t>
                </a:r>
                <a:r>
                  <a:rPr lang="zh-TW" altLang="en-US" sz="2400" dirty="0"/>
                  <a:t> 個字元</a:t>
                </a:r>
                <a:endParaRPr lang="en-US" altLang="zh-TW" sz="2400" dirty="0"/>
              </a:p>
              <a:p>
                <a:pPr lvl="1"/>
                <a:r>
                  <a:rPr lang="en-US" altLang="zh-TW" sz="2200" dirty="0"/>
                  <a:t>33</a:t>
                </a:r>
                <a:r>
                  <a:rPr lang="zh-TW" altLang="en-US" sz="2200" dirty="0"/>
                  <a:t> 個不可顯示字元</a:t>
                </a:r>
                <a:endParaRPr lang="en-US" altLang="zh-TW" sz="2200" dirty="0"/>
              </a:p>
              <a:p>
                <a:pPr lvl="1"/>
                <a:r>
                  <a:rPr lang="en-US" altLang="zh-TW" sz="2200" dirty="0"/>
                  <a:t>95</a:t>
                </a:r>
                <a:r>
                  <a:rPr lang="zh-TW" altLang="en-US" sz="2200" dirty="0"/>
                  <a:t> 個可顯示字元</a:t>
                </a:r>
                <a:endParaRPr lang="en-US" altLang="zh-TW" sz="2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B8321CA-F574-4B41-9D36-8D8364416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360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17779-BCB5-4531-9B90-D547D7F7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sstream</a:t>
            </a:r>
            <a:r>
              <a:rPr lang="en-US" altLang="zh-TW" dirty="0"/>
              <a:t>&gt; - </a:t>
            </a:r>
            <a:r>
              <a:rPr lang="zh-TW" altLang="en-US" dirty="0"/>
              <a:t>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D7EEDE-4149-4C86-8541-06893432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TW" sz="2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sz="28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將字串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內容放到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ss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</a:t>
            </a:r>
            <a:endParaRPr lang="en-US" altLang="zh-TW" sz="28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sz="2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ss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中的數字存入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，讀完後內容消失</a:t>
            </a:r>
            <a:endParaRPr lang="en-US" altLang="zh-TW" sz="280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sz="2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TW" sz="28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F1C56F-C8D2-44FD-9A87-AC563949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71" y="5425406"/>
            <a:ext cx="6706210" cy="73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615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17779-BCB5-4531-9B90-D547D7F7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sstream</a:t>
            </a:r>
            <a:r>
              <a:rPr lang="en-US" altLang="zh-TW" dirty="0"/>
              <a:t>&gt; - </a:t>
            </a:r>
            <a:r>
              <a:rPr lang="zh-TW" altLang="en-US" dirty="0"/>
              <a:t>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D7EEDE-4149-4C86-8541-06893432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TW" sz="2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sz="28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</a:t>
            </a:r>
            <a:r>
              <a:rPr lang="zh-TW" altLang="en-US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456"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將字串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內容放到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ss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</a:t>
            </a:r>
            <a:endParaRPr lang="en-US" altLang="zh-TW" sz="28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sz="2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ss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中的數字存入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，讀完後內容消失</a:t>
            </a:r>
            <a:endParaRPr lang="en-US" altLang="zh-TW" sz="280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sz="2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TW" sz="28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F1C56F-C8D2-44FD-9A87-AC563949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71" y="5425406"/>
            <a:ext cx="6706210" cy="73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057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17779-BCB5-4531-9B90-D547D7F7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sstream</a:t>
            </a:r>
            <a:r>
              <a:rPr lang="en-US" altLang="zh-TW" dirty="0"/>
              <a:t>&gt; - </a:t>
            </a:r>
            <a:r>
              <a:rPr lang="zh-TW" altLang="en-US" dirty="0"/>
              <a:t>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D7EEDE-4149-4C86-8541-06893432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altLang="zh-TW" sz="2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sz="28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</a:t>
            </a:r>
            <a:r>
              <a:rPr lang="zh-TW" altLang="en-US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456"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將字串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內容放到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ss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</a:t>
            </a:r>
            <a:endParaRPr lang="en-US" altLang="zh-TW" sz="28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sz="28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ss 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中的數字存入 </a:t>
            </a:r>
            <a:r>
              <a:rPr lang="en-US" altLang="zh-TW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zh-TW" altLang="en-US" sz="28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，讀完後內容消失</a:t>
            </a:r>
            <a:endParaRPr lang="en-US" altLang="zh-TW" sz="280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sz="2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TW" sz="28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TW" sz="28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sz="2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TW" sz="28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sz="2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sz="28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6900" indent="0">
              <a:buNone/>
            </a:pPr>
            <a:endParaRPr lang="en-US" altLang="zh-TW" sz="28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30677B-07B0-4EA8-BE00-178DA62A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988" y="5539615"/>
            <a:ext cx="5724024" cy="11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54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17779-BCB5-4531-9B90-D547D7F7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sstream</a:t>
            </a:r>
            <a:r>
              <a:rPr lang="en-US" altLang="zh-TW" dirty="0"/>
              <a:t>&gt; - </a:t>
            </a:r>
            <a:r>
              <a:rPr lang="zh-TW" altLang="en-US" dirty="0"/>
              <a:t>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D7EEDE-4149-4C86-8541-06893432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TW" sz="32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r>
              <a:rPr lang="en-US" altLang="zh-TW" sz="3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altLang="zh-TW" sz="3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3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TW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sz="320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altLang="zh-TW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內容清空</a:t>
            </a:r>
            <a:endParaRPr lang="zh-TW" altLang="en-US" sz="32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altLang="zh-TW" sz="3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lang="en-US" altLang="zh-TW" sz="3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3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TW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TW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TW" altLang="en-US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作用和 </a:t>
            </a:r>
            <a:r>
              <a:rPr lang="en-US" altLang="zh-TW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clear </a:t>
            </a:r>
            <a:r>
              <a:rPr lang="zh-TW" altLang="en-US" sz="32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同</a:t>
            </a:r>
            <a:endParaRPr lang="zh-TW" altLang="en-US" sz="32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9174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FBC14-0695-4E0E-8FF6-04418F38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DEBUG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3C3DBB-BC72-443E-9265-BD85E296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272018"/>
            <a:ext cx="5538507" cy="231355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0ECCD1F-20ED-460D-B100-FCD77F448095}"/>
              </a:ext>
            </a:extLst>
          </p:cNvPr>
          <p:cNvSpPr txBox="1"/>
          <p:nvPr/>
        </p:nvSpPr>
        <p:spPr>
          <a:xfrm>
            <a:off x="2657439" y="5277949"/>
            <a:ext cx="6374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請問哪個程式碼會出現</a:t>
            </a:r>
            <a:r>
              <a:rPr lang="en-US" altLang="zh-TW" sz="3200" dirty="0"/>
              <a:t>BUG</a:t>
            </a:r>
            <a:endParaRPr lang="zh-TW" altLang="en-US" sz="32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84409C1-2335-4D2C-B914-4BBD60FBE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2064" y="2272018"/>
            <a:ext cx="5205493" cy="231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33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1363B-E857-4485-8BAC-D356E3B9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altLang="zh-TW" sz="8000" dirty="0"/>
              <a:t>EOF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0189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D0ECA-C24A-4C1A-AEF8-04906D25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/</a:t>
            </a:r>
            <a:r>
              <a:rPr lang="zh-TW" altLang="en-US" dirty="0"/>
              <a:t>輸出字元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7B7CB9-3E4F-4CB0-AC69-D359FCAD4C93}"/>
              </a:ext>
            </a:extLst>
          </p:cNvPr>
          <p:cNvSpPr/>
          <p:nvPr/>
        </p:nvSpPr>
        <p:spPr>
          <a:xfrm>
            <a:off x="4519624" y="2967335"/>
            <a:ext cx="41677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%c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%c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68B6F6-9DD2-47C6-B0AB-AA47731C79CE}"/>
              </a:ext>
            </a:extLst>
          </p:cNvPr>
          <p:cNvSpPr txBox="1"/>
          <p:nvPr/>
        </p:nvSpPr>
        <p:spPr>
          <a:xfrm>
            <a:off x="4519624" y="2062366"/>
            <a:ext cx="348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scanf</a:t>
            </a:r>
            <a:r>
              <a:rPr lang="en-US" altLang="zh-TW" sz="3600" dirty="0"/>
              <a:t> / </a:t>
            </a:r>
            <a:r>
              <a:rPr lang="en-US" altLang="zh-TW" sz="3600" dirty="0" err="1"/>
              <a:t>printf</a:t>
            </a:r>
            <a:r>
              <a:rPr lang="zh-TW" altLang="en-US" sz="3600" dirty="0"/>
              <a:t> 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FDF4C0-598B-4447-AA5A-43A7C0C70BDA}"/>
              </a:ext>
            </a:extLst>
          </p:cNvPr>
          <p:cNvSpPr txBox="1"/>
          <p:nvPr/>
        </p:nvSpPr>
        <p:spPr>
          <a:xfrm>
            <a:off x="9461231" y="4217074"/>
            <a:ext cx="273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cin</a:t>
            </a:r>
            <a:r>
              <a:rPr lang="en-US" altLang="zh-TW" sz="3600" dirty="0"/>
              <a:t> / </a:t>
            </a:r>
            <a:r>
              <a:rPr lang="en-US" altLang="zh-TW" sz="3600" dirty="0" err="1"/>
              <a:t>cout</a:t>
            </a:r>
            <a:r>
              <a:rPr lang="zh-TW" altLang="en-US" sz="3600" dirty="0"/>
              <a:t> 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52CF4A-3A55-4784-8111-E725EC1C8096}"/>
              </a:ext>
            </a:extLst>
          </p:cNvPr>
          <p:cNvSpPr/>
          <p:nvPr/>
        </p:nvSpPr>
        <p:spPr>
          <a:xfrm>
            <a:off x="9461231" y="4863405"/>
            <a:ext cx="25081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DCDCAA"/>
                </a:solidFill>
                <a:latin typeface="Consolas" panose="020B0609020204030204" pitchFamily="49" charset="0"/>
              </a:rPr>
              <a:t>&gt;&gt;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7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D0ECA-C24A-4C1A-AEF8-04906D25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/</a:t>
            </a:r>
            <a:r>
              <a:rPr lang="zh-TW" altLang="en-US" dirty="0"/>
              <a:t>輸出字元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7B7CB9-3E4F-4CB0-AC69-D359FCAD4C93}"/>
              </a:ext>
            </a:extLst>
          </p:cNvPr>
          <p:cNvSpPr/>
          <p:nvPr/>
        </p:nvSpPr>
        <p:spPr>
          <a:xfrm>
            <a:off x="1639098" y="3079534"/>
            <a:ext cx="4846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%c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%c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68B6F6-9DD2-47C6-B0AB-AA47731C79CE}"/>
              </a:ext>
            </a:extLst>
          </p:cNvPr>
          <p:cNvSpPr txBox="1"/>
          <p:nvPr/>
        </p:nvSpPr>
        <p:spPr>
          <a:xfrm>
            <a:off x="1639098" y="2017978"/>
            <a:ext cx="348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scanf</a:t>
            </a:r>
            <a:r>
              <a:rPr lang="en-US" altLang="zh-TW" sz="3600" dirty="0"/>
              <a:t> / </a:t>
            </a:r>
            <a:r>
              <a:rPr lang="en-US" altLang="zh-TW" sz="3600" dirty="0" err="1"/>
              <a:t>printf</a:t>
            </a:r>
            <a:r>
              <a:rPr lang="zh-TW" altLang="en-US" sz="3600" dirty="0"/>
              <a:t> 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FDF4C0-598B-4447-AA5A-43A7C0C70BDA}"/>
              </a:ext>
            </a:extLst>
          </p:cNvPr>
          <p:cNvSpPr txBox="1"/>
          <p:nvPr/>
        </p:nvSpPr>
        <p:spPr>
          <a:xfrm>
            <a:off x="7064871" y="2017978"/>
            <a:ext cx="270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cin</a:t>
            </a:r>
            <a:r>
              <a:rPr lang="en-US" altLang="zh-TW" sz="3600" dirty="0"/>
              <a:t> / </a:t>
            </a:r>
            <a:r>
              <a:rPr lang="en-US" altLang="zh-TW" sz="3600" dirty="0" err="1"/>
              <a:t>cout</a:t>
            </a:r>
            <a:r>
              <a:rPr lang="zh-TW" altLang="en-US" sz="3600" dirty="0"/>
              <a:t> 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52CF4A-3A55-4784-8111-E725EC1C8096}"/>
              </a:ext>
            </a:extLst>
          </p:cNvPr>
          <p:cNvSpPr/>
          <p:nvPr/>
        </p:nvSpPr>
        <p:spPr>
          <a:xfrm>
            <a:off x="7064871" y="3102237"/>
            <a:ext cx="30804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DCDCAA"/>
                </a:solidFill>
                <a:latin typeface="Consolas" panose="020B0609020204030204" pitchFamily="49" charset="0"/>
              </a:rPr>
              <a:t>&gt;&gt;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0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D0ECA-C24A-4C1A-AEF8-04906D25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dirty="0"/>
              <a:t>輸入 </a:t>
            </a:r>
            <a:r>
              <a:rPr lang="en-US" altLang="zh-TW" dirty="0"/>
              <a:t>ASCII code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7B7CB9-3E4F-4CB0-AC69-D359FCAD4C93}"/>
              </a:ext>
            </a:extLst>
          </p:cNvPr>
          <p:cNvSpPr/>
          <p:nvPr/>
        </p:nvSpPr>
        <p:spPr>
          <a:xfrm>
            <a:off x="1639098" y="3079534"/>
            <a:ext cx="4846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%c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68B6F6-9DD2-47C6-B0AB-AA47731C79CE}"/>
              </a:ext>
            </a:extLst>
          </p:cNvPr>
          <p:cNvSpPr txBox="1"/>
          <p:nvPr/>
        </p:nvSpPr>
        <p:spPr>
          <a:xfrm>
            <a:off x="1639098" y="2017978"/>
            <a:ext cx="348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scanf</a:t>
            </a:r>
            <a:r>
              <a:rPr lang="en-US" altLang="zh-TW" sz="3600" dirty="0"/>
              <a:t> / </a:t>
            </a:r>
            <a:r>
              <a:rPr lang="en-US" altLang="zh-TW" sz="3600" dirty="0" err="1"/>
              <a:t>printf</a:t>
            </a:r>
            <a:r>
              <a:rPr lang="zh-TW" altLang="en-US" sz="3600" dirty="0"/>
              <a:t> 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FDF4C0-598B-4447-AA5A-43A7C0C70BDA}"/>
              </a:ext>
            </a:extLst>
          </p:cNvPr>
          <p:cNvSpPr txBox="1"/>
          <p:nvPr/>
        </p:nvSpPr>
        <p:spPr>
          <a:xfrm>
            <a:off x="7064871" y="2017978"/>
            <a:ext cx="270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cin</a:t>
            </a:r>
            <a:r>
              <a:rPr lang="en-US" altLang="zh-TW" sz="3600" dirty="0"/>
              <a:t> / </a:t>
            </a:r>
            <a:r>
              <a:rPr lang="en-US" altLang="zh-TW" sz="3600" dirty="0" err="1"/>
              <a:t>cout</a:t>
            </a:r>
            <a:r>
              <a:rPr lang="zh-TW" altLang="en-US" sz="3600" dirty="0"/>
              <a:t> 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52CF4A-3A55-4784-8111-E725EC1C8096}"/>
              </a:ext>
            </a:extLst>
          </p:cNvPr>
          <p:cNvSpPr/>
          <p:nvPr/>
        </p:nvSpPr>
        <p:spPr>
          <a:xfrm>
            <a:off x="7064871" y="3102237"/>
            <a:ext cx="37658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2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DCDCAA"/>
                </a:solidFill>
                <a:latin typeface="Consolas" panose="020B0609020204030204" pitchFamily="49" charset="0"/>
              </a:rPr>
              <a:t>&gt;&gt;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altLang="zh-TW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5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D0ECA-C24A-4C1A-AEF8-04906D25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dirty="0"/>
              <a:t>輸出 </a:t>
            </a:r>
            <a:r>
              <a:rPr lang="en-US" altLang="zh-TW" dirty="0"/>
              <a:t>ASCII code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7B7CB9-3E4F-4CB0-AC69-D359FCAD4C93}"/>
              </a:ext>
            </a:extLst>
          </p:cNvPr>
          <p:cNvSpPr/>
          <p:nvPr/>
        </p:nvSpPr>
        <p:spPr>
          <a:xfrm>
            <a:off x="1639098" y="3079534"/>
            <a:ext cx="48464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%c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TW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dirty="0">
                <a:solidFill>
                  <a:srgbClr val="FDABFF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或 </a:t>
            </a:r>
            <a:r>
              <a:rPr lang="en-US" altLang="zh-TW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dirty="0">
                <a:solidFill>
                  <a:srgbClr val="6A9955"/>
                </a:solidFill>
                <a:latin typeface="Consolas" panose="020B0609020204030204" pitchFamily="49" charset="0"/>
              </a:rPr>
              <a:t>("%</a:t>
            </a:r>
            <a:r>
              <a:rPr lang="en-US" altLang="zh-TW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hhd</a:t>
            </a:r>
            <a:r>
              <a:rPr lang="en-US" altLang="zh-TW" sz="2800" dirty="0">
                <a:solidFill>
                  <a:srgbClr val="6A9955"/>
                </a:solidFill>
                <a:latin typeface="Consolas" panose="020B0609020204030204" pitchFamily="49" charset="0"/>
              </a:rPr>
              <a:t>", c)</a:t>
            </a:r>
            <a:endParaRPr lang="en-US" altLang="zh-TW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68B6F6-9DD2-47C6-B0AB-AA47731C79CE}"/>
              </a:ext>
            </a:extLst>
          </p:cNvPr>
          <p:cNvSpPr txBox="1"/>
          <p:nvPr/>
        </p:nvSpPr>
        <p:spPr>
          <a:xfrm>
            <a:off x="1639098" y="2017978"/>
            <a:ext cx="348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scanf</a:t>
            </a:r>
            <a:r>
              <a:rPr lang="en-US" altLang="zh-TW" sz="3600" dirty="0"/>
              <a:t> / </a:t>
            </a:r>
            <a:r>
              <a:rPr lang="en-US" altLang="zh-TW" sz="3600" dirty="0" err="1"/>
              <a:t>printf</a:t>
            </a:r>
            <a:r>
              <a:rPr lang="zh-TW" altLang="en-US" sz="3600" dirty="0"/>
              <a:t> 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FDF4C0-598B-4447-AA5A-43A7C0C70BDA}"/>
              </a:ext>
            </a:extLst>
          </p:cNvPr>
          <p:cNvSpPr txBox="1"/>
          <p:nvPr/>
        </p:nvSpPr>
        <p:spPr>
          <a:xfrm>
            <a:off x="7064871" y="2017978"/>
            <a:ext cx="270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cin</a:t>
            </a:r>
            <a:r>
              <a:rPr lang="en-US" altLang="zh-TW" sz="3600" dirty="0"/>
              <a:t> / </a:t>
            </a:r>
            <a:r>
              <a:rPr lang="en-US" altLang="zh-TW" sz="3600" dirty="0" err="1"/>
              <a:t>cout</a:t>
            </a:r>
            <a:r>
              <a:rPr lang="zh-TW" altLang="en-US" sz="3600" dirty="0"/>
              <a:t> 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52CF4A-3A55-4784-8111-E725EC1C8096}"/>
              </a:ext>
            </a:extLst>
          </p:cNvPr>
          <p:cNvSpPr/>
          <p:nvPr/>
        </p:nvSpPr>
        <p:spPr>
          <a:xfrm>
            <a:off x="7064871" y="3102237"/>
            <a:ext cx="30804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cin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DCDCAA"/>
                </a:solidFill>
                <a:latin typeface="Consolas" panose="020B0609020204030204" pitchFamily="49" charset="0"/>
              </a:rPr>
              <a:t>&gt;&gt;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fr-FR" altLang="zh-TW" sz="2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fr-FR" altLang="zh-TW" sz="2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altLang="zh-TW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41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4559</TotalTime>
  <Words>1823</Words>
  <Application>Microsoft Macintosh PowerPoint</Application>
  <PresentationFormat>Widescreen</PresentationFormat>
  <Paragraphs>298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微軟正黑體</vt:lpstr>
      <vt:lpstr>Calibri</vt:lpstr>
      <vt:lpstr>Calisto MT</vt:lpstr>
      <vt:lpstr>Cambria Math</vt:lpstr>
      <vt:lpstr>Consolas</vt:lpstr>
      <vt:lpstr>Wingdings 2</vt:lpstr>
      <vt:lpstr>石板</vt:lpstr>
      <vt:lpstr>字元與字串</vt:lpstr>
      <vt:lpstr>在開始前...</vt:lpstr>
      <vt:lpstr>今天你會學到…</vt:lpstr>
      <vt:lpstr>字元 Char (Character) </vt:lpstr>
      <vt:lpstr>Char</vt:lpstr>
      <vt:lpstr>輸入/輸出字元</vt:lpstr>
      <vt:lpstr>輸入/輸出字元</vt:lpstr>
      <vt:lpstr>輸入 ASCII code</vt:lpstr>
      <vt:lpstr>輸出 ASCII code</vt:lpstr>
      <vt:lpstr>ASCII code的特性</vt:lpstr>
      <vt:lpstr>一道簡單題</vt:lpstr>
      <vt:lpstr>常見函式庫 #include &lt;ctype.h&gt;</vt:lpstr>
      <vt:lpstr>&lt;ctype.h&gt; - 常用函式</vt:lpstr>
      <vt:lpstr>使用範例 - isalpha()</vt:lpstr>
      <vt:lpstr>也可以自己寫類似的判斷式</vt:lpstr>
      <vt:lpstr>練習時間</vt:lpstr>
      <vt:lpstr>字串</vt:lpstr>
      <vt:lpstr>字元陣列 == 字串?</vt:lpstr>
      <vt:lpstr>字元陣列 - 宣告</vt:lpstr>
      <vt:lpstr>PowerPoint Presentation</vt:lpstr>
      <vt:lpstr>PowerPoint Presentation</vt:lpstr>
      <vt:lpstr>字元陣列結尾是 '\0'</vt:lpstr>
      <vt:lpstr>字元陣列 - 輸入</vt:lpstr>
      <vt:lpstr>fgets(str, 6, stdin);</vt:lpstr>
      <vt:lpstr>fgets(str, 6, stdin);</vt:lpstr>
      <vt:lpstr>常見函式庫 #include &lt;string.h&gt;</vt:lpstr>
      <vt:lpstr>&lt;string.h&gt; - 常用函式</vt:lpstr>
      <vt:lpstr>&lt;string.h&gt; - 常用函式</vt:lpstr>
      <vt:lpstr>strcmp() 比較方法</vt:lpstr>
      <vt:lpstr>&lt;string.h&gt; - 常用函式</vt:lpstr>
      <vt:lpstr>strcmp 範例程式碼</vt:lpstr>
      <vt:lpstr>&lt;string.h&gt; - strlen()</vt:lpstr>
      <vt:lpstr>不要把 strlen() 寫在迴圈判斷式中</vt:lpstr>
      <vt:lpstr>不要把 strlen() 寫在迴圈判斷式中</vt:lpstr>
      <vt:lpstr>練習時間</vt:lpstr>
      <vt:lpstr>常見函式庫 #include &lt;string&gt;  注意和 &lt;string.h&gt; 不一樣 C++獨有</vt:lpstr>
      <vt:lpstr>&lt;string&gt; - 宣告 </vt:lpstr>
      <vt:lpstr>字元陣列 - 宣告</vt:lpstr>
      <vt:lpstr>&lt;string&gt; - 輸入</vt:lpstr>
      <vt:lpstr>&lt;string&gt; - getline()</vt:lpstr>
      <vt:lpstr>&lt;string&gt; - 運算子</vt:lpstr>
      <vt:lpstr>&lt;string&gt; - 常用函式</vt:lpstr>
      <vt:lpstr>PowerPoint Presentation</vt:lpstr>
      <vt:lpstr>PowerPoint Presentation</vt:lpstr>
      <vt:lpstr>字串轉整數</vt:lpstr>
      <vt:lpstr>&lt;stdlib.h&gt; - atoi()</vt:lpstr>
      <vt:lpstr>&lt;stdio.h&gt; - sscanf()</vt:lpstr>
      <vt:lpstr>常見函式庫 #include &lt;sstream&gt;</vt:lpstr>
      <vt:lpstr>&lt;sstream&gt; - 宣告</vt:lpstr>
      <vt:lpstr>&lt;sstream&gt; - 用法</vt:lpstr>
      <vt:lpstr>&lt;sstream&gt; - 用法</vt:lpstr>
      <vt:lpstr>&lt;sstream&gt; - 用法</vt:lpstr>
      <vt:lpstr>&lt;sstream&gt; - 用法</vt:lpstr>
      <vt:lpstr>DEBUG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字元與字串</dc:title>
  <dc:creator>User</dc:creator>
  <cp:lastModifiedBy>莊翔鈞</cp:lastModifiedBy>
  <cp:revision>93</cp:revision>
  <dcterms:created xsi:type="dcterms:W3CDTF">2022-10-12T19:44:43Z</dcterms:created>
  <dcterms:modified xsi:type="dcterms:W3CDTF">2022-10-21T09:44:53Z</dcterms:modified>
</cp:coreProperties>
</file>