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300" r:id="rId16"/>
    <p:sldId id="270" r:id="rId17"/>
    <p:sldId id="284" r:id="rId18"/>
    <p:sldId id="271" r:id="rId19"/>
    <p:sldId id="301" r:id="rId20"/>
    <p:sldId id="280" r:id="rId21"/>
    <p:sldId id="281" r:id="rId22"/>
    <p:sldId id="282" r:id="rId23"/>
    <p:sldId id="283" r:id="rId24"/>
    <p:sldId id="272" r:id="rId25"/>
    <p:sldId id="273" r:id="rId26"/>
    <p:sldId id="274" r:id="rId27"/>
    <p:sldId id="275" r:id="rId28"/>
    <p:sldId id="278" r:id="rId29"/>
    <p:sldId id="279" r:id="rId30"/>
    <p:sldId id="276" r:id="rId31"/>
    <p:sldId id="277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5" r:id="rId42"/>
    <p:sldId id="297" r:id="rId43"/>
    <p:sldId id="298" r:id="rId44"/>
    <p:sldId id="299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5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E25289-F6CF-46E4-B096-ABB769E2E8A0}" type="datetimeFigureOut">
              <a:rPr lang="zh-TW" altLang="en-US" smtClean="0"/>
              <a:t>2022/10/28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DA06A-97B9-4A81-A18A-1FC3A03372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7146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1DA06A-97B9-4A81-A18A-1FC3A03372D8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1208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C978-822E-4E8E-A733-67892D2AFE36}" type="datetimeFigureOut">
              <a:rPr lang="zh-TW" altLang="en-US" smtClean="0"/>
              <a:t>2022/10/28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9096-E680-4F17-8643-475DCF6C27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0334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C978-822E-4E8E-A733-67892D2AFE36}" type="datetimeFigureOut">
              <a:rPr lang="zh-TW" altLang="en-US" smtClean="0"/>
              <a:t>2022/10/28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9096-E680-4F17-8643-475DCF6C27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0841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C978-822E-4E8E-A733-67892D2AFE36}" type="datetimeFigureOut">
              <a:rPr lang="zh-TW" altLang="en-US" smtClean="0"/>
              <a:t>2022/10/28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9096-E680-4F17-8643-475DCF6C275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63097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C978-822E-4E8E-A733-67892D2AFE36}" type="datetimeFigureOut">
              <a:rPr lang="zh-TW" altLang="en-US" smtClean="0"/>
              <a:t>2022/10/28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9096-E680-4F17-8643-475DCF6C27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13577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C978-822E-4E8E-A733-67892D2AFE36}" type="datetimeFigureOut">
              <a:rPr lang="zh-TW" altLang="en-US" smtClean="0"/>
              <a:t>2022/10/28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9096-E680-4F17-8643-475DCF6C275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91003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C978-822E-4E8E-A733-67892D2AFE36}" type="datetimeFigureOut">
              <a:rPr lang="zh-TW" altLang="en-US" smtClean="0"/>
              <a:t>2022/10/28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9096-E680-4F17-8643-475DCF6C27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6348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C978-822E-4E8E-A733-67892D2AFE36}" type="datetimeFigureOut">
              <a:rPr lang="zh-TW" altLang="en-US" smtClean="0"/>
              <a:t>2022/10/28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9096-E680-4F17-8643-475DCF6C27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191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C978-822E-4E8E-A733-67892D2AFE36}" type="datetimeFigureOut">
              <a:rPr lang="zh-TW" altLang="en-US" smtClean="0"/>
              <a:t>2022/10/28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9096-E680-4F17-8643-475DCF6C27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5689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C978-822E-4E8E-A733-67892D2AFE36}" type="datetimeFigureOut">
              <a:rPr lang="zh-TW" altLang="en-US" smtClean="0"/>
              <a:t>2022/10/28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9096-E680-4F17-8643-475DCF6C27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2015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C978-822E-4E8E-A733-67892D2AFE36}" type="datetimeFigureOut">
              <a:rPr lang="zh-TW" altLang="en-US" smtClean="0"/>
              <a:t>2022/10/28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9096-E680-4F17-8643-475DCF6C27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1165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C978-822E-4E8E-A733-67892D2AFE36}" type="datetimeFigureOut">
              <a:rPr lang="zh-TW" altLang="en-US" smtClean="0"/>
              <a:t>2022/10/28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9096-E680-4F17-8643-475DCF6C27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75417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C978-822E-4E8E-A733-67892D2AFE36}" type="datetimeFigureOut">
              <a:rPr lang="zh-TW" altLang="en-US" smtClean="0"/>
              <a:t>2022/10/28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9096-E680-4F17-8643-475DCF6C27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3403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C978-822E-4E8E-A733-67892D2AFE36}" type="datetimeFigureOut">
              <a:rPr lang="zh-TW" altLang="en-US" smtClean="0"/>
              <a:t>2022/10/28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9096-E680-4F17-8643-475DCF6C27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0213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C978-822E-4E8E-A733-67892D2AFE36}" type="datetimeFigureOut">
              <a:rPr lang="zh-TW" altLang="en-US" smtClean="0"/>
              <a:t>2022/10/28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9096-E680-4F17-8643-475DCF6C27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2236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C978-822E-4E8E-A733-67892D2AFE36}" type="datetimeFigureOut">
              <a:rPr lang="zh-TW" altLang="en-US" smtClean="0"/>
              <a:t>2022/10/28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9096-E680-4F17-8643-475DCF6C27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61404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C978-822E-4E8E-A733-67892D2AFE36}" type="datetimeFigureOut">
              <a:rPr lang="zh-TW" altLang="en-US" smtClean="0"/>
              <a:t>2022/10/28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9096-E680-4F17-8643-475DCF6C27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7668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0C978-822E-4E8E-A733-67892D2AFE36}" type="datetimeFigureOut">
              <a:rPr lang="zh-TW" altLang="en-US" smtClean="0"/>
              <a:t>2022/10/28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DE99096-E680-4F17-8643-475DCF6C27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4628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BD32D8-6887-489D-8237-4955132130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dirty="0"/>
              <a:t>Pointer and reference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71C9ABF-EED8-45AB-9575-E5D02B4426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2959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3F8AC1-ACE5-4549-8807-FACCCF12A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Pointer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D9E2C3-DC91-4491-9301-919378C20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9461"/>
            <a:ext cx="8596668" cy="3880773"/>
          </a:xfrm>
        </p:spPr>
        <p:txBody>
          <a:bodyPr/>
          <a:lstStyle/>
          <a:p>
            <a:r>
              <a:rPr lang="zh-TW" altLang="en-US" dirty="0"/>
              <a:t>就如同我們需要設置變數，把一些數字儲存下來，我們也需要有變數能來儲存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address</a:t>
            </a:r>
            <a:r>
              <a:rPr lang="zh-TW" altLang="en-US" dirty="0"/>
              <a:t>，而能拿來儲存</a:t>
            </a:r>
            <a:r>
              <a:rPr lang="en-US" altLang="zh-TW" dirty="0"/>
              <a:t>address</a:t>
            </a:r>
            <a:r>
              <a:rPr lang="zh-TW" altLang="en-US" dirty="0"/>
              <a:t>的變數就是指標，也就是</a:t>
            </a:r>
            <a:r>
              <a:rPr lang="en-US" altLang="zh-TW" dirty="0"/>
              <a:t>pointer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58D3E0D-8781-47ED-9DFF-377931A0A640}"/>
              </a:ext>
            </a:extLst>
          </p:cNvPr>
          <p:cNvSpPr txBox="1"/>
          <p:nvPr/>
        </p:nvSpPr>
        <p:spPr>
          <a:xfrm>
            <a:off x="609600" y="3603957"/>
            <a:ext cx="26981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int *</a:t>
            </a:r>
            <a:r>
              <a:rPr lang="en-US" altLang="zh-TW" sz="3200" dirty="0" err="1"/>
              <a:t>ptr</a:t>
            </a:r>
            <a:r>
              <a:rPr lang="en-US" altLang="zh-TW" sz="3200" dirty="0"/>
              <a:t> = </a:t>
            </a:r>
            <a:r>
              <a:rPr lang="en-US" altLang="zh-TW" sz="3200" dirty="0">
                <a:latin typeface="+mj-ea"/>
                <a:ea typeface="+mj-ea"/>
              </a:rPr>
              <a:t>&amp;</a:t>
            </a:r>
            <a:r>
              <a:rPr lang="en-US" altLang="zh-TW" sz="3200" dirty="0"/>
              <a:t>a;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C9860BC-CDA3-41F2-BE0D-AFA68EF4176D}"/>
              </a:ext>
            </a:extLst>
          </p:cNvPr>
          <p:cNvSpPr txBox="1"/>
          <p:nvPr/>
        </p:nvSpPr>
        <p:spPr>
          <a:xfrm>
            <a:off x="373318" y="4350124"/>
            <a:ext cx="5868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/</a:t>
            </a:r>
            <a:r>
              <a:rPr lang="zh-TW" altLang="en-US" dirty="0"/>
              <a:t>*設立一個名為</a:t>
            </a:r>
            <a:r>
              <a:rPr lang="en-US" altLang="zh-TW" dirty="0" err="1"/>
              <a:t>ptr</a:t>
            </a:r>
            <a:r>
              <a:rPr lang="zh-TW" altLang="en-US" dirty="0"/>
              <a:t>的指標變數去儲存</a:t>
            </a:r>
            <a:r>
              <a:rPr lang="en-US" altLang="zh-TW" dirty="0"/>
              <a:t>FFF0</a:t>
            </a:r>
            <a:r>
              <a:rPr lang="zh-TW" altLang="en-US" dirty="0"/>
              <a:t>這個</a:t>
            </a:r>
            <a:r>
              <a:rPr lang="en-US" altLang="zh-TW" dirty="0"/>
              <a:t>address*/</a:t>
            </a:r>
          </a:p>
          <a:p>
            <a:endParaRPr lang="zh-TW" altLang="en-US" dirty="0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834F77EF-C832-4972-A3DF-2604BFAB162A}"/>
              </a:ext>
            </a:extLst>
          </p:cNvPr>
          <p:cNvGrpSpPr/>
          <p:nvPr/>
        </p:nvGrpSpPr>
        <p:grpSpPr>
          <a:xfrm>
            <a:off x="5839373" y="2700461"/>
            <a:ext cx="4385282" cy="3008417"/>
            <a:chOff x="5397050" y="2274783"/>
            <a:chExt cx="3242760" cy="2284985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E626DA9-8F4E-4D8F-8154-D528BD34DE85}"/>
                </a:ext>
              </a:extLst>
            </p:cNvPr>
            <p:cNvSpPr/>
            <p:nvPr/>
          </p:nvSpPr>
          <p:spPr>
            <a:xfrm>
              <a:off x="6262796" y="2711283"/>
              <a:ext cx="1050730" cy="9137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6000" dirty="0">
                  <a:solidFill>
                    <a:schemeClr val="tx1"/>
                  </a:solidFill>
                </a:rPr>
                <a:t>15</a:t>
              </a:r>
              <a:endParaRPr lang="zh-TW" altLang="en-US" sz="60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17A0013-F763-4954-89EE-2B2DC7C5EE29}"/>
                </a:ext>
              </a:extLst>
            </p:cNvPr>
            <p:cNvSpPr/>
            <p:nvPr/>
          </p:nvSpPr>
          <p:spPr>
            <a:xfrm>
              <a:off x="6262795" y="3624996"/>
              <a:ext cx="1050731" cy="4377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solidFill>
                    <a:schemeClr val="tx1"/>
                  </a:solidFill>
                </a:rPr>
                <a:t>0XFFF0</a:t>
              </a:r>
              <a:endParaRPr lang="zh-TW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0D7A04E1-C42A-4E6E-ABDD-709970251475}"/>
                </a:ext>
              </a:extLst>
            </p:cNvPr>
            <p:cNvSpPr txBox="1"/>
            <p:nvPr/>
          </p:nvSpPr>
          <p:spPr>
            <a:xfrm>
              <a:off x="5397050" y="2395837"/>
              <a:ext cx="10470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/>
                <a:t>value</a:t>
              </a:r>
              <a:endParaRPr lang="zh-TW" altLang="en-US" sz="2800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C6773ACA-E94F-47EA-B178-A8F6E5A56296}"/>
                </a:ext>
              </a:extLst>
            </p:cNvPr>
            <p:cNvSpPr txBox="1"/>
            <p:nvPr/>
          </p:nvSpPr>
          <p:spPr>
            <a:xfrm>
              <a:off x="7238464" y="4036548"/>
              <a:ext cx="14013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/>
                <a:t>address</a:t>
              </a:r>
              <a:endParaRPr lang="zh-TW" altLang="en-US" sz="2800" dirty="0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D1434280-6349-4A84-BDFF-C6CA38764E5E}"/>
                </a:ext>
              </a:extLst>
            </p:cNvPr>
            <p:cNvSpPr txBox="1"/>
            <p:nvPr/>
          </p:nvSpPr>
          <p:spPr>
            <a:xfrm>
              <a:off x="7289477" y="2274783"/>
              <a:ext cx="9220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/>
                <a:t>int a</a:t>
              </a:r>
              <a:endParaRPr lang="zh-TW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56845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02A621-F18C-4C0E-8843-A5CDCDD14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791" y="830756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pointer</a:t>
            </a:r>
            <a:r>
              <a:rPr lang="zh-TW" altLang="en-US" sz="2800" dirty="0"/>
              <a:t>與</a:t>
            </a:r>
            <a:r>
              <a:rPr lang="en-US" altLang="zh-TW" sz="2800" dirty="0"/>
              <a:t>address</a:t>
            </a:r>
            <a:r>
              <a:rPr lang="zh-TW" altLang="en-US" sz="2800" dirty="0"/>
              <a:t>的關係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7AD3FBE-B55F-4D3F-AADE-F063913C93D2}"/>
              </a:ext>
            </a:extLst>
          </p:cNvPr>
          <p:cNvSpPr/>
          <p:nvPr/>
        </p:nvSpPr>
        <p:spPr>
          <a:xfrm>
            <a:off x="1680359" y="3229482"/>
            <a:ext cx="1212744" cy="9794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highlight>
                  <a:srgbClr val="00FF00"/>
                </a:highlight>
              </a:rPr>
              <a:t>0XFFF0</a:t>
            </a:r>
            <a:endParaRPr lang="zh-TW" altLang="en-US" sz="2400" dirty="0">
              <a:solidFill>
                <a:schemeClr val="tx1"/>
              </a:solidFill>
              <a:highlight>
                <a:srgbClr val="00FF00"/>
              </a:highligh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28B6761-C687-41FA-B123-80B75179785D}"/>
              </a:ext>
            </a:extLst>
          </p:cNvPr>
          <p:cNvSpPr/>
          <p:nvPr/>
        </p:nvSpPr>
        <p:spPr>
          <a:xfrm>
            <a:off x="1680359" y="4208892"/>
            <a:ext cx="1212744" cy="3996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0XFFEC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C167476-7715-47AB-885A-5F1C0D0B1EAB}"/>
              </a:ext>
            </a:extLst>
          </p:cNvPr>
          <p:cNvSpPr txBox="1"/>
          <p:nvPr/>
        </p:nvSpPr>
        <p:spPr>
          <a:xfrm>
            <a:off x="478562" y="2812641"/>
            <a:ext cx="1080207" cy="515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value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12743CC-B4A3-454A-9ECB-F9FEC79F24AC}"/>
              </a:ext>
            </a:extLst>
          </p:cNvPr>
          <p:cNvSpPr txBox="1"/>
          <p:nvPr/>
        </p:nvSpPr>
        <p:spPr>
          <a:xfrm>
            <a:off x="2893103" y="4730945"/>
            <a:ext cx="1407402" cy="515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address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988FF7D-4CA7-48E6-9473-AA62D6F17E4B}"/>
              </a:ext>
            </a:extLst>
          </p:cNvPr>
          <p:cNvSpPr txBox="1"/>
          <p:nvPr/>
        </p:nvSpPr>
        <p:spPr>
          <a:xfrm>
            <a:off x="2917642" y="2553244"/>
            <a:ext cx="1358322" cy="515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int </a:t>
            </a:r>
            <a:r>
              <a:rPr lang="zh-TW" altLang="en-US" dirty="0"/>
              <a:t>*</a:t>
            </a:r>
            <a:r>
              <a:rPr lang="en-US" altLang="zh-TW" dirty="0" err="1"/>
              <a:t>ptr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47CD270-558B-4625-8E70-15B8074B39D8}"/>
              </a:ext>
            </a:extLst>
          </p:cNvPr>
          <p:cNvSpPr/>
          <p:nvPr/>
        </p:nvSpPr>
        <p:spPr>
          <a:xfrm>
            <a:off x="6182109" y="2760598"/>
            <a:ext cx="1212744" cy="9794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15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BF1FB47-A887-4463-99BE-D4776F941B35}"/>
              </a:ext>
            </a:extLst>
          </p:cNvPr>
          <p:cNvSpPr/>
          <p:nvPr/>
        </p:nvSpPr>
        <p:spPr>
          <a:xfrm>
            <a:off x="6182109" y="3740008"/>
            <a:ext cx="1212744" cy="3996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highlight>
                  <a:srgbClr val="00FF00"/>
                </a:highlight>
              </a:rPr>
              <a:t>0XFFF0</a:t>
            </a:r>
            <a:endParaRPr lang="zh-TW" altLang="en-US" dirty="0">
              <a:solidFill>
                <a:schemeClr val="tx1"/>
              </a:solidFill>
              <a:highlight>
                <a:srgbClr val="00FF00"/>
              </a:highlight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C4B98E8-53C3-49FC-B072-E7A366E5C103}"/>
              </a:ext>
            </a:extLst>
          </p:cNvPr>
          <p:cNvSpPr txBox="1"/>
          <p:nvPr/>
        </p:nvSpPr>
        <p:spPr>
          <a:xfrm>
            <a:off x="4858721" y="2884737"/>
            <a:ext cx="1080207" cy="515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value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DC36000-4F70-4D58-A966-56F93AE837E5}"/>
              </a:ext>
            </a:extLst>
          </p:cNvPr>
          <p:cNvSpPr txBox="1"/>
          <p:nvPr/>
        </p:nvSpPr>
        <p:spPr>
          <a:xfrm>
            <a:off x="7382487" y="4171963"/>
            <a:ext cx="1407402" cy="515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address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159F07F1-BF83-4A84-8EFD-743C2010F030}"/>
              </a:ext>
            </a:extLst>
          </p:cNvPr>
          <p:cNvSpPr txBox="1"/>
          <p:nvPr/>
        </p:nvSpPr>
        <p:spPr>
          <a:xfrm>
            <a:off x="7606273" y="2201089"/>
            <a:ext cx="961015" cy="515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int a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D8FF2872-7C96-4EF9-9DEE-D686EC250AA1}"/>
              </a:ext>
            </a:extLst>
          </p:cNvPr>
          <p:cNvSpPr txBox="1"/>
          <p:nvPr/>
        </p:nvSpPr>
        <p:spPr>
          <a:xfrm>
            <a:off x="1811713" y="5678209"/>
            <a:ext cx="6274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簡而言之，指標就是一個變數，用來儲存其他變數的</a:t>
            </a:r>
            <a:r>
              <a:rPr lang="en-US" altLang="zh-TW" dirty="0"/>
              <a:t>address</a:t>
            </a:r>
            <a:endParaRPr lang="zh-TW" altLang="en-US" dirty="0"/>
          </a:p>
        </p:txBody>
      </p:sp>
      <p:sp>
        <p:nvSpPr>
          <p:cNvPr id="4" name="箭號: 向右 3">
            <a:extLst>
              <a:ext uri="{FF2B5EF4-FFF2-40B4-BE49-F238E27FC236}">
                <a16:creationId xmlns:a16="http://schemas.microsoft.com/office/drawing/2014/main" id="{A64AAEC1-AE30-41B5-A40D-55AE3B292150}"/>
              </a:ext>
            </a:extLst>
          </p:cNvPr>
          <p:cNvSpPr/>
          <p:nvPr/>
        </p:nvSpPr>
        <p:spPr>
          <a:xfrm>
            <a:off x="3445164" y="3699914"/>
            <a:ext cx="2253672" cy="3996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5283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0E5829-559E-4BD4-8D8A-B39E1D2C1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/>
              <a:t>宣告指標的方式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E2527E-3D81-45B1-A208-2CD09D537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2943321" cy="3880773"/>
          </a:xfrm>
        </p:spPr>
        <p:txBody>
          <a:bodyPr/>
          <a:lstStyle/>
          <a:p>
            <a:r>
              <a:rPr lang="en-US" altLang="zh-TW" dirty="0"/>
              <a:t>  int </a:t>
            </a:r>
            <a:r>
              <a:rPr lang="en-US" altLang="zh-TW" dirty="0" err="1"/>
              <a:t>i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	int *</a:t>
            </a:r>
            <a:r>
              <a:rPr lang="en-US" altLang="zh-TW" dirty="0" err="1"/>
              <a:t>i_ptr</a:t>
            </a:r>
            <a:r>
              <a:rPr lang="en-US" altLang="zh-TW" dirty="0"/>
              <a:t> = </a:t>
            </a:r>
            <a:r>
              <a:rPr lang="en-US" altLang="zh-TW" dirty="0">
                <a:latin typeface="+mj-ea"/>
              </a:rPr>
              <a:t>&amp;</a:t>
            </a:r>
            <a:r>
              <a:rPr lang="en-US" altLang="zh-TW" dirty="0" err="1">
                <a:latin typeface="+mj-ea"/>
              </a:rPr>
              <a:t>i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double d;</a:t>
            </a:r>
          </a:p>
          <a:p>
            <a:pPr marL="0" indent="0">
              <a:buNone/>
            </a:pPr>
            <a:r>
              <a:rPr lang="en-US" altLang="zh-TW" dirty="0"/>
              <a:t>	double *</a:t>
            </a:r>
            <a:r>
              <a:rPr lang="en-US" altLang="zh-TW" dirty="0" err="1"/>
              <a:t>d_ptr</a:t>
            </a:r>
            <a:r>
              <a:rPr lang="en-US" altLang="zh-TW" dirty="0"/>
              <a:t> = </a:t>
            </a:r>
            <a:r>
              <a:rPr lang="en-US" altLang="zh-TW" dirty="0">
                <a:latin typeface="+mj-ea"/>
              </a:rPr>
              <a:t>&amp;d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char c;</a:t>
            </a:r>
          </a:p>
          <a:p>
            <a:pPr marL="0" indent="0">
              <a:buNone/>
            </a:pPr>
            <a:r>
              <a:rPr lang="en-US" altLang="zh-TW" dirty="0"/>
              <a:t> 	char *</a:t>
            </a:r>
            <a:r>
              <a:rPr lang="en-US" altLang="zh-TW" dirty="0" err="1"/>
              <a:t>c_ptr</a:t>
            </a:r>
            <a:r>
              <a:rPr lang="en-US" altLang="zh-TW" dirty="0"/>
              <a:t> = </a:t>
            </a:r>
            <a:r>
              <a:rPr lang="en-US" altLang="zh-TW" dirty="0">
                <a:latin typeface="+mj-ea"/>
                <a:ea typeface="+mj-ea"/>
              </a:rPr>
              <a:t>&amp;c</a:t>
            </a:r>
            <a:r>
              <a:rPr lang="en-US" altLang="zh-TW" dirty="0"/>
              <a:t>;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451B3DF-9DCB-459A-A216-0ED4F6B3CA48}"/>
              </a:ext>
            </a:extLst>
          </p:cNvPr>
          <p:cNvSpPr txBox="1"/>
          <p:nvPr/>
        </p:nvSpPr>
        <p:spPr>
          <a:xfrm>
            <a:off x="4359564" y="1884218"/>
            <a:ext cx="2760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指標的宣告方式為</a:t>
            </a:r>
            <a:r>
              <a:rPr lang="en-US" altLang="zh-TW" sz="2400" dirty="0"/>
              <a:t>:</a:t>
            </a:r>
            <a:endParaRPr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B3E718D-7029-48DD-B70A-0DAF11B23F17}"/>
              </a:ext>
            </a:extLst>
          </p:cNvPr>
          <p:cNvSpPr txBox="1"/>
          <p:nvPr/>
        </p:nvSpPr>
        <p:spPr>
          <a:xfrm>
            <a:off x="4738255" y="2364508"/>
            <a:ext cx="5182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所存</a:t>
            </a:r>
            <a:r>
              <a:rPr lang="en-US" altLang="zh-TW" sz="2000" dirty="0"/>
              <a:t>address</a:t>
            </a:r>
            <a:r>
              <a:rPr lang="zh-TW" altLang="en-US" sz="2000" dirty="0"/>
              <a:t>上的變數型態         *</a:t>
            </a:r>
            <a:r>
              <a:rPr lang="en-US" altLang="zh-TW" sz="2000" dirty="0"/>
              <a:t>(</a:t>
            </a:r>
            <a:r>
              <a:rPr lang="zh-TW" altLang="en-US" sz="2000" dirty="0"/>
              <a:t>指標名稱</a:t>
            </a:r>
            <a:r>
              <a:rPr lang="en-US" altLang="zh-TW" sz="2000" dirty="0"/>
              <a:t>)</a:t>
            </a:r>
            <a:r>
              <a:rPr lang="zh-TW" altLang="en-US" sz="2000" dirty="0"/>
              <a:t> 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7CD53AC-822F-4CBF-993F-732C315C3ADD}"/>
              </a:ext>
            </a:extLst>
          </p:cNvPr>
          <p:cNvSpPr txBox="1"/>
          <p:nvPr/>
        </p:nvSpPr>
        <p:spPr>
          <a:xfrm>
            <a:off x="4553524" y="2968537"/>
            <a:ext cx="25779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以下面這個例子來舉例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	char c;</a:t>
            </a:r>
          </a:p>
          <a:p>
            <a:r>
              <a:rPr lang="en-US" altLang="zh-TW" dirty="0"/>
              <a:t> 	char *</a:t>
            </a:r>
            <a:r>
              <a:rPr lang="en-US" altLang="zh-TW" dirty="0" err="1"/>
              <a:t>c_ptr</a:t>
            </a:r>
            <a:r>
              <a:rPr lang="en-US" altLang="zh-TW" dirty="0"/>
              <a:t> = </a:t>
            </a:r>
            <a:r>
              <a:rPr lang="en-US" altLang="zh-TW" dirty="0">
                <a:latin typeface="+mj-ea"/>
              </a:rPr>
              <a:t>&amp;c</a:t>
            </a:r>
            <a:r>
              <a:rPr lang="en-US" altLang="zh-TW" dirty="0"/>
              <a:t>;</a:t>
            </a:r>
          </a:p>
          <a:p>
            <a:endParaRPr lang="zh-TW" altLang="en-US" dirty="0"/>
          </a:p>
        </p:txBody>
      </p:sp>
      <p:cxnSp>
        <p:nvCxnSpPr>
          <p:cNvPr id="8" name="接點: 弧形 7">
            <a:extLst>
              <a:ext uri="{FF2B5EF4-FFF2-40B4-BE49-F238E27FC236}">
                <a16:creationId xmlns:a16="http://schemas.microsoft.com/office/drawing/2014/main" id="{9D7D4ADB-86ED-44C2-9AF3-E32AAD2A818C}"/>
              </a:ext>
            </a:extLst>
          </p:cNvPr>
          <p:cNvCxnSpPr/>
          <p:nvPr/>
        </p:nvCxnSpPr>
        <p:spPr>
          <a:xfrm flipV="1">
            <a:off x="5135418" y="3860800"/>
            <a:ext cx="1394691" cy="74814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268B80AB-8088-4688-A804-8978809DF0DF}"/>
              </a:ext>
            </a:extLst>
          </p:cNvPr>
          <p:cNvSpPr txBox="1"/>
          <p:nvPr/>
        </p:nvSpPr>
        <p:spPr>
          <a:xfrm>
            <a:off x="4553524" y="4608945"/>
            <a:ext cx="3297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+mj-ea"/>
                <a:ea typeface="+mj-ea"/>
              </a:rPr>
              <a:t>&amp;</a:t>
            </a:r>
            <a:r>
              <a:rPr lang="en-US" altLang="zh-TW" dirty="0"/>
              <a:t>c</a:t>
            </a:r>
            <a:r>
              <a:rPr lang="zh-TW" altLang="en-US" dirty="0"/>
              <a:t>為</a:t>
            </a:r>
            <a:r>
              <a:rPr lang="en-US" altLang="zh-TW" dirty="0"/>
              <a:t>char c</a:t>
            </a:r>
            <a:r>
              <a:rPr lang="zh-TW" altLang="en-US" dirty="0"/>
              <a:t>這個變數的</a:t>
            </a:r>
            <a:r>
              <a:rPr lang="en-US" altLang="zh-TW" dirty="0"/>
              <a:t>address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EAE96C3-8550-469C-BABE-CC6238693C9C}"/>
              </a:ext>
            </a:extLst>
          </p:cNvPr>
          <p:cNvSpPr txBox="1"/>
          <p:nvPr/>
        </p:nvSpPr>
        <p:spPr>
          <a:xfrm>
            <a:off x="3879272" y="5233690"/>
            <a:ext cx="4213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於是我們用</a:t>
            </a:r>
            <a:r>
              <a:rPr lang="en-US" altLang="zh-TW" dirty="0"/>
              <a:t>c</a:t>
            </a:r>
            <a:r>
              <a:rPr lang="zh-TW" altLang="en-US" dirty="0"/>
              <a:t>的變數型態</a:t>
            </a:r>
            <a:r>
              <a:rPr lang="en-US" altLang="zh-TW" dirty="0"/>
              <a:t>char</a:t>
            </a:r>
            <a:r>
              <a:rPr lang="zh-TW" altLang="en-US" dirty="0"/>
              <a:t>來宣告指標</a:t>
            </a:r>
          </a:p>
        </p:txBody>
      </p:sp>
      <p:sp>
        <p:nvSpPr>
          <p:cNvPr id="18" name="手繪多邊形: 圖案 17">
            <a:extLst>
              <a:ext uri="{FF2B5EF4-FFF2-40B4-BE49-F238E27FC236}">
                <a16:creationId xmlns:a16="http://schemas.microsoft.com/office/drawing/2014/main" id="{80BECC85-1CA7-4996-AC23-BCFC8720B76D}"/>
              </a:ext>
            </a:extLst>
          </p:cNvPr>
          <p:cNvSpPr/>
          <p:nvPr/>
        </p:nvSpPr>
        <p:spPr>
          <a:xfrm>
            <a:off x="4525476" y="3426691"/>
            <a:ext cx="480633" cy="286327"/>
          </a:xfrm>
          <a:custGeom>
            <a:avLst/>
            <a:gdLst>
              <a:gd name="connsiteX0" fmla="*/ 480633 w 480633"/>
              <a:gd name="connsiteY0" fmla="*/ 0 h 286327"/>
              <a:gd name="connsiteX1" fmla="*/ 342 w 480633"/>
              <a:gd name="connsiteY1" fmla="*/ 129309 h 286327"/>
              <a:gd name="connsiteX2" fmla="*/ 397506 w 480633"/>
              <a:gd name="connsiteY2" fmla="*/ 286327 h 286327"/>
              <a:gd name="connsiteX3" fmla="*/ 397506 w 480633"/>
              <a:gd name="connsiteY3" fmla="*/ 286327 h 28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0633" h="286327">
                <a:moveTo>
                  <a:pt x="480633" y="0"/>
                </a:moveTo>
                <a:cubicBezTo>
                  <a:pt x="247414" y="40794"/>
                  <a:pt x="14196" y="81588"/>
                  <a:pt x="342" y="129309"/>
                </a:cubicBezTo>
                <a:cubicBezTo>
                  <a:pt x="-13513" y="177030"/>
                  <a:pt x="397506" y="286327"/>
                  <a:pt x="397506" y="286327"/>
                </a:cubicBezTo>
                <a:lnTo>
                  <a:pt x="397506" y="28632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57301969-A733-42D6-96E6-BA3884678DB6}"/>
              </a:ext>
            </a:extLst>
          </p:cNvPr>
          <p:cNvCxnSpPr/>
          <p:nvPr/>
        </p:nvCxnSpPr>
        <p:spPr>
          <a:xfrm>
            <a:off x="4886036" y="3568701"/>
            <a:ext cx="89632" cy="1443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8A059890-BD43-41FE-A96E-0EBEC485F27A}"/>
              </a:ext>
            </a:extLst>
          </p:cNvPr>
          <p:cNvCxnSpPr/>
          <p:nvPr/>
        </p:nvCxnSpPr>
        <p:spPr>
          <a:xfrm flipV="1">
            <a:off x="4813300" y="3713018"/>
            <a:ext cx="162368" cy="617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8D06A32A-FBE9-4354-9A0A-33706C921AE6}"/>
              </a:ext>
            </a:extLst>
          </p:cNvPr>
          <p:cNvSpPr txBox="1"/>
          <p:nvPr/>
        </p:nvSpPr>
        <p:spPr>
          <a:xfrm>
            <a:off x="4080933" y="6013193"/>
            <a:ext cx="4652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而*</a:t>
            </a:r>
            <a:r>
              <a:rPr lang="en-US" altLang="zh-TW" dirty="0" err="1"/>
              <a:t>c_ptr</a:t>
            </a:r>
            <a:r>
              <a:rPr lang="zh-TW" altLang="en-US" dirty="0"/>
              <a:t>當然就是 * 加上指標的名稱 </a:t>
            </a:r>
            <a:r>
              <a:rPr lang="en-US" altLang="zh-TW" dirty="0" err="1"/>
              <a:t>c_ptr</a:t>
            </a:r>
            <a:r>
              <a:rPr lang="zh-TW" altLang="en-US" dirty="0"/>
              <a:t>了</a:t>
            </a:r>
          </a:p>
        </p:txBody>
      </p:sp>
    </p:spTree>
    <p:extLst>
      <p:ext uri="{BB962C8B-B14F-4D97-AF65-F5344CB8AC3E}">
        <p14:creationId xmlns:p14="http://schemas.microsoft.com/office/powerpoint/2010/main" val="195191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9" grpId="0"/>
      <p:bldP spid="10" grpId="0"/>
      <p:bldP spid="18" grpId="0" animBg="1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AC3A9D-BD29-4606-9443-DC55FD844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134" y="745066"/>
            <a:ext cx="8596668" cy="1320800"/>
          </a:xfrm>
        </p:spPr>
        <p:txBody>
          <a:bodyPr/>
          <a:lstStyle/>
          <a:p>
            <a:r>
              <a:rPr lang="zh-TW" altLang="en-US" dirty="0"/>
              <a:t>宣告指標的風格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2AC9845-92ED-4C7E-BFA3-623D3780A7D1}"/>
              </a:ext>
            </a:extLst>
          </p:cNvPr>
          <p:cNvSpPr txBox="1"/>
          <p:nvPr/>
        </p:nvSpPr>
        <p:spPr>
          <a:xfrm>
            <a:off x="770466" y="1643440"/>
            <a:ext cx="779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int* p;    </a:t>
            </a:r>
            <a:r>
              <a:rPr lang="en-US" altLang="zh-TW" dirty="0">
                <a:solidFill>
                  <a:schemeClr val="bg2">
                    <a:lumMod val="75000"/>
                  </a:schemeClr>
                </a:solidFill>
              </a:rPr>
              <a:t>/*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宣告了一個名為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p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，且可以拿來存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變數型別的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address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的指標</a:t>
            </a:r>
            <a:r>
              <a:rPr lang="en-US" altLang="zh-TW" dirty="0">
                <a:solidFill>
                  <a:schemeClr val="bg2">
                    <a:lumMod val="75000"/>
                  </a:schemeClr>
                </a:solidFill>
              </a:rPr>
              <a:t>*/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CA49C21-097C-4DCD-A8B8-F94D35E7D4F3}"/>
              </a:ext>
            </a:extLst>
          </p:cNvPr>
          <p:cNvSpPr txBox="1"/>
          <p:nvPr/>
        </p:nvSpPr>
        <p:spPr>
          <a:xfrm>
            <a:off x="770466" y="2247330"/>
            <a:ext cx="618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這個宣告方式是合法的，但容易誤導讀者，故不建議使用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8810E68-7773-44BC-A0BA-44DAAA1F6535}"/>
              </a:ext>
            </a:extLst>
          </p:cNvPr>
          <p:cNvSpPr txBox="1"/>
          <p:nvPr/>
        </p:nvSpPr>
        <p:spPr>
          <a:xfrm>
            <a:off x="770466" y="3280247"/>
            <a:ext cx="5049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int*</a:t>
            </a:r>
            <a:r>
              <a:rPr lang="zh-TW" altLang="en-US" dirty="0"/>
              <a:t> </a:t>
            </a:r>
            <a:r>
              <a:rPr lang="en-US" altLang="zh-TW" dirty="0"/>
              <a:t>p1, p2;    </a:t>
            </a:r>
            <a:r>
              <a:rPr lang="en-US" altLang="zh-TW" dirty="0">
                <a:solidFill>
                  <a:schemeClr val="bg2">
                    <a:lumMod val="75000"/>
                  </a:schemeClr>
                </a:solidFill>
              </a:rPr>
              <a:t>/*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宣告一個指標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p1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，以及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int p2 </a:t>
            </a:r>
            <a:r>
              <a:rPr lang="en-US" altLang="zh-TW" dirty="0">
                <a:solidFill>
                  <a:schemeClr val="bg2">
                    <a:lumMod val="75000"/>
                  </a:schemeClr>
                </a:solidFill>
              </a:rPr>
              <a:t>*/</a:t>
            </a:r>
            <a:endParaRPr lang="zh-TW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A530DFB-AE1B-4BA4-903A-5618A4860394}"/>
              </a:ext>
            </a:extLst>
          </p:cNvPr>
          <p:cNvSpPr txBox="1"/>
          <p:nvPr/>
        </p:nvSpPr>
        <p:spPr>
          <a:xfrm>
            <a:off x="770466" y="2726480"/>
            <a:ext cx="8486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將*放在宣告的變數型態旁，會誤導讀者以為</a:t>
            </a:r>
            <a:r>
              <a:rPr lang="en-US" altLang="zh-TW" dirty="0"/>
              <a:t>int*</a:t>
            </a:r>
            <a:r>
              <a:rPr lang="zh-TW" altLang="en-US" dirty="0"/>
              <a:t>是整個述句的型別，但其實並不是</a:t>
            </a:r>
            <a:endParaRPr lang="en-US" altLang="zh-TW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7BDFCC6-51ED-4F3B-A980-7D7A81202F42}"/>
              </a:ext>
            </a:extLst>
          </p:cNvPr>
          <p:cNvSpPr txBox="1"/>
          <p:nvPr/>
        </p:nvSpPr>
        <p:spPr>
          <a:xfrm>
            <a:off x="347134" y="3968065"/>
            <a:ext cx="5075428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較為良好的宣告風格</a:t>
            </a:r>
            <a:r>
              <a:rPr lang="en-US" altLang="zh-TW" sz="2400" dirty="0"/>
              <a:t>:</a:t>
            </a:r>
          </a:p>
          <a:p>
            <a:endParaRPr lang="en-US" altLang="zh-TW" sz="2400" dirty="0"/>
          </a:p>
          <a:p>
            <a:r>
              <a:rPr lang="en-US" altLang="zh-TW" dirty="0"/>
              <a:t>	1. int *p1, *p2; 	</a:t>
            </a:r>
            <a:r>
              <a:rPr lang="en-US" altLang="zh-TW" dirty="0">
                <a:solidFill>
                  <a:schemeClr val="bg2">
                    <a:lumMod val="75000"/>
                  </a:schemeClr>
                </a:solidFill>
              </a:rPr>
              <a:t>/*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p1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及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p2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都是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的指標</a:t>
            </a:r>
            <a:r>
              <a:rPr lang="en-US" altLang="zh-TW" dirty="0">
                <a:solidFill>
                  <a:schemeClr val="bg2">
                    <a:lumMod val="75000"/>
                  </a:schemeClr>
                </a:solidFill>
              </a:rPr>
              <a:t>*/</a:t>
            </a:r>
          </a:p>
          <a:p>
            <a:endParaRPr lang="en-US" altLang="zh-TW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altLang="zh-TW" dirty="0"/>
              <a:t>	2  int *p1;	</a:t>
            </a:r>
            <a:r>
              <a:rPr lang="en-US" altLang="zh-TW" dirty="0">
                <a:solidFill>
                  <a:schemeClr val="bg2">
                    <a:lumMod val="75000"/>
                  </a:schemeClr>
                </a:solidFill>
              </a:rPr>
              <a:t>/*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型別的指標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p1</a:t>
            </a:r>
            <a:r>
              <a:rPr lang="en-US" altLang="zh-TW" dirty="0">
                <a:solidFill>
                  <a:schemeClr val="bg2">
                    <a:lumMod val="75000"/>
                  </a:schemeClr>
                </a:solidFill>
              </a:rPr>
              <a:t>*/</a:t>
            </a:r>
          </a:p>
          <a:p>
            <a:r>
              <a:rPr lang="en-US" altLang="zh-TW" dirty="0"/>
              <a:t>	    int *p2;	</a:t>
            </a:r>
            <a:r>
              <a:rPr lang="en-US" altLang="zh-TW" dirty="0">
                <a:solidFill>
                  <a:schemeClr val="bg2">
                    <a:lumMod val="75000"/>
                  </a:schemeClr>
                </a:solidFill>
              </a:rPr>
              <a:t>/*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型別的指標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p2</a:t>
            </a:r>
            <a:r>
              <a:rPr lang="en-US" altLang="zh-TW" dirty="0">
                <a:solidFill>
                  <a:schemeClr val="bg2">
                    <a:lumMod val="75000"/>
                  </a:schemeClr>
                </a:solidFill>
              </a:rPr>
              <a:t>*/</a:t>
            </a:r>
          </a:p>
          <a:p>
            <a:r>
              <a:rPr lang="en-US" altLang="zh-TW" dirty="0"/>
              <a:t>	</a:t>
            </a:r>
          </a:p>
          <a:p>
            <a:r>
              <a:rPr lang="en-US" altLang="zh-TW" dirty="0"/>
              <a:t>	</a:t>
            </a:r>
            <a:r>
              <a:rPr lang="zh-TW" altLang="en-US" dirty="0"/>
              <a:t>將兩個指標分開宣告，也是一個良好的作法</a:t>
            </a:r>
          </a:p>
        </p:txBody>
      </p:sp>
    </p:spTree>
    <p:extLst>
      <p:ext uri="{BB962C8B-B14F-4D97-AF65-F5344CB8AC3E}">
        <p14:creationId xmlns:p14="http://schemas.microsoft.com/office/powerpoint/2010/main" val="1512648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125EC3-AB84-4878-A023-063E87DDA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間接運算子*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28A7D2-A01E-4CBA-B0E5-F3C20F8CB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504" y="2118712"/>
            <a:ext cx="8596668" cy="3880773"/>
          </a:xfrm>
        </p:spPr>
        <p:txBody>
          <a:bodyPr/>
          <a:lstStyle/>
          <a:p>
            <a:r>
              <a:rPr lang="zh-TW" altLang="en-US" sz="2800" dirty="0"/>
              <a:t>我們有了指標，有了其他變數的</a:t>
            </a:r>
            <a:r>
              <a:rPr lang="en-US" altLang="zh-TW" sz="2800" dirty="0"/>
              <a:t>address</a:t>
            </a:r>
            <a:r>
              <a:rPr lang="zh-TW" altLang="en-US" sz="2800" dirty="0"/>
              <a:t>，那我們該怎麼對指標進行操作呢</a:t>
            </a:r>
            <a:r>
              <a:rPr lang="en-US" altLang="zh-TW" sz="2800" dirty="0"/>
              <a:t>?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56437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99B792B4-2EB0-4446-B053-E2BD38FA8D87}"/>
              </a:ext>
            </a:extLst>
          </p:cNvPr>
          <p:cNvGrpSpPr/>
          <p:nvPr/>
        </p:nvGrpSpPr>
        <p:grpSpPr>
          <a:xfrm>
            <a:off x="686232" y="2185794"/>
            <a:ext cx="8249802" cy="3083988"/>
            <a:chOff x="478562" y="2201089"/>
            <a:chExt cx="8323693" cy="3083988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89F3F14-4F36-4189-BBF4-5AB6C7A33C9C}"/>
                </a:ext>
              </a:extLst>
            </p:cNvPr>
            <p:cNvSpPr/>
            <p:nvPr/>
          </p:nvSpPr>
          <p:spPr>
            <a:xfrm>
              <a:off x="6182109" y="2760598"/>
              <a:ext cx="1212744" cy="9794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solidFill>
                    <a:schemeClr val="tx1"/>
                  </a:solidFill>
                </a:rPr>
                <a:t>15</a:t>
              </a:r>
              <a:endParaRPr lang="zh-TW" altLang="en-US" sz="2800" dirty="0">
                <a:solidFill>
                  <a:schemeClr val="tx1"/>
                </a:solidFill>
              </a:endParaRPr>
            </a:p>
          </p:txBody>
        </p:sp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F6F48EFA-EB48-4BA1-9CAE-EDDB1355AEF2}"/>
                </a:ext>
              </a:extLst>
            </p:cNvPr>
            <p:cNvGrpSpPr/>
            <p:nvPr/>
          </p:nvGrpSpPr>
          <p:grpSpPr>
            <a:xfrm>
              <a:off x="478562" y="2201089"/>
              <a:ext cx="8323693" cy="3083988"/>
              <a:chOff x="478562" y="2201089"/>
              <a:chExt cx="8323693" cy="3045165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3271996-CBAC-4FF0-B282-5ECC085C4380}"/>
                  </a:ext>
                </a:extLst>
              </p:cNvPr>
              <p:cNvSpPr/>
              <p:nvPr/>
            </p:nvSpPr>
            <p:spPr>
              <a:xfrm>
                <a:off x="1680359" y="3229482"/>
                <a:ext cx="1212744" cy="97941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  <a:highlight>
                      <a:srgbClr val="00FF00"/>
                    </a:highlight>
                  </a:rPr>
                  <a:t>0XFFF0</a:t>
                </a:r>
                <a:endParaRPr lang="zh-TW" altLang="en-US" sz="2400" dirty="0">
                  <a:solidFill>
                    <a:schemeClr val="tx1"/>
                  </a:solidFill>
                  <a:highlight>
                    <a:srgbClr val="00FF00"/>
                  </a:highlight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95D4CE9-75D1-4A85-AE17-BE251447A45A}"/>
                  </a:ext>
                </a:extLst>
              </p:cNvPr>
              <p:cNvSpPr/>
              <p:nvPr/>
            </p:nvSpPr>
            <p:spPr>
              <a:xfrm>
                <a:off x="1680359" y="4208892"/>
                <a:ext cx="1212744" cy="39966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</a:rPr>
                  <a:t>0XFFEC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68C1A009-9BAA-4A07-99DB-31DCA6176FEA}"/>
                  </a:ext>
                </a:extLst>
              </p:cNvPr>
              <p:cNvSpPr txBox="1"/>
              <p:nvPr/>
            </p:nvSpPr>
            <p:spPr>
              <a:xfrm>
                <a:off x="478562" y="2812641"/>
                <a:ext cx="1080207" cy="5153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value</a:t>
                </a:r>
                <a:endParaRPr lang="zh-TW" altLang="en-US" dirty="0"/>
              </a:p>
            </p:txBody>
          </p:sp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493383CD-1969-473E-B755-FF1B78BE0587}"/>
                  </a:ext>
                </a:extLst>
              </p:cNvPr>
              <p:cNvSpPr txBox="1"/>
              <p:nvPr/>
            </p:nvSpPr>
            <p:spPr>
              <a:xfrm>
                <a:off x="2893103" y="4730945"/>
                <a:ext cx="1407402" cy="5153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address</a:t>
                </a:r>
                <a:endParaRPr lang="zh-TW" altLang="en-US" dirty="0"/>
              </a:p>
            </p:txBody>
          </p:sp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3EB1D280-73AC-4B97-924C-DC1149885172}"/>
                  </a:ext>
                </a:extLst>
              </p:cNvPr>
              <p:cNvSpPr txBox="1"/>
              <p:nvPr/>
            </p:nvSpPr>
            <p:spPr>
              <a:xfrm>
                <a:off x="2917642" y="2553244"/>
                <a:ext cx="1358322" cy="5153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int </a:t>
                </a:r>
                <a:r>
                  <a:rPr lang="zh-TW" altLang="en-US" dirty="0"/>
                  <a:t>*</a:t>
                </a:r>
                <a:r>
                  <a:rPr lang="en-US" altLang="zh-TW" dirty="0" err="1"/>
                  <a:t>ptr</a:t>
                </a:r>
                <a:endParaRPr lang="zh-TW" altLang="en-US" dirty="0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4F472E1-EE3A-4E21-83E8-ADB73BD67CDE}"/>
                  </a:ext>
                </a:extLst>
              </p:cNvPr>
              <p:cNvSpPr/>
              <p:nvPr/>
            </p:nvSpPr>
            <p:spPr>
              <a:xfrm>
                <a:off x="6182109" y="3740008"/>
                <a:ext cx="1212744" cy="39966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  <a:highlight>
                      <a:srgbClr val="00FF00"/>
                    </a:highlight>
                  </a:rPr>
                  <a:t>0XFFF0</a:t>
                </a:r>
                <a:endParaRPr lang="zh-TW" altLang="en-US" dirty="0">
                  <a:solidFill>
                    <a:schemeClr val="tx1"/>
                  </a:solidFill>
                  <a:highlight>
                    <a:srgbClr val="00FF00"/>
                  </a:highlight>
                </a:endParaRPr>
              </a:p>
            </p:txBody>
          </p:sp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C73DE870-CA8E-47B0-BB89-E21B46008419}"/>
                  </a:ext>
                </a:extLst>
              </p:cNvPr>
              <p:cNvSpPr txBox="1"/>
              <p:nvPr/>
            </p:nvSpPr>
            <p:spPr>
              <a:xfrm>
                <a:off x="4858721" y="2884737"/>
                <a:ext cx="1080207" cy="5153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value</a:t>
                </a:r>
                <a:endParaRPr lang="zh-TW" altLang="en-US" dirty="0"/>
              </a:p>
            </p:txBody>
          </p:sp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8F20C4C9-E3BC-43BD-911A-43981A33CBEB}"/>
                  </a:ext>
                </a:extLst>
              </p:cNvPr>
              <p:cNvSpPr txBox="1"/>
              <p:nvPr/>
            </p:nvSpPr>
            <p:spPr>
              <a:xfrm>
                <a:off x="7394853" y="4192846"/>
                <a:ext cx="1407402" cy="5153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address</a:t>
                </a:r>
                <a:endParaRPr lang="zh-TW" altLang="en-US" dirty="0"/>
              </a:p>
            </p:txBody>
          </p:sp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1AE11180-ED0F-49DB-8049-8585153CCB2A}"/>
                  </a:ext>
                </a:extLst>
              </p:cNvPr>
              <p:cNvSpPr txBox="1"/>
              <p:nvPr/>
            </p:nvSpPr>
            <p:spPr>
              <a:xfrm>
                <a:off x="7606273" y="2201089"/>
                <a:ext cx="961015" cy="5153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int a</a:t>
                </a:r>
                <a:endParaRPr lang="zh-TW" altLang="en-US" dirty="0"/>
              </a:p>
            </p:txBody>
          </p:sp>
          <p:sp>
            <p:nvSpPr>
              <p:cNvPr id="16" name="箭號: 向右 15">
                <a:extLst>
                  <a:ext uri="{FF2B5EF4-FFF2-40B4-BE49-F238E27FC236}">
                    <a16:creationId xmlns:a16="http://schemas.microsoft.com/office/drawing/2014/main" id="{E78330CE-A73E-4B4C-9076-4A6972AC01CE}"/>
                  </a:ext>
                </a:extLst>
              </p:cNvPr>
              <p:cNvSpPr/>
              <p:nvPr/>
            </p:nvSpPr>
            <p:spPr>
              <a:xfrm>
                <a:off x="3445164" y="3699914"/>
                <a:ext cx="2253672" cy="39966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AD7DEBF8-812B-4DE8-A5C3-2783299996B0}"/>
              </a:ext>
            </a:extLst>
          </p:cNvPr>
          <p:cNvSpPr txBox="1"/>
          <p:nvPr/>
        </p:nvSpPr>
        <p:spPr>
          <a:xfrm>
            <a:off x="686232" y="678448"/>
            <a:ext cx="43396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回到剛剛那張圖，我們應該可以明顯看出</a:t>
            </a:r>
            <a:endParaRPr lang="en-US" altLang="zh-TW" dirty="0"/>
          </a:p>
          <a:p>
            <a:r>
              <a:rPr lang="zh-TW" altLang="en-US" dirty="0"/>
              <a:t>這段程式碼為</a:t>
            </a:r>
            <a:r>
              <a:rPr lang="en-US" altLang="zh-TW" dirty="0"/>
              <a:t>:</a:t>
            </a:r>
          </a:p>
          <a:p>
            <a:endParaRPr lang="en-US" altLang="zh-TW" dirty="0"/>
          </a:p>
          <a:p>
            <a:r>
              <a:rPr lang="en-US" altLang="zh-TW" dirty="0"/>
              <a:t>	int a = 15;</a:t>
            </a:r>
          </a:p>
          <a:p>
            <a:r>
              <a:rPr lang="en-US" altLang="zh-TW" dirty="0"/>
              <a:t>	int *</a:t>
            </a:r>
            <a:r>
              <a:rPr lang="en-US" altLang="zh-TW" dirty="0" err="1"/>
              <a:t>ptr</a:t>
            </a:r>
            <a:r>
              <a:rPr lang="en-US" altLang="zh-TW" dirty="0"/>
              <a:t> = </a:t>
            </a:r>
            <a:r>
              <a:rPr lang="en-US" altLang="zh-TW" dirty="0">
                <a:latin typeface="+mj-ea"/>
                <a:ea typeface="+mj-ea"/>
              </a:rPr>
              <a:t>&amp;</a:t>
            </a:r>
            <a:r>
              <a:rPr lang="en-US" altLang="zh-TW" dirty="0"/>
              <a:t>a;</a:t>
            </a:r>
            <a:endParaRPr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86A81F08-D90F-47A2-8E51-AD3A7D8587A3}"/>
              </a:ext>
            </a:extLst>
          </p:cNvPr>
          <p:cNvSpPr txBox="1"/>
          <p:nvPr/>
        </p:nvSpPr>
        <p:spPr>
          <a:xfrm>
            <a:off x="1427820" y="5890084"/>
            <a:ext cx="4397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此時，</a:t>
            </a:r>
            <a:r>
              <a:rPr lang="en-US" altLang="zh-TW" dirty="0" err="1"/>
              <a:t>ptr</a:t>
            </a:r>
            <a:r>
              <a:rPr lang="zh-TW" altLang="en-US" dirty="0"/>
              <a:t>是一個指標，儲存著</a:t>
            </a:r>
            <a:r>
              <a:rPr lang="en-US" altLang="zh-TW" dirty="0"/>
              <a:t>a</a:t>
            </a:r>
            <a:r>
              <a:rPr lang="zh-TW" altLang="en-US" dirty="0"/>
              <a:t>的</a:t>
            </a:r>
            <a:r>
              <a:rPr lang="en-US" altLang="zh-TW" dirty="0"/>
              <a:t>address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626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BFE9BC-BA1F-4197-B5A9-E15403FA5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400" y="1042990"/>
            <a:ext cx="8596668" cy="692678"/>
          </a:xfrm>
        </p:spPr>
        <p:txBody>
          <a:bodyPr/>
          <a:lstStyle/>
          <a:p>
            <a:r>
              <a:rPr lang="zh-TW" altLang="en-US" dirty="0"/>
              <a:t>間接運算子的用處就在這裡登場了，只要在指標前加上*，便可以進行</a:t>
            </a:r>
            <a:r>
              <a:rPr lang="zh-TW" altLang="en-US" dirty="0">
                <a:highlight>
                  <a:srgbClr val="00FF00"/>
                </a:highlight>
              </a:rPr>
              <a:t>解指標</a:t>
            </a:r>
            <a:r>
              <a:rPr lang="zh-TW" altLang="en-US" dirty="0"/>
              <a:t>這個操作。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95FBA56-9DDF-4089-8D75-AE574D53B9A6}"/>
              </a:ext>
            </a:extLst>
          </p:cNvPr>
          <p:cNvSpPr txBox="1"/>
          <p:nvPr/>
        </p:nvSpPr>
        <p:spPr>
          <a:xfrm>
            <a:off x="5325533" y="1498600"/>
            <a:ext cx="20585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TW" dirty="0"/>
          </a:p>
          <a:p>
            <a:r>
              <a:rPr lang="en-US" altLang="zh-TW" dirty="0"/>
              <a:t>	int a = 15;</a:t>
            </a:r>
          </a:p>
          <a:p>
            <a:r>
              <a:rPr lang="en-US" altLang="zh-TW" dirty="0"/>
              <a:t>	int *</a:t>
            </a:r>
            <a:r>
              <a:rPr lang="en-US" altLang="zh-TW" dirty="0" err="1"/>
              <a:t>ptr</a:t>
            </a:r>
            <a:r>
              <a:rPr lang="en-US" altLang="zh-TW" dirty="0"/>
              <a:t> = </a:t>
            </a:r>
            <a:r>
              <a:rPr lang="en-US" altLang="zh-TW" dirty="0">
                <a:latin typeface="+mj-ea"/>
              </a:rPr>
              <a:t>&amp;</a:t>
            </a:r>
            <a:r>
              <a:rPr lang="en-US" altLang="zh-TW" dirty="0"/>
              <a:t>a;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80A124-D9EB-45A0-B0A0-A2284D9BCC74}"/>
              </a:ext>
            </a:extLst>
          </p:cNvPr>
          <p:cNvSpPr txBox="1"/>
          <p:nvPr/>
        </p:nvSpPr>
        <p:spPr>
          <a:xfrm>
            <a:off x="728133" y="2350631"/>
            <a:ext cx="28087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同樣回到這張圖和程式碼</a:t>
            </a:r>
            <a:r>
              <a:rPr lang="en-US" altLang="zh-TW" dirty="0"/>
              <a:t>:</a:t>
            </a:r>
          </a:p>
          <a:p>
            <a:endParaRPr lang="en-US" altLang="zh-TW" dirty="0"/>
          </a:p>
          <a:p>
            <a:r>
              <a:rPr lang="zh-TW" altLang="en-US" dirty="0"/>
              <a:t>我們可以先進行</a:t>
            </a:r>
            <a:endParaRPr lang="en-US" altLang="zh-TW" dirty="0"/>
          </a:p>
          <a:p>
            <a:r>
              <a:rPr lang="en-US" altLang="zh-TW" dirty="0" err="1"/>
              <a:t>cout</a:t>
            </a:r>
            <a:r>
              <a:rPr lang="en-US" altLang="zh-TW" dirty="0"/>
              <a:t>&lt;&lt;</a:t>
            </a:r>
            <a:r>
              <a:rPr lang="en-US" altLang="zh-TW" dirty="0" err="1"/>
              <a:t>ptr</a:t>
            </a:r>
            <a:r>
              <a:rPr lang="en-US" altLang="zh-TW" dirty="0"/>
              <a:t>&lt;&lt;</a:t>
            </a:r>
            <a:r>
              <a:rPr lang="en-US" altLang="zh-TW" dirty="0" err="1"/>
              <a:t>endl</a:t>
            </a:r>
            <a:r>
              <a:rPr lang="en-US" altLang="zh-TW" dirty="0"/>
              <a:t>;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B9BC32A-1C2B-4640-846D-960D1DC46BAD}"/>
              </a:ext>
            </a:extLst>
          </p:cNvPr>
          <p:cNvSpPr txBox="1"/>
          <p:nvPr/>
        </p:nvSpPr>
        <p:spPr>
          <a:xfrm>
            <a:off x="728133" y="3606473"/>
            <a:ext cx="3033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很顯然，會印出</a:t>
            </a:r>
            <a:r>
              <a:rPr lang="en-US" altLang="zh-TW" dirty="0" err="1"/>
              <a:t>ptr</a:t>
            </a:r>
            <a:r>
              <a:rPr lang="zh-TW" altLang="en-US" dirty="0"/>
              <a:t>指標的值</a:t>
            </a:r>
            <a:endParaRPr lang="en-US" altLang="zh-TW" dirty="0"/>
          </a:p>
          <a:p>
            <a:r>
              <a:rPr lang="zh-TW" altLang="en-US" dirty="0"/>
              <a:t>也就是</a:t>
            </a:r>
            <a:r>
              <a:rPr lang="en-US" altLang="zh-TW" dirty="0"/>
              <a:t>a</a:t>
            </a:r>
            <a:r>
              <a:rPr lang="zh-TW" altLang="en-US" dirty="0"/>
              <a:t>的</a:t>
            </a:r>
            <a:r>
              <a:rPr lang="en-US" altLang="zh-TW" dirty="0"/>
              <a:t>address</a:t>
            </a:r>
            <a:r>
              <a:rPr lang="zh-TW" altLang="en-US" dirty="0"/>
              <a:t>，</a:t>
            </a:r>
            <a:r>
              <a:rPr lang="en-US" altLang="zh-TW" dirty="0"/>
              <a:t>FFF0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A9E610D-475A-4EC4-AA66-8B2E8BF36806}"/>
              </a:ext>
            </a:extLst>
          </p:cNvPr>
          <p:cNvSpPr txBox="1"/>
          <p:nvPr/>
        </p:nvSpPr>
        <p:spPr>
          <a:xfrm>
            <a:off x="728133" y="4538134"/>
            <a:ext cx="3494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接著我們可以嘗試著對</a:t>
            </a:r>
            <a:r>
              <a:rPr lang="en-US" altLang="zh-TW" dirty="0" err="1"/>
              <a:t>ptr</a:t>
            </a:r>
            <a:r>
              <a:rPr lang="zh-TW" altLang="en-US" dirty="0"/>
              <a:t>解指標</a:t>
            </a:r>
            <a:endParaRPr lang="en-US" altLang="zh-TW" dirty="0"/>
          </a:p>
          <a:p>
            <a:r>
              <a:rPr lang="en-US" altLang="zh-TW" dirty="0" err="1"/>
              <a:t>cout</a:t>
            </a:r>
            <a:r>
              <a:rPr lang="en-US" altLang="zh-TW" dirty="0"/>
              <a:t>&lt;&lt;*</a:t>
            </a:r>
            <a:r>
              <a:rPr lang="en-US" altLang="zh-TW" dirty="0" err="1"/>
              <a:t>ptr</a:t>
            </a:r>
            <a:r>
              <a:rPr lang="en-US" altLang="zh-TW" dirty="0"/>
              <a:t>&lt;&lt;</a:t>
            </a:r>
            <a:r>
              <a:rPr lang="en-US" altLang="zh-TW" dirty="0" err="1"/>
              <a:t>endl</a:t>
            </a:r>
            <a:r>
              <a:rPr lang="en-US" altLang="zh-TW" dirty="0"/>
              <a:t>;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D26EB27-BAFC-4796-A666-9C60DD197CFC}"/>
              </a:ext>
            </a:extLst>
          </p:cNvPr>
          <p:cNvSpPr txBox="1"/>
          <p:nvPr/>
        </p:nvSpPr>
        <p:spPr>
          <a:xfrm>
            <a:off x="728133" y="5630344"/>
            <a:ext cx="7197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解指標的意思，就是取出指標所存的那個</a:t>
            </a:r>
            <a:r>
              <a:rPr lang="en-US" altLang="zh-TW" dirty="0"/>
              <a:t>address</a:t>
            </a:r>
            <a:r>
              <a:rPr lang="zh-TW" altLang="en-US" dirty="0"/>
              <a:t>裡，所儲存的變數</a:t>
            </a:r>
            <a:endParaRPr lang="en-US" altLang="zh-TW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A09E8DD-2C63-4E58-B2A9-09FDE0DDA678}"/>
              </a:ext>
            </a:extLst>
          </p:cNvPr>
          <p:cNvSpPr txBox="1"/>
          <p:nvPr/>
        </p:nvSpPr>
        <p:spPr>
          <a:xfrm>
            <a:off x="728133" y="5986973"/>
            <a:ext cx="6902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我們取出</a:t>
            </a:r>
            <a:r>
              <a:rPr lang="en-US" altLang="zh-TW" dirty="0" err="1"/>
              <a:t>ptr</a:t>
            </a:r>
            <a:r>
              <a:rPr lang="zh-TW" altLang="en-US" dirty="0"/>
              <a:t>所儲存的</a:t>
            </a:r>
            <a:r>
              <a:rPr lang="en-US" altLang="zh-TW" dirty="0" err="1"/>
              <a:t>adress</a:t>
            </a:r>
            <a:r>
              <a:rPr lang="zh-TW" altLang="en-US" dirty="0"/>
              <a:t>的數字，就可以取出變數</a:t>
            </a:r>
            <a:r>
              <a:rPr lang="en-US" altLang="zh-TW" dirty="0"/>
              <a:t>a</a:t>
            </a:r>
            <a:r>
              <a:rPr lang="zh-TW" altLang="en-US" dirty="0"/>
              <a:t>的</a:t>
            </a:r>
            <a:r>
              <a:rPr lang="en-US" altLang="zh-TW" dirty="0"/>
              <a:t>value</a:t>
            </a:r>
            <a:r>
              <a:rPr lang="zh-TW" altLang="en-US" dirty="0"/>
              <a:t>了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5F8EDD5-7C5C-469D-B4DC-DBDE8CED107B}"/>
              </a:ext>
            </a:extLst>
          </p:cNvPr>
          <p:cNvSpPr txBox="1"/>
          <p:nvPr/>
        </p:nvSpPr>
        <p:spPr>
          <a:xfrm>
            <a:off x="2751667" y="5113166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15</a:t>
            </a:r>
            <a:endParaRPr lang="zh-TW" altLang="en-US" sz="2400" dirty="0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19B2381C-759A-4F09-AE41-68CA0CE4F0BD}"/>
              </a:ext>
            </a:extLst>
          </p:cNvPr>
          <p:cNvGrpSpPr/>
          <p:nvPr/>
        </p:nvGrpSpPr>
        <p:grpSpPr>
          <a:xfrm>
            <a:off x="4147127" y="2214135"/>
            <a:ext cx="8044873" cy="3078504"/>
            <a:chOff x="478562" y="2201089"/>
            <a:chExt cx="8323693" cy="308398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61A9C2A-827D-49BC-A3A6-7A0854EF070E}"/>
                </a:ext>
              </a:extLst>
            </p:cNvPr>
            <p:cNvSpPr/>
            <p:nvPr/>
          </p:nvSpPr>
          <p:spPr>
            <a:xfrm>
              <a:off x="6182109" y="2760598"/>
              <a:ext cx="1212744" cy="9794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solidFill>
                    <a:schemeClr val="tx1"/>
                  </a:solidFill>
                </a:rPr>
                <a:t>15</a:t>
              </a:r>
              <a:endParaRPr lang="zh-TW" altLang="en-US" sz="2800" dirty="0">
                <a:solidFill>
                  <a:schemeClr val="tx1"/>
                </a:solidFill>
              </a:endParaRPr>
            </a:p>
          </p:txBody>
        </p:sp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5CCA7D7E-8DD1-4B37-8BEE-643507A65465}"/>
                </a:ext>
              </a:extLst>
            </p:cNvPr>
            <p:cNvGrpSpPr/>
            <p:nvPr/>
          </p:nvGrpSpPr>
          <p:grpSpPr>
            <a:xfrm>
              <a:off x="478562" y="2201089"/>
              <a:ext cx="8323693" cy="3083988"/>
              <a:chOff x="478562" y="2201089"/>
              <a:chExt cx="8323693" cy="3045165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98D661D2-BFEF-4EDF-9CB5-17CD537B9D84}"/>
                  </a:ext>
                </a:extLst>
              </p:cNvPr>
              <p:cNvSpPr/>
              <p:nvPr/>
            </p:nvSpPr>
            <p:spPr>
              <a:xfrm>
                <a:off x="1680359" y="3229482"/>
                <a:ext cx="1212744" cy="97941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  <a:highlight>
                      <a:srgbClr val="00FF00"/>
                    </a:highlight>
                  </a:rPr>
                  <a:t>0XFFF0</a:t>
                </a:r>
                <a:endParaRPr lang="zh-TW" altLang="en-US" sz="2400" dirty="0">
                  <a:solidFill>
                    <a:schemeClr val="tx1"/>
                  </a:solidFill>
                  <a:highlight>
                    <a:srgbClr val="00FF00"/>
                  </a:highlight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02F0B522-BFDA-4928-B53E-F17C1AF5D152}"/>
                  </a:ext>
                </a:extLst>
              </p:cNvPr>
              <p:cNvSpPr/>
              <p:nvPr/>
            </p:nvSpPr>
            <p:spPr>
              <a:xfrm>
                <a:off x="1680359" y="4208892"/>
                <a:ext cx="1212744" cy="39966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</a:rPr>
                  <a:t>0XFFEC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8C977A18-85B6-48E7-AA28-753B66A6C544}"/>
                  </a:ext>
                </a:extLst>
              </p:cNvPr>
              <p:cNvSpPr txBox="1"/>
              <p:nvPr/>
            </p:nvSpPr>
            <p:spPr>
              <a:xfrm>
                <a:off x="478562" y="2812641"/>
                <a:ext cx="1080207" cy="5153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value</a:t>
                </a:r>
                <a:endParaRPr lang="zh-TW" altLang="en-US" dirty="0"/>
              </a:p>
            </p:txBody>
          </p:sp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CE440D09-4DE5-4F38-9641-53CFADC2B557}"/>
                  </a:ext>
                </a:extLst>
              </p:cNvPr>
              <p:cNvSpPr txBox="1"/>
              <p:nvPr/>
            </p:nvSpPr>
            <p:spPr>
              <a:xfrm>
                <a:off x="2893103" y="4730945"/>
                <a:ext cx="1407402" cy="5153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address</a:t>
                </a:r>
                <a:endParaRPr lang="zh-TW" altLang="en-US" dirty="0"/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18902961-A8FB-487E-8189-859F9E048656}"/>
                  </a:ext>
                </a:extLst>
              </p:cNvPr>
              <p:cNvSpPr txBox="1"/>
              <p:nvPr/>
            </p:nvSpPr>
            <p:spPr>
              <a:xfrm>
                <a:off x="2917642" y="2553244"/>
                <a:ext cx="1358322" cy="5153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int </a:t>
                </a:r>
                <a:r>
                  <a:rPr lang="zh-TW" altLang="en-US" dirty="0"/>
                  <a:t>*</a:t>
                </a:r>
                <a:r>
                  <a:rPr lang="en-US" altLang="zh-TW" dirty="0" err="1"/>
                  <a:t>ptr</a:t>
                </a:r>
                <a:endParaRPr lang="zh-TW" altLang="en-US" dirty="0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0AA5AB66-2B2F-4670-A55B-0D6F252C82C5}"/>
                  </a:ext>
                </a:extLst>
              </p:cNvPr>
              <p:cNvSpPr/>
              <p:nvPr/>
            </p:nvSpPr>
            <p:spPr>
              <a:xfrm>
                <a:off x="6182109" y="3740008"/>
                <a:ext cx="1212744" cy="39966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  <a:highlight>
                      <a:srgbClr val="00FF00"/>
                    </a:highlight>
                  </a:rPr>
                  <a:t>0XFFF0</a:t>
                </a:r>
                <a:endParaRPr lang="zh-TW" altLang="en-US" dirty="0">
                  <a:solidFill>
                    <a:schemeClr val="tx1"/>
                  </a:solidFill>
                  <a:highlight>
                    <a:srgbClr val="00FF00"/>
                  </a:highlight>
                </a:endParaRPr>
              </a:p>
            </p:txBody>
          </p:sp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D5F3FDFB-6CC3-426E-BE4D-D539E37F7626}"/>
                  </a:ext>
                </a:extLst>
              </p:cNvPr>
              <p:cNvSpPr txBox="1"/>
              <p:nvPr/>
            </p:nvSpPr>
            <p:spPr>
              <a:xfrm>
                <a:off x="4858721" y="2884737"/>
                <a:ext cx="1080207" cy="5153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value</a:t>
                </a:r>
                <a:endParaRPr lang="zh-TW" altLang="en-US" dirty="0"/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8AF1F373-52C2-4E08-A27D-778124EA46D4}"/>
                  </a:ext>
                </a:extLst>
              </p:cNvPr>
              <p:cNvSpPr txBox="1"/>
              <p:nvPr/>
            </p:nvSpPr>
            <p:spPr>
              <a:xfrm>
                <a:off x="7394853" y="4192846"/>
                <a:ext cx="1407402" cy="5153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address</a:t>
                </a:r>
                <a:endParaRPr lang="zh-TW" altLang="en-US" dirty="0"/>
              </a:p>
            </p:txBody>
          </p: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A4890F2E-093F-4F16-90C2-A676967337A5}"/>
                  </a:ext>
                </a:extLst>
              </p:cNvPr>
              <p:cNvSpPr txBox="1"/>
              <p:nvPr/>
            </p:nvSpPr>
            <p:spPr>
              <a:xfrm>
                <a:off x="7606273" y="2201089"/>
                <a:ext cx="961015" cy="5153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int a</a:t>
                </a:r>
                <a:endParaRPr lang="zh-TW" altLang="en-US" dirty="0"/>
              </a:p>
            </p:txBody>
          </p:sp>
          <p:sp>
            <p:nvSpPr>
              <p:cNvPr id="24" name="箭號: 向右 23">
                <a:extLst>
                  <a:ext uri="{FF2B5EF4-FFF2-40B4-BE49-F238E27FC236}">
                    <a16:creationId xmlns:a16="http://schemas.microsoft.com/office/drawing/2014/main" id="{1610B1A2-3AAD-4767-93BD-452FD54508ED}"/>
                  </a:ext>
                </a:extLst>
              </p:cNvPr>
              <p:cNvSpPr/>
              <p:nvPr/>
            </p:nvSpPr>
            <p:spPr>
              <a:xfrm>
                <a:off x="3445164" y="3699914"/>
                <a:ext cx="2253672" cy="39966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969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88CC56-6791-4F47-9C28-62736C402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577" y="1278304"/>
            <a:ext cx="8596668" cy="1095442"/>
          </a:xfrm>
        </p:spPr>
        <p:txBody>
          <a:bodyPr/>
          <a:lstStyle/>
          <a:p>
            <a:r>
              <a:rPr lang="zh-TW" altLang="en-US" dirty="0"/>
              <a:t>那甚至我們可以這麼做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cout</a:t>
            </a:r>
            <a:r>
              <a:rPr lang="en-US" altLang="zh-TW" dirty="0"/>
              <a:t>&lt;&lt;*</a:t>
            </a:r>
            <a:r>
              <a:rPr lang="en-US" altLang="zh-TW" dirty="0">
                <a:latin typeface="+mj-ea"/>
                <a:ea typeface="+mj-ea"/>
              </a:rPr>
              <a:t>&amp;</a:t>
            </a:r>
            <a:r>
              <a:rPr lang="en-US" altLang="zh-TW" dirty="0"/>
              <a:t>a&lt;&lt;</a:t>
            </a:r>
            <a:r>
              <a:rPr lang="en-US" altLang="zh-TW" dirty="0" err="1"/>
              <a:t>endl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FE56EE9-9D2D-4EC3-B7BF-B87AB6CA9D30}"/>
              </a:ext>
            </a:extLst>
          </p:cNvPr>
          <p:cNvSpPr txBox="1"/>
          <p:nvPr/>
        </p:nvSpPr>
        <p:spPr>
          <a:xfrm>
            <a:off x="5454843" y="816638"/>
            <a:ext cx="20585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TW" dirty="0"/>
          </a:p>
          <a:p>
            <a:r>
              <a:rPr lang="en-US" altLang="zh-TW" dirty="0"/>
              <a:t>	int a = 15;</a:t>
            </a:r>
          </a:p>
          <a:p>
            <a:r>
              <a:rPr lang="en-US" altLang="zh-TW" dirty="0"/>
              <a:t>	int *</a:t>
            </a:r>
            <a:r>
              <a:rPr lang="en-US" altLang="zh-TW" dirty="0" err="1"/>
              <a:t>ptr</a:t>
            </a:r>
            <a:r>
              <a:rPr lang="en-US" altLang="zh-TW" dirty="0"/>
              <a:t> = </a:t>
            </a:r>
            <a:r>
              <a:rPr lang="en-US" altLang="zh-TW" dirty="0">
                <a:latin typeface="+mj-ea"/>
              </a:rPr>
              <a:t>&amp;</a:t>
            </a:r>
            <a:r>
              <a:rPr lang="en-US" altLang="zh-TW" dirty="0"/>
              <a:t>a;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F1169F0-0392-4472-8BA9-B989B9ACC02D}"/>
              </a:ext>
            </a:extLst>
          </p:cNvPr>
          <p:cNvSpPr txBox="1"/>
          <p:nvPr/>
        </p:nvSpPr>
        <p:spPr>
          <a:xfrm>
            <a:off x="569577" y="3250889"/>
            <a:ext cx="45496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他的流程是先用取址運算子取出</a:t>
            </a:r>
            <a:r>
              <a:rPr lang="en-US" altLang="zh-TW" dirty="0"/>
              <a:t>a</a:t>
            </a:r>
            <a:r>
              <a:rPr lang="zh-TW" altLang="en-US" dirty="0"/>
              <a:t>的</a:t>
            </a:r>
            <a:r>
              <a:rPr lang="en-US" altLang="zh-TW" dirty="0"/>
              <a:t>address</a:t>
            </a:r>
          </a:p>
          <a:p>
            <a:endParaRPr lang="en-US" altLang="zh-TW" dirty="0"/>
          </a:p>
          <a:p>
            <a:r>
              <a:rPr lang="zh-TW" altLang="en-US" dirty="0"/>
              <a:t>再用間接運算子去取出</a:t>
            </a:r>
            <a:r>
              <a:rPr lang="en-US" altLang="zh-TW" dirty="0"/>
              <a:t>address</a:t>
            </a:r>
            <a:r>
              <a:rPr lang="zh-TW" altLang="en-US" dirty="0"/>
              <a:t>裡面的數字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C109070-D8C4-4C80-ABEE-91C9E4F12D96}"/>
              </a:ext>
            </a:extLst>
          </p:cNvPr>
          <p:cNvSpPr/>
          <p:nvPr/>
        </p:nvSpPr>
        <p:spPr>
          <a:xfrm>
            <a:off x="1001463" y="4828248"/>
            <a:ext cx="2055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cout</a:t>
            </a:r>
            <a:r>
              <a:rPr lang="en-US" altLang="zh-TW" dirty="0"/>
              <a:t>&lt;&lt;*</a:t>
            </a:r>
            <a:r>
              <a:rPr lang="en-US" altLang="zh-TW" dirty="0" err="1"/>
              <a:t>ptr</a:t>
            </a:r>
            <a:r>
              <a:rPr lang="en-US" altLang="zh-TW" dirty="0"/>
              <a:t>&lt;&lt;</a:t>
            </a:r>
            <a:r>
              <a:rPr lang="en-US" altLang="zh-TW" dirty="0" err="1"/>
              <a:t>endl</a:t>
            </a:r>
            <a:r>
              <a:rPr lang="en-US" altLang="zh-TW" dirty="0"/>
              <a:t>;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3E8763B-5886-4E86-8A00-3390A05E7E0F}"/>
              </a:ext>
            </a:extLst>
          </p:cNvPr>
          <p:cNvSpPr txBox="1"/>
          <p:nvPr/>
        </p:nvSpPr>
        <p:spPr>
          <a:xfrm>
            <a:off x="582240" y="445891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因此他是完全等價於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2A3C181-B790-4B0A-8362-CC04AEDC0FDB}"/>
              </a:ext>
            </a:extLst>
          </p:cNvPr>
          <p:cNvSpPr txBox="1"/>
          <p:nvPr/>
        </p:nvSpPr>
        <p:spPr>
          <a:xfrm>
            <a:off x="649566" y="5482277"/>
            <a:ext cx="21275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也和</a:t>
            </a:r>
            <a:endParaRPr lang="en-US" altLang="zh-TW" dirty="0"/>
          </a:p>
          <a:p>
            <a:r>
              <a:rPr lang="zh-TW" altLang="en-US" dirty="0"/>
              <a:t>     </a:t>
            </a:r>
            <a:r>
              <a:rPr lang="en-US" altLang="zh-TW" dirty="0" err="1"/>
              <a:t>cout</a:t>
            </a:r>
            <a:r>
              <a:rPr lang="en-US" altLang="zh-TW" dirty="0"/>
              <a:t>&lt;&lt;a&lt;&lt;</a:t>
            </a:r>
            <a:r>
              <a:rPr lang="en-US" altLang="zh-TW" dirty="0" err="1"/>
              <a:t>endl</a:t>
            </a:r>
            <a:r>
              <a:rPr lang="en-US" altLang="zh-TW" dirty="0"/>
              <a:t>;</a:t>
            </a:r>
          </a:p>
          <a:p>
            <a:r>
              <a:rPr lang="zh-TW" altLang="en-US" dirty="0"/>
              <a:t>完全相同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C3F5C59-9984-47BA-96B9-21013272AE65}"/>
              </a:ext>
            </a:extLst>
          </p:cNvPr>
          <p:cNvSpPr txBox="1"/>
          <p:nvPr/>
        </p:nvSpPr>
        <p:spPr>
          <a:xfrm>
            <a:off x="2974109" y="229061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15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3AA6965-D097-4EF7-A55A-3FF169B021B7}"/>
              </a:ext>
            </a:extLst>
          </p:cNvPr>
          <p:cNvSpPr txBox="1"/>
          <p:nvPr/>
        </p:nvSpPr>
        <p:spPr>
          <a:xfrm>
            <a:off x="2974109" y="535709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15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844C352-4010-4666-AFA8-1C2ABFC4ECD2}"/>
              </a:ext>
            </a:extLst>
          </p:cNvPr>
          <p:cNvSpPr txBox="1"/>
          <p:nvPr/>
        </p:nvSpPr>
        <p:spPr>
          <a:xfrm>
            <a:off x="3056834" y="619760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15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F0888D3-E200-4708-B79B-0AADB81C7E6B}"/>
              </a:ext>
            </a:extLst>
          </p:cNvPr>
          <p:cNvSpPr/>
          <p:nvPr/>
        </p:nvSpPr>
        <p:spPr>
          <a:xfrm>
            <a:off x="8764838" y="5111883"/>
            <a:ext cx="1147498" cy="9776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15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6AA2036-43A6-452F-8C81-59C01EAA83F1}"/>
              </a:ext>
            </a:extLst>
          </p:cNvPr>
          <p:cNvSpPr/>
          <p:nvPr/>
        </p:nvSpPr>
        <p:spPr>
          <a:xfrm>
            <a:off x="5693407" y="2604730"/>
            <a:ext cx="1170717" cy="9901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highlight>
                  <a:srgbClr val="00FF00"/>
                </a:highlight>
              </a:rPr>
              <a:t>0XFFF0</a:t>
            </a:r>
            <a:endParaRPr lang="zh-TW" altLang="en-US" sz="2400" dirty="0">
              <a:solidFill>
                <a:schemeClr val="tx1"/>
              </a:solidFill>
              <a:highlight>
                <a:srgbClr val="00FF00"/>
              </a:highlight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815DBE2-4B37-4A6E-9086-1E7B518A0C3F}"/>
              </a:ext>
            </a:extLst>
          </p:cNvPr>
          <p:cNvSpPr/>
          <p:nvPr/>
        </p:nvSpPr>
        <p:spPr>
          <a:xfrm>
            <a:off x="5693407" y="3594863"/>
            <a:ext cx="1170717" cy="4040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0XFFEC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9E7F594-D7F5-43DF-BF60-172550980FBF}"/>
              </a:ext>
            </a:extLst>
          </p:cNvPr>
          <p:cNvSpPr txBox="1"/>
          <p:nvPr/>
        </p:nvSpPr>
        <p:spPr>
          <a:xfrm>
            <a:off x="4556268" y="2183325"/>
            <a:ext cx="1022092" cy="5209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value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887435B-AA20-4EDA-B0B1-24DA5A4F30F2}"/>
              </a:ext>
            </a:extLst>
          </p:cNvPr>
          <p:cNvSpPr txBox="1"/>
          <p:nvPr/>
        </p:nvSpPr>
        <p:spPr>
          <a:xfrm>
            <a:off x="6840906" y="4122631"/>
            <a:ext cx="1331684" cy="5209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address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17ED58FE-5B07-4EDD-961B-1C05078B2544}"/>
              </a:ext>
            </a:extLst>
          </p:cNvPr>
          <p:cNvSpPr txBox="1"/>
          <p:nvPr/>
        </p:nvSpPr>
        <p:spPr>
          <a:xfrm>
            <a:off x="6864125" y="1921088"/>
            <a:ext cx="1285244" cy="5209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int </a:t>
            </a:r>
            <a:r>
              <a:rPr lang="zh-TW" altLang="en-US" dirty="0"/>
              <a:t>*</a:t>
            </a:r>
            <a:r>
              <a:rPr lang="en-US" altLang="zh-TW" dirty="0" err="1"/>
              <a:t>ptr</a:t>
            </a:r>
            <a:endParaRPr lang="zh-TW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C5CC45F-252E-42D1-8B6A-BA39A4EFDCE1}"/>
              </a:ext>
            </a:extLst>
          </p:cNvPr>
          <p:cNvSpPr/>
          <p:nvPr/>
        </p:nvSpPr>
        <p:spPr>
          <a:xfrm>
            <a:off x="8764838" y="6109136"/>
            <a:ext cx="1147498" cy="4040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highlight>
                  <a:srgbClr val="00FF00"/>
                </a:highlight>
              </a:rPr>
              <a:t>0XFFF0</a:t>
            </a:r>
            <a:endParaRPr lang="zh-TW" altLang="en-US" dirty="0">
              <a:solidFill>
                <a:schemeClr val="tx1"/>
              </a:solidFill>
              <a:highlight>
                <a:srgbClr val="00FF00"/>
              </a:highlight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04D38A99-F067-4937-8CDC-604C4261B2ED}"/>
              </a:ext>
            </a:extLst>
          </p:cNvPr>
          <p:cNvSpPr txBox="1"/>
          <p:nvPr/>
        </p:nvSpPr>
        <p:spPr>
          <a:xfrm>
            <a:off x="7512649" y="5244502"/>
            <a:ext cx="1022092" cy="5209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value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75748FE1-4FCD-4497-A2A5-0A5334C1FECB}"/>
              </a:ext>
            </a:extLst>
          </p:cNvPr>
          <p:cNvSpPr txBox="1"/>
          <p:nvPr/>
        </p:nvSpPr>
        <p:spPr>
          <a:xfrm>
            <a:off x="10013936" y="6306456"/>
            <a:ext cx="1331684" cy="5209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address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42CA6E3B-2DB9-48CE-8DE5-46870EE5F0C7}"/>
              </a:ext>
            </a:extLst>
          </p:cNvPr>
          <p:cNvSpPr txBox="1"/>
          <p:nvPr/>
        </p:nvSpPr>
        <p:spPr>
          <a:xfrm>
            <a:off x="10112382" y="4553369"/>
            <a:ext cx="909312" cy="5209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int a</a:t>
            </a:r>
            <a:endParaRPr lang="zh-TW" altLang="en-US" dirty="0"/>
          </a:p>
        </p:txBody>
      </p:sp>
      <p:sp>
        <p:nvSpPr>
          <p:cNvPr id="27" name="箭號: 向右 26">
            <a:extLst>
              <a:ext uri="{FF2B5EF4-FFF2-40B4-BE49-F238E27FC236}">
                <a16:creationId xmlns:a16="http://schemas.microsoft.com/office/drawing/2014/main" id="{0365515B-6209-4253-878B-DB62B666728F}"/>
              </a:ext>
            </a:extLst>
          </p:cNvPr>
          <p:cNvSpPr/>
          <p:nvPr/>
        </p:nvSpPr>
        <p:spPr>
          <a:xfrm rot="3648781">
            <a:off x="6957643" y="4150201"/>
            <a:ext cx="2132424" cy="4040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0987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1F4AAE-F20C-4A95-8C7E-5A08E23AB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466" y="888999"/>
            <a:ext cx="9089351" cy="4560455"/>
          </a:xfrm>
        </p:spPr>
        <p:txBody>
          <a:bodyPr>
            <a:normAutofit lnSpcReduction="10000"/>
          </a:bodyPr>
          <a:lstStyle/>
          <a:p>
            <a:r>
              <a:rPr lang="zh-TW" altLang="en-US" sz="4400" dirty="0"/>
              <a:t>例題</a:t>
            </a:r>
            <a:r>
              <a:rPr lang="en-US" altLang="zh-TW" sz="4400" dirty="0"/>
              <a:t>1:</a:t>
            </a:r>
          </a:p>
          <a:p>
            <a:pPr marL="457200" lvl="1" indent="0">
              <a:buNone/>
            </a:pPr>
            <a:r>
              <a:rPr lang="en-US" altLang="zh-TW" sz="4400" dirty="0"/>
              <a:t>	int a = 10;</a:t>
            </a:r>
          </a:p>
          <a:p>
            <a:pPr marL="457200" lvl="1" indent="0">
              <a:buNone/>
            </a:pPr>
            <a:r>
              <a:rPr lang="en-US" altLang="zh-TW" sz="4400" dirty="0"/>
              <a:t>	int b = 20;</a:t>
            </a:r>
          </a:p>
          <a:p>
            <a:pPr marL="457200" lvl="1" indent="0">
              <a:buNone/>
            </a:pPr>
            <a:r>
              <a:rPr lang="en-US" altLang="zh-TW" sz="4400" dirty="0"/>
              <a:t>	int *ptr1 =</a:t>
            </a:r>
            <a:r>
              <a:rPr lang="en-US" altLang="zh-TW" sz="4400" dirty="0">
                <a:latin typeface="+mj-ea"/>
              </a:rPr>
              <a:t> &amp;</a:t>
            </a:r>
            <a:r>
              <a:rPr lang="en-US" altLang="zh-TW" sz="4400" dirty="0"/>
              <a:t>a;</a:t>
            </a:r>
          </a:p>
          <a:p>
            <a:pPr marL="457200" lvl="1" indent="0">
              <a:buNone/>
            </a:pPr>
            <a:r>
              <a:rPr lang="en-US" altLang="zh-TW" sz="4400" dirty="0"/>
              <a:t>	int *ptr2 = </a:t>
            </a:r>
            <a:r>
              <a:rPr lang="en-US" altLang="zh-TW" sz="4400" dirty="0">
                <a:latin typeface="+mj-ea"/>
              </a:rPr>
              <a:t>&amp;</a:t>
            </a:r>
            <a:r>
              <a:rPr lang="en-US" altLang="zh-TW" sz="4400" dirty="0"/>
              <a:t>b;</a:t>
            </a:r>
          </a:p>
          <a:p>
            <a:pPr marL="457200" lvl="1" indent="0">
              <a:buNone/>
            </a:pPr>
            <a:r>
              <a:rPr lang="en-US" altLang="zh-TW" sz="4400" dirty="0"/>
              <a:t>	</a:t>
            </a:r>
            <a:r>
              <a:rPr lang="en-US" altLang="zh-TW" sz="4400" dirty="0" err="1"/>
              <a:t>cout</a:t>
            </a:r>
            <a:r>
              <a:rPr lang="en-US" altLang="zh-TW" sz="4400" dirty="0"/>
              <a:t>&lt;&lt;*ptr1 + *ptr2&lt;&lt;</a:t>
            </a:r>
            <a:r>
              <a:rPr lang="en-US" altLang="zh-TW" sz="4400" dirty="0" err="1"/>
              <a:t>endl</a:t>
            </a:r>
            <a:r>
              <a:rPr lang="en-US" altLang="zh-TW" sz="4400" dirty="0"/>
              <a:t>;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ADE7D11-5C43-4AD6-89C5-2C1219A8F1D4}"/>
              </a:ext>
            </a:extLst>
          </p:cNvPr>
          <p:cNvSpPr txBox="1"/>
          <p:nvPr/>
        </p:nvSpPr>
        <p:spPr>
          <a:xfrm>
            <a:off x="1440103" y="5833661"/>
            <a:ext cx="7777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/>
              <a:t>30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453878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17469F-AE82-4343-8F6E-80E3A609B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461" y="904444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zh-TW" altLang="en-US" sz="4400" dirty="0"/>
              <a:t>例題</a:t>
            </a:r>
            <a:r>
              <a:rPr lang="en-US" altLang="zh-TW" sz="4400" dirty="0"/>
              <a:t>2:</a:t>
            </a:r>
          </a:p>
          <a:p>
            <a:pPr marL="0" indent="0">
              <a:buNone/>
            </a:pPr>
            <a:r>
              <a:rPr lang="en-US" altLang="zh-TW" sz="4400" dirty="0"/>
              <a:t>		int a = 10;</a:t>
            </a:r>
          </a:p>
          <a:p>
            <a:pPr marL="0" indent="0">
              <a:buNone/>
            </a:pPr>
            <a:r>
              <a:rPr lang="en-US" altLang="zh-TW" sz="4400" dirty="0"/>
              <a:t>		int *</a:t>
            </a:r>
            <a:r>
              <a:rPr lang="en-US" altLang="zh-TW" sz="4400" dirty="0" err="1"/>
              <a:t>ptr</a:t>
            </a:r>
            <a:r>
              <a:rPr lang="en-US" altLang="zh-TW" sz="4400" dirty="0"/>
              <a:t> = </a:t>
            </a:r>
            <a:r>
              <a:rPr lang="en-US" altLang="zh-TW" sz="4400" dirty="0">
                <a:latin typeface="+mj-ea"/>
              </a:rPr>
              <a:t>&amp;</a:t>
            </a:r>
            <a:r>
              <a:rPr lang="en-US" altLang="zh-TW" sz="4400" dirty="0"/>
              <a:t>a;</a:t>
            </a:r>
          </a:p>
          <a:p>
            <a:pPr marL="0" indent="0">
              <a:buNone/>
            </a:pPr>
            <a:r>
              <a:rPr lang="en-US" altLang="zh-TW" sz="4400" dirty="0"/>
              <a:t>		*</a:t>
            </a:r>
            <a:r>
              <a:rPr lang="en-US" altLang="zh-TW" sz="4400" dirty="0" err="1"/>
              <a:t>ptr</a:t>
            </a:r>
            <a:r>
              <a:rPr lang="en-US" altLang="zh-TW" sz="4400" dirty="0"/>
              <a:t> = 17;</a:t>
            </a:r>
          </a:p>
          <a:p>
            <a:pPr marL="0" indent="0">
              <a:buNone/>
            </a:pPr>
            <a:r>
              <a:rPr lang="en-US" altLang="zh-TW" sz="4400" dirty="0"/>
              <a:t>		</a:t>
            </a:r>
            <a:r>
              <a:rPr lang="en-US" altLang="zh-TW" sz="4400" dirty="0" err="1"/>
              <a:t>cout</a:t>
            </a:r>
            <a:r>
              <a:rPr lang="en-US" altLang="zh-TW" sz="4400" dirty="0"/>
              <a:t>&lt;&lt;a&lt;&lt;</a:t>
            </a:r>
            <a:r>
              <a:rPr lang="en-US" altLang="zh-TW" sz="4400" dirty="0" err="1"/>
              <a:t>endl</a:t>
            </a:r>
            <a:r>
              <a:rPr lang="en-US" altLang="zh-TW" sz="4400" dirty="0"/>
              <a:t>;</a:t>
            </a:r>
          </a:p>
          <a:p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1ECE222-E5CF-4172-ACCA-D9E385C3920A}"/>
              </a:ext>
            </a:extLst>
          </p:cNvPr>
          <p:cNvSpPr txBox="1"/>
          <p:nvPr/>
        </p:nvSpPr>
        <p:spPr>
          <a:xfrm>
            <a:off x="1727200" y="5366327"/>
            <a:ext cx="7777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/>
              <a:t>17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231921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86169B-33AE-40AD-913E-BFD158B3F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F98861-BADE-478F-A0E4-09BC7795E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1.Addeess</a:t>
            </a:r>
          </a:p>
          <a:p>
            <a:r>
              <a:rPr lang="en-US" altLang="zh-TW" sz="3200" dirty="0"/>
              <a:t>2.Pointer</a:t>
            </a:r>
          </a:p>
          <a:p>
            <a:r>
              <a:rPr lang="en-US" altLang="zh-TW" sz="3200" dirty="0"/>
              <a:t>3.array_pointer</a:t>
            </a:r>
          </a:p>
          <a:p>
            <a:r>
              <a:rPr lang="en-US" altLang="zh-TW" sz="3200" dirty="0"/>
              <a:t>4.function</a:t>
            </a:r>
          </a:p>
          <a:p>
            <a:r>
              <a:rPr lang="en-US" altLang="zh-TW" sz="3200" dirty="0"/>
              <a:t>5.reference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779700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13D10A-5ECD-46BA-8B82-5E8FD8A1E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298" y="517236"/>
            <a:ext cx="8596668" cy="1320800"/>
          </a:xfrm>
        </p:spPr>
        <p:txBody>
          <a:bodyPr/>
          <a:lstStyle/>
          <a:p>
            <a:r>
              <a:rPr lang="zh-TW" altLang="en-US" dirty="0"/>
              <a:t>雙重指標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8AC4AC-B86C-4FF5-ADE0-D09112E74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07" y="1671336"/>
            <a:ext cx="10129212" cy="1053543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指標可以拿來儲存其他變數的</a:t>
            </a:r>
            <a:r>
              <a:rPr lang="en-US" altLang="zh-TW" sz="2400" dirty="0"/>
              <a:t>address</a:t>
            </a:r>
            <a:r>
              <a:rPr lang="zh-TW" altLang="en-US" sz="2400" dirty="0"/>
              <a:t>，很顯然的，指標也是一個變數。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0476568-EAEE-480E-81BF-8ACAD039B160}"/>
              </a:ext>
            </a:extLst>
          </p:cNvPr>
          <p:cNvSpPr txBox="1"/>
          <p:nvPr/>
        </p:nvSpPr>
        <p:spPr>
          <a:xfrm>
            <a:off x="443346" y="2530471"/>
            <a:ext cx="9845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那既然指標也是一個變數，那在電腦裡，這個變數也會有自己的</a:t>
            </a:r>
            <a:r>
              <a:rPr lang="en-US" altLang="zh-TW" sz="2400" dirty="0"/>
              <a:t>address</a:t>
            </a:r>
            <a:endParaRPr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6142ADA-915F-4DB7-B3C2-085039B57184}"/>
              </a:ext>
            </a:extLst>
          </p:cNvPr>
          <p:cNvSpPr txBox="1"/>
          <p:nvPr/>
        </p:nvSpPr>
        <p:spPr>
          <a:xfrm>
            <a:off x="443346" y="3878979"/>
            <a:ext cx="79993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雙重指標的意思，就是一個儲存「指標的</a:t>
            </a:r>
            <a:r>
              <a:rPr lang="en-US" altLang="zh-TW" sz="2400" dirty="0"/>
              <a:t>address</a:t>
            </a:r>
            <a:r>
              <a:rPr lang="zh-TW" altLang="en-US" sz="2400" dirty="0"/>
              <a:t>」的指標</a:t>
            </a:r>
            <a:endParaRPr lang="en-US" altLang="zh-TW" sz="2400" dirty="0"/>
          </a:p>
          <a:p>
            <a:endParaRPr lang="en-US" altLang="zh-TW" sz="2400" dirty="0"/>
          </a:p>
          <a:p>
            <a:r>
              <a:rPr lang="zh-TW" altLang="en-US" sz="2400" dirty="0"/>
              <a:t>不同於先前說過的指標，他有不同的宣告方法。</a:t>
            </a:r>
          </a:p>
        </p:txBody>
      </p:sp>
    </p:spTree>
    <p:extLst>
      <p:ext uri="{BB962C8B-B14F-4D97-AF65-F5344CB8AC3E}">
        <p14:creationId xmlns:p14="http://schemas.microsoft.com/office/powerpoint/2010/main" val="3977326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手繪多邊形: 圖案 40">
            <a:extLst>
              <a:ext uri="{FF2B5EF4-FFF2-40B4-BE49-F238E27FC236}">
                <a16:creationId xmlns:a16="http://schemas.microsoft.com/office/drawing/2014/main" id="{C01FD737-4A17-4D7D-8208-C3173B13113D}"/>
              </a:ext>
            </a:extLst>
          </p:cNvPr>
          <p:cNvSpPr/>
          <p:nvPr/>
        </p:nvSpPr>
        <p:spPr>
          <a:xfrm>
            <a:off x="1150143" y="2466109"/>
            <a:ext cx="1907093" cy="2318327"/>
          </a:xfrm>
          <a:custGeom>
            <a:avLst/>
            <a:gdLst>
              <a:gd name="connsiteX0" fmla="*/ 863384 w 1907093"/>
              <a:gd name="connsiteY0" fmla="*/ 2318327 h 2318327"/>
              <a:gd name="connsiteX1" fmla="*/ 32112 w 1907093"/>
              <a:gd name="connsiteY1" fmla="*/ 1173018 h 2318327"/>
              <a:gd name="connsiteX2" fmla="*/ 1851675 w 1907093"/>
              <a:gd name="connsiteY2" fmla="*/ 36946 h 2318327"/>
              <a:gd name="connsiteX3" fmla="*/ 1851675 w 1907093"/>
              <a:gd name="connsiteY3" fmla="*/ 36946 h 2318327"/>
              <a:gd name="connsiteX4" fmla="*/ 1907093 w 1907093"/>
              <a:gd name="connsiteY4" fmla="*/ 0 h 2318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7093" h="2318327">
                <a:moveTo>
                  <a:pt x="863384" y="2318327"/>
                </a:moveTo>
                <a:cubicBezTo>
                  <a:pt x="365390" y="1935787"/>
                  <a:pt x="-132603" y="1553248"/>
                  <a:pt x="32112" y="1173018"/>
                </a:cubicBezTo>
                <a:cubicBezTo>
                  <a:pt x="196827" y="792788"/>
                  <a:pt x="1851675" y="36946"/>
                  <a:pt x="1851675" y="36946"/>
                </a:cubicBezTo>
                <a:lnTo>
                  <a:pt x="1851675" y="36946"/>
                </a:lnTo>
                <a:lnTo>
                  <a:pt x="1907093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手繪多邊形: 圖案 41">
            <a:extLst>
              <a:ext uri="{FF2B5EF4-FFF2-40B4-BE49-F238E27FC236}">
                <a16:creationId xmlns:a16="http://schemas.microsoft.com/office/drawing/2014/main" id="{55B309AF-EAEF-4B4D-8FFC-12A18687905A}"/>
              </a:ext>
            </a:extLst>
          </p:cNvPr>
          <p:cNvSpPr/>
          <p:nvPr/>
        </p:nvSpPr>
        <p:spPr>
          <a:xfrm>
            <a:off x="4293766" y="1687961"/>
            <a:ext cx="3202641" cy="1498583"/>
          </a:xfrm>
          <a:custGeom>
            <a:avLst/>
            <a:gdLst>
              <a:gd name="connsiteX0" fmla="*/ 0 w 3103418"/>
              <a:gd name="connsiteY0" fmla="*/ 0 h 960582"/>
              <a:gd name="connsiteX1" fmla="*/ 960582 w 3103418"/>
              <a:gd name="connsiteY1" fmla="*/ 489527 h 960582"/>
              <a:gd name="connsiteX2" fmla="*/ 3103418 w 3103418"/>
              <a:gd name="connsiteY2" fmla="*/ 960582 h 960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3418" h="960582">
                <a:moveTo>
                  <a:pt x="0" y="0"/>
                </a:moveTo>
                <a:cubicBezTo>
                  <a:pt x="221673" y="164715"/>
                  <a:pt x="443346" y="329430"/>
                  <a:pt x="960582" y="489527"/>
                </a:cubicBezTo>
                <a:cubicBezTo>
                  <a:pt x="1477818" y="649624"/>
                  <a:pt x="2290618" y="805103"/>
                  <a:pt x="3103418" y="96058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B0DA395F-14BE-4961-A5AB-D3E4B5E9655D}"/>
              </a:ext>
            </a:extLst>
          </p:cNvPr>
          <p:cNvGrpSpPr/>
          <p:nvPr/>
        </p:nvGrpSpPr>
        <p:grpSpPr>
          <a:xfrm>
            <a:off x="6325636" y="1122837"/>
            <a:ext cx="4385282" cy="3008417"/>
            <a:chOff x="5397050" y="2274783"/>
            <a:chExt cx="3242760" cy="2284985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28748FC-0ACC-4A1B-A6F3-1C7C8BBEA2FF}"/>
                </a:ext>
              </a:extLst>
            </p:cNvPr>
            <p:cNvSpPr/>
            <p:nvPr/>
          </p:nvSpPr>
          <p:spPr>
            <a:xfrm>
              <a:off x="6262796" y="2711283"/>
              <a:ext cx="1050730" cy="9137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6000" dirty="0">
                  <a:solidFill>
                    <a:schemeClr val="tx1"/>
                  </a:solidFill>
                </a:rPr>
                <a:t>15</a:t>
              </a:r>
              <a:endParaRPr lang="zh-TW" altLang="en-US" sz="60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19459B2-3D97-4270-A446-593C754F61ED}"/>
                </a:ext>
              </a:extLst>
            </p:cNvPr>
            <p:cNvSpPr/>
            <p:nvPr/>
          </p:nvSpPr>
          <p:spPr>
            <a:xfrm>
              <a:off x="6262795" y="3624996"/>
              <a:ext cx="1050731" cy="4377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solidFill>
                    <a:schemeClr val="tx1"/>
                  </a:solidFill>
                  <a:highlight>
                    <a:srgbClr val="00FF00"/>
                  </a:highlight>
                </a:rPr>
                <a:t>0XFFF0</a:t>
              </a:r>
              <a:endParaRPr lang="zh-TW" altLang="en-US" sz="2800" dirty="0">
                <a:solidFill>
                  <a:schemeClr val="tx1"/>
                </a:solidFill>
                <a:highlight>
                  <a:srgbClr val="00FF00"/>
                </a:highlight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63ABBC72-B07E-458C-911C-25E088D104DB}"/>
                </a:ext>
              </a:extLst>
            </p:cNvPr>
            <p:cNvSpPr txBox="1"/>
            <p:nvPr/>
          </p:nvSpPr>
          <p:spPr>
            <a:xfrm>
              <a:off x="5397050" y="2395837"/>
              <a:ext cx="10470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/>
                <a:t>value</a:t>
              </a:r>
              <a:endParaRPr lang="zh-TW" altLang="en-US" sz="2800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E05D7804-747E-4927-8881-B4D95D7243DB}"/>
                </a:ext>
              </a:extLst>
            </p:cNvPr>
            <p:cNvSpPr txBox="1"/>
            <p:nvPr/>
          </p:nvSpPr>
          <p:spPr>
            <a:xfrm>
              <a:off x="7238464" y="4036548"/>
              <a:ext cx="14013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/>
                <a:t>address</a:t>
              </a:r>
              <a:endParaRPr lang="zh-TW" altLang="en-US" sz="2800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D13E35CA-EE68-4D51-A2CC-8A2B30F3C02B}"/>
                </a:ext>
              </a:extLst>
            </p:cNvPr>
            <p:cNvSpPr txBox="1"/>
            <p:nvPr/>
          </p:nvSpPr>
          <p:spPr>
            <a:xfrm>
              <a:off x="7289477" y="2274783"/>
              <a:ext cx="9220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/>
                <a:t>int a</a:t>
              </a:r>
              <a:endParaRPr lang="zh-TW" altLang="en-US" sz="2800" dirty="0"/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2D2797FC-9FC1-4F2D-A78A-25F13C429A14}"/>
              </a:ext>
            </a:extLst>
          </p:cNvPr>
          <p:cNvGrpSpPr/>
          <p:nvPr/>
        </p:nvGrpSpPr>
        <p:grpSpPr>
          <a:xfrm>
            <a:off x="1834413" y="433964"/>
            <a:ext cx="4385282" cy="3008417"/>
            <a:chOff x="5397050" y="2274783"/>
            <a:chExt cx="3242760" cy="2284985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A345EED-6EA3-4C49-AA9B-6BD6BB362F5F}"/>
                </a:ext>
              </a:extLst>
            </p:cNvPr>
            <p:cNvSpPr/>
            <p:nvPr/>
          </p:nvSpPr>
          <p:spPr>
            <a:xfrm>
              <a:off x="6262796" y="2711283"/>
              <a:ext cx="1050730" cy="9137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solidFill>
                    <a:schemeClr val="tx1"/>
                  </a:solidFill>
                  <a:highlight>
                    <a:srgbClr val="00FF00"/>
                  </a:highlight>
                </a:rPr>
                <a:t>0XFFF0</a:t>
              </a:r>
              <a:endParaRPr lang="zh-TW" altLang="en-US" sz="2800" dirty="0">
                <a:solidFill>
                  <a:schemeClr val="tx1"/>
                </a:solidFill>
                <a:highlight>
                  <a:srgbClr val="00FF00"/>
                </a:highlight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4342BFF-488C-43F8-9D9D-7C699FAA971F}"/>
                </a:ext>
              </a:extLst>
            </p:cNvPr>
            <p:cNvSpPr/>
            <p:nvPr/>
          </p:nvSpPr>
          <p:spPr>
            <a:xfrm>
              <a:off x="6262795" y="3624996"/>
              <a:ext cx="1050731" cy="4377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solidFill>
                    <a:schemeClr val="tx1"/>
                  </a:solidFill>
                  <a:highlight>
                    <a:srgbClr val="FFFF00"/>
                  </a:highlight>
                </a:rPr>
                <a:t>0XFFF4</a:t>
              </a:r>
              <a:endParaRPr lang="zh-TW" altLang="en-US" sz="2800" dirty="0">
                <a:solidFill>
                  <a:schemeClr val="tx1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080905F8-ABF2-457B-943F-D4FCD1AC9542}"/>
                </a:ext>
              </a:extLst>
            </p:cNvPr>
            <p:cNvSpPr txBox="1"/>
            <p:nvPr/>
          </p:nvSpPr>
          <p:spPr>
            <a:xfrm>
              <a:off x="5397050" y="2395837"/>
              <a:ext cx="10470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/>
                <a:t>value</a:t>
              </a:r>
              <a:endParaRPr lang="zh-TW" altLang="en-US" sz="2800" dirty="0"/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208EAAA5-0382-4D9E-A615-B21403B27B4D}"/>
                </a:ext>
              </a:extLst>
            </p:cNvPr>
            <p:cNvSpPr txBox="1"/>
            <p:nvPr/>
          </p:nvSpPr>
          <p:spPr>
            <a:xfrm>
              <a:off x="7238464" y="4036548"/>
              <a:ext cx="14013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/>
                <a:t>address</a:t>
              </a:r>
              <a:endParaRPr lang="zh-TW" altLang="en-US" sz="2800" dirty="0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6E9816E9-289C-4B26-9273-1E88D7372BAC}"/>
                </a:ext>
              </a:extLst>
            </p:cNvPr>
            <p:cNvSpPr txBox="1"/>
            <p:nvPr/>
          </p:nvSpPr>
          <p:spPr>
            <a:xfrm>
              <a:off x="7289477" y="2274783"/>
              <a:ext cx="995943" cy="3974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/>
                <a:t>int *</a:t>
              </a:r>
              <a:r>
                <a:rPr lang="en-US" altLang="zh-TW" sz="2800" dirty="0" err="1"/>
                <a:t>ptr</a:t>
              </a:r>
              <a:endParaRPr lang="zh-TW" altLang="en-US" sz="2800" dirty="0"/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2E6CBCDE-E46D-4655-BBE9-7906612CB486}"/>
              </a:ext>
            </a:extLst>
          </p:cNvPr>
          <p:cNvGrpSpPr/>
          <p:nvPr/>
        </p:nvGrpSpPr>
        <p:grpSpPr>
          <a:xfrm>
            <a:off x="905754" y="3911048"/>
            <a:ext cx="4834691" cy="2849037"/>
            <a:chOff x="5397050" y="2395837"/>
            <a:chExt cx="3575082" cy="2163931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B0371B4B-29DE-40BA-B304-F1D37FE53322}"/>
                </a:ext>
              </a:extLst>
            </p:cNvPr>
            <p:cNvSpPr/>
            <p:nvPr/>
          </p:nvSpPr>
          <p:spPr>
            <a:xfrm>
              <a:off x="6262796" y="2711283"/>
              <a:ext cx="1050730" cy="9137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solidFill>
                    <a:schemeClr val="tx1"/>
                  </a:solidFill>
                  <a:highlight>
                    <a:srgbClr val="FFFF00"/>
                  </a:highlight>
                </a:rPr>
                <a:t>0XFFF4</a:t>
              </a:r>
              <a:endParaRPr lang="zh-TW" altLang="en-US" sz="2800" dirty="0">
                <a:solidFill>
                  <a:schemeClr val="tx1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384E2208-9541-4886-9590-50A694294D26}"/>
                </a:ext>
              </a:extLst>
            </p:cNvPr>
            <p:cNvSpPr/>
            <p:nvPr/>
          </p:nvSpPr>
          <p:spPr>
            <a:xfrm>
              <a:off x="6262795" y="3624996"/>
              <a:ext cx="1050731" cy="4377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solidFill>
                    <a:schemeClr val="tx1"/>
                  </a:solidFill>
                </a:rPr>
                <a:t>0XFFF8</a:t>
              </a:r>
              <a:endParaRPr lang="zh-TW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2CCA9A3A-2E3A-4DA9-8729-2E1D7DF56FBA}"/>
                </a:ext>
              </a:extLst>
            </p:cNvPr>
            <p:cNvSpPr txBox="1"/>
            <p:nvPr/>
          </p:nvSpPr>
          <p:spPr>
            <a:xfrm>
              <a:off x="5397050" y="2395837"/>
              <a:ext cx="10470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/>
                <a:t>value</a:t>
              </a:r>
              <a:endParaRPr lang="zh-TW" altLang="en-US" sz="2800" dirty="0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BEBA9A22-A3C6-42D4-A207-7177220B9617}"/>
                </a:ext>
              </a:extLst>
            </p:cNvPr>
            <p:cNvSpPr txBox="1"/>
            <p:nvPr/>
          </p:nvSpPr>
          <p:spPr>
            <a:xfrm>
              <a:off x="7238464" y="4036548"/>
              <a:ext cx="14013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/>
                <a:t>address</a:t>
              </a:r>
              <a:endParaRPr lang="zh-TW" altLang="en-US" sz="2800" dirty="0"/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CAB29AC3-F5AA-48E5-80B2-9AAB780EABB0}"/>
                </a:ext>
              </a:extLst>
            </p:cNvPr>
            <p:cNvSpPr txBox="1"/>
            <p:nvPr/>
          </p:nvSpPr>
          <p:spPr>
            <a:xfrm>
              <a:off x="7383507" y="2591011"/>
              <a:ext cx="1588625" cy="3974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/>
                <a:t>int **</a:t>
              </a:r>
              <a:r>
                <a:rPr lang="en-US" altLang="zh-TW" sz="2800" dirty="0" err="1"/>
                <a:t>ptr_ptr</a:t>
              </a:r>
              <a:endParaRPr lang="zh-TW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50239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ABB7F4-EA1C-4E3B-9EAB-940438FEA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雙重指標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C87881-7CB9-4B23-953F-05D805DB0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4117"/>
            <a:ext cx="8596668" cy="1654028"/>
          </a:xfrm>
        </p:spPr>
        <p:txBody>
          <a:bodyPr/>
          <a:lstStyle/>
          <a:p>
            <a:r>
              <a:rPr lang="zh-TW" altLang="en-US" dirty="0"/>
              <a:t>其實宣告方法和原本的指標很像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像剛剛那頁裡，可以看到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	int **</a:t>
            </a:r>
            <a:r>
              <a:rPr lang="en-US" altLang="zh-TW" dirty="0" err="1"/>
              <a:t>ptr_ptr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這就是一個雙重指標</a:t>
            </a:r>
            <a:endParaRPr lang="en-US" altLang="zh-TW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4C6201A-B817-49CA-AFAA-5FD1AA9995D8}"/>
              </a:ext>
            </a:extLst>
          </p:cNvPr>
          <p:cNvSpPr txBox="1"/>
          <p:nvPr/>
        </p:nvSpPr>
        <p:spPr>
          <a:xfrm>
            <a:off x="1126837" y="3569856"/>
            <a:ext cx="211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簡單來說，我們在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4D2A348-0A26-482F-93BF-03B2C353BEFF}"/>
              </a:ext>
            </a:extLst>
          </p:cNvPr>
          <p:cNvSpPr txBox="1"/>
          <p:nvPr/>
        </p:nvSpPr>
        <p:spPr>
          <a:xfrm>
            <a:off x="1773382" y="4112607"/>
            <a:ext cx="5182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solidFill>
                  <a:schemeClr val="accent5"/>
                </a:solidFill>
              </a:rPr>
              <a:t>所存</a:t>
            </a:r>
            <a:r>
              <a:rPr lang="en-US" altLang="zh-TW" sz="2000" dirty="0">
                <a:solidFill>
                  <a:schemeClr val="accent5"/>
                </a:solidFill>
              </a:rPr>
              <a:t>address</a:t>
            </a:r>
            <a:r>
              <a:rPr lang="zh-TW" altLang="en-US" sz="2000" dirty="0">
                <a:solidFill>
                  <a:schemeClr val="accent5"/>
                </a:solidFill>
              </a:rPr>
              <a:t>上的變數型態         *</a:t>
            </a:r>
            <a:r>
              <a:rPr lang="en-US" altLang="zh-TW" sz="2000" dirty="0">
                <a:solidFill>
                  <a:schemeClr val="accent5"/>
                </a:solidFill>
              </a:rPr>
              <a:t>(</a:t>
            </a:r>
            <a:r>
              <a:rPr lang="zh-TW" altLang="en-US" sz="2000" dirty="0">
                <a:solidFill>
                  <a:schemeClr val="accent5"/>
                </a:solidFill>
              </a:rPr>
              <a:t>指標名稱</a:t>
            </a:r>
            <a:r>
              <a:rPr lang="en-US" altLang="zh-TW" sz="2000" dirty="0">
                <a:solidFill>
                  <a:schemeClr val="accent5"/>
                </a:solidFill>
              </a:rPr>
              <a:t>)</a:t>
            </a:r>
            <a:r>
              <a:rPr lang="zh-TW" altLang="en-US" sz="2000" dirty="0">
                <a:solidFill>
                  <a:schemeClr val="accent5"/>
                </a:solidFill>
              </a:rPr>
              <a:t> 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B1A44C6-8D33-42B4-8685-07C46C4CF361}"/>
              </a:ext>
            </a:extLst>
          </p:cNvPr>
          <p:cNvSpPr txBox="1"/>
          <p:nvPr/>
        </p:nvSpPr>
        <p:spPr>
          <a:xfrm>
            <a:off x="1126837" y="4854551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原本宣告指標的基礎上，多增加了一個星號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0302960-3BD4-4C77-A646-A0A6D15481CF}"/>
              </a:ext>
            </a:extLst>
          </p:cNvPr>
          <p:cNvSpPr txBox="1"/>
          <p:nvPr/>
        </p:nvSpPr>
        <p:spPr>
          <a:xfrm>
            <a:off x="1413163" y="5428080"/>
            <a:ext cx="71368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solidFill>
                  <a:schemeClr val="accent5"/>
                </a:solidFill>
              </a:rPr>
              <a:t>所存</a:t>
            </a:r>
            <a:r>
              <a:rPr lang="en-US" altLang="zh-TW" sz="2000" dirty="0">
                <a:solidFill>
                  <a:schemeClr val="accent5"/>
                </a:solidFill>
              </a:rPr>
              <a:t>pointer</a:t>
            </a:r>
            <a:r>
              <a:rPr lang="zh-TW" altLang="en-US" sz="2000" dirty="0">
                <a:solidFill>
                  <a:schemeClr val="accent5"/>
                </a:solidFill>
              </a:rPr>
              <a:t>裡的</a:t>
            </a:r>
            <a:r>
              <a:rPr lang="en-US" altLang="zh-TW" sz="2000" dirty="0">
                <a:solidFill>
                  <a:schemeClr val="accent5"/>
                </a:solidFill>
              </a:rPr>
              <a:t>address</a:t>
            </a:r>
            <a:r>
              <a:rPr lang="zh-TW" altLang="en-US" sz="2000" dirty="0">
                <a:solidFill>
                  <a:schemeClr val="accent5"/>
                </a:solidFill>
              </a:rPr>
              <a:t>上的變數型態         </a:t>
            </a:r>
            <a:r>
              <a:rPr lang="en-US" altLang="zh-TW" sz="2000" dirty="0">
                <a:solidFill>
                  <a:schemeClr val="accent5"/>
                </a:solidFill>
              </a:rPr>
              <a:t>*</a:t>
            </a:r>
            <a:r>
              <a:rPr lang="zh-TW" altLang="en-US" sz="2000" dirty="0">
                <a:solidFill>
                  <a:schemeClr val="accent5"/>
                </a:solidFill>
              </a:rPr>
              <a:t>*</a:t>
            </a:r>
            <a:r>
              <a:rPr lang="en-US" altLang="zh-TW" sz="2000" dirty="0">
                <a:solidFill>
                  <a:schemeClr val="accent5"/>
                </a:solidFill>
              </a:rPr>
              <a:t>(</a:t>
            </a:r>
            <a:r>
              <a:rPr lang="zh-TW" altLang="en-US" sz="2000" dirty="0">
                <a:solidFill>
                  <a:schemeClr val="accent5"/>
                </a:solidFill>
              </a:rPr>
              <a:t>雙重指標名稱</a:t>
            </a:r>
            <a:r>
              <a:rPr lang="en-US" altLang="zh-TW" sz="2000" dirty="0">
                <a:solidFill>
                  <a:schemeClr val="accent5"/>
                </a:solidFill>
              </a:rPr>
              <a:t>)</a:t>
            </a:r>
            <a:r>
              <a:rPr lang="zh-TW" altLang="en-US" sz="2000" dirty="0">
                <a:solidFill>
                  <a:schemeClr val="accent5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89499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1955E8-1F25-42B5-AF2E-576AD0FFE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25" y="664299"/>
            <a:ext cx="8596668" cy="3880773"/>
          </a:xfrm>
        </p:spPr>
        <p:txBody>
          <a:bodyPr/>
          <a:lstStyle/>
          <a:p>
            <a:r>
              <a:rPr lang="zh-TW" altLang="en-US" dirty="0"/>
              <a:t>那在雙重指標當然也可以進行解指標的操作，複習一下，解指標的意思就是取出</a:t>
            </a:r>
            <a:r>
              <a:rPr lang="en-US" altLang="zh-TW" dirty="0"/>
              <a:t>address</a:t>
            </a:r>
            <a:r>
              <a:rPr lang="zh-TW" altLang="en-US" dirty="0"/>
              <a:t>上的東西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C5006A0-F1B2-4425-8EF5-514D3973F5AC}"/>
              </a:ext>
            </a:extLst>
          </p:cNvPr>
          <p:cNvSpPr txBox="1"/>
          <p:nvPr/>
        </p:nvSpPr>
        <p:spPr>
          <a:xfrm>
            <a:off x="766618" y="1810328"/>
            <a:ext cx="382188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這裡直接上範例我覺得比較好理解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zh-TW" altLang="en-US" dirty="0"/>
              <a:t>範例</a:t>
            </a:r>
            <a:r>
              <a:rPr lang="en-US" altLang="zh-TW" dirty="0"/>
              <a:t>:</a:t>
            </a:r>
          </a:p>
          <a:p>
            <a:endParaRPr lang="en-US" altLang="zh-TW" dirty="0"/>
          </a:p>
          <a:p>
            <a:r>
              <a:rPr lang="en-US" altLang="zh-TW" dirty="0"/>
              <a:t>		</a:t>
            </a:r>
            <a:r>
              <a:rPr lang="en-US" altLang="zh-TW" sz="2400" dirty="0"/>
              <a:t>int a = 8;</a:t>
            </a:r>
          </a:p>
          <a:p>
            <a:r>
              <a:rPr lang="en-US" altLang="zh-TW" sz="2400" dirty="0"/>
              <a:t>		int b = 7;</a:t>
            </a:r>
          </a:p>
          <a:p>
            <a:r>
              <a:rPr lang="en-US" altLang="zh-TW" sz="2400" dirty="0"/>
              <a:t>		int *</a:t>
            </a:r>
            <a:r>
              <a:rPr lang="en-US" altLang="zh-TW" sz="2400" dirty="0" err="1"/>
              <a:t>ptr</a:t>
            </a:r>
            <a:r>
              <a:rPr lang="en-US" altLang="zh-TW" sz="2400" dirty="0"/>
              <a:t> = </a:t>
            </a:r>
            <a:r>
              <a:rPr lang="en-US" altLang="zh-TW" sz="2400" dirty="0">
                <a:latin typeface="+mj-ea"/>
                <a:ea typeface="+mj-ea"/>
              </a:rPr>
              <a:t>&amp;</a:t>
            </a:r>
            <a:r>
              <a:rPr lang="en-US" altLang="zh-TW" sz="2400" dirty="0"/>
              <a:t>a;</a:t>
            </a:r>
          </a:p>
          <a:p>
            <a:r>
              <a:rPr lang="en-US" altLang="zh-TW" sz="2400" dirty="0"/>
              <a:t>		int **</a:t>
            </a:r>
            <a:r>
              <a:rPr lang="en-US" altLang="zh-TW" sz="2400" dirty="0" err="1"/>
              <a:t>ptr_ptr</a:t>
            </a:r>
            <a:r>
              <a:rPr lang="en-US" altLang="zh-TW" sz="2400" dirty="0"/>
              <a:t> = </a:t>
            </a:r>
            <a:r>
              <a:rPr lang="en-US" altLang="zh-TW" sz="2400" dirty="0">
                <a:latin typeface="+mj-ea"/>
                <a:ea typeface="+mj-ea"/>
              </a:rPr>
              <a:t>&amp;</a:t>
            </a:r>
            <a:r>
              <a:rPr lang="en-US" altLang="zh-TW" sz="2400" dirty="0" err="1"/>
              <a:t>ptr</a:t>
            </a:r>
            <a:endParaRPr lang="en-US" altLang="zh-TW" sz="2400" dirty="0"/>
          </a:p>
          <a:p>
            <a:r>
              <a:rPr lang="en-US" altLang="zh-TW" sz="2400" dirty="0"/>
              <a:t>		*</a:t>
            </a:r>
            <a:r>
              <a:rPr lang="en-US" altLang="zh-TW" sz="2400" dirty="0" err="1"/>
              <a:t>ptr_ptr</a:t>
            </a:r>
            <a:r>
              <a:rPr lang="zh-TW" altLang="en-US" sz="2400" dirty="0"/>
              <a:t> </a:t>
            </a:r>
            <a:r>
              <a:rPr lang="en-US" altLang="zh-TW" sz="2400" dirty="0"/>
              <a:t>=</a:t>
            </a:r>
            <a:r>
              <a:rPr lang="zh-TW" altLang="en-US" sz="2400" dirty="0"/>
              <a:t> </a:t>
            </a:r>
            <a:r>
              <a:rPr lang="en-US" altLang="zh-TW" sz="2400" dirty="0">
                <a:latin typeface="+mj-ea"/>
                <a:ea typeface="+mj-ea"/>
              </a:rPr>
              <a:t>&amp;</a:t>
            </a:r>
            <a:r>
              <a:rPr lang="en-US" altLang="zh-TW" sz="2400" dirty="0"/>
              <a:t>b;</a:t>
            </a:r>
          </a:p>
          <a:p>
            <a:r>
              <a:rPr lang="en-US" altLang="zh-TW" sz="2400" dirty="0"/>
              <a:t>		*</a:t>
            </a:r>
            <a:r>
              <a:rPr lang="en-US" altLang="zh-TW" sz="2400" dirty="0" err="1"/>
              <a:t>ptr</a:t>
            </a:r>
            <a:r>
              <a:rPr lang="en-US" altLang="zh-TW" sz="2400" dirty="0"/>
              <a:t> = 17;</a:t>
            </a:r>
          </a:p>
          <a:p>
            <a:r>
              <a:rPr lang="en-US" altLang="zh-TW" sz="2400" dirty="0"/>
              <a:t>		**</a:t>
            </a:r>
            <a:r>
              <a:rPr lang="en-US" altLang="zh-TW" sz="2400" dirty="0" err="1"/>
              <a:t>ptr_ptr</a:t>
            </a:r>
            <a:r>
              <a:rPr lang="en-US" altLang="zh-TW" sz="2400" dirty="0"/>
              <a:t> = 12;</a:t>
            </a:r>
          </a:p>
          <a:p>
            <a:r>
              <a:rPr lang="en-US" altLang="zh-TW" sz="2400" dirty="0"/>
              <a:t>		</a:t>
            </a:r>
            <a:r>
              <a:rPr lang="en-US" altLang="zh-TW" sz="2400" dirty="0" err="1"/>
              <a:t>cout</a:t>
            </a:r>
            <a:r>
              <a:rPr lang="en-US" altLang="zh-TW" sz="2400" dirty="0"/>
              <a:t>&lt;&lt;a&lt;&lt;</a:t>
            </a:r>
            <a:r>
              <a:rPr lang="en-US" altLang="zh-TW" sz="2400" dirty="0" err="1"/>
              <a:t>endl</a:t>
            </a:r>
            <a:r>
              <a:rPr lang="en-US" altLang="zh-TW" sz="2400" dirty="0"/>
              <a:t>;</a:t>
            </a:r>
          </a:p>
          <a:p>
            <a:r>
              <a:rPr lang="en-US" altLang="zh-TW" sz="2400" dirty="0"/>
              <a:t>		</a:t>
            </a:r>
            <a:r>
              <a:rPr lang="en-US" altLang="zh-TW" sz="2400" dirty="0" err="1"/>
              <a:t>cout</a:t>
            </a:r>
            <a:r>
              <a:rPr lang="en-US" altLang="zh-TW" sz="2400" dirty="0"/>
              <a:t>&lt;&lt;b&lt;&lt;</a:t>
            </a:r>
            <a:r>
              <a:rPr lang="en-US" altLang="zh-TW" sz="2400" dirty="0" err="1"/>
              <a:t>endl</a:t>
            </a:r>
            <a:r>
              <a:rPr lang="en-US" altLang="zh-TW" sz="2400" dirty="0"/>
              <a:t>;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D021BB1-6245-4780-BB3C-FB103FDA074C}"/>
              </a:ext>
            </a:extLst>
          </p:cNvPr>
          <p:cNvSpPr txBox="1"/>
          <p:nvPr/>
        </p:nvSpPr>
        <p:spPr>
          <a:xfrm>
            <a:off x="1727198" y="6027003"/>
            <a:ext cx="5084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17</a:t>
            </a:r>
          </a:p>
          <a:p>
            <a:r>
              <a:rPr lang="en-US" altLang="zh-TW" sz="2400" dirty="0"/>
              <a:t>12</a:t>
            </a:r>
            <a:endParaRPr lang="zh-TW" altLang="en-US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5B84FBA-D482-468F-BA2B-A614796A4A40}"/>
              </a:ext>
            </a:extLst>
          </p:cNvPr>
          <p:cNvSpPr txBox="1"/>
          <p:nvPr/>
        </p:nvSpPr>
        <p:spPr>
          <a:xfrm>
            <a:off x="5163127" y="2345899"/>
            <a:ext cx="382829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流程，</a:t>
            </a:r>
            <a:r>
              <a:rPr lang="en-US" altLang="zh-TW" dirty="0" err="1"/>
              <a:t>ptr_ptr</a:t>
            </a:r>
            <a:r>
              <a:rPr lang="zh-TW" altLang="en-US" dirty="0"/>
              <a:t>是一個雙重指標，</a:t>
            </a:r>
            <a:endParaRPr lang="en-US" altLang="zh-TW" dirty="0"/>
          </a:p>
          <a:p>
            <a:r>
              <a:rPr lang="zh-TW" altLang="en-US" dirty="0"/>
              <a:t>儲存著指標</a:t>
            </a:r>
            <a:r>
              <a:rPr lang="en-US" altLang="zh-TW" dirty="0" err="1"/>
              <a:t>ptr</a:t>
            </a:r>
            <a:r>
              <a:rPr lang="zh-TW" altLang="en-US" dirty="0"/>
              <a:t>的</a:t>
            </a:r>
            <a:r>
              <a:rPr lang="en-US" altLang="zh-TW" dirty="0"/>
              <a:t>address</a:t>
            </a:r>
          </a:p>
          <a:p>
            <a:endParaRPr lang="en-US" altLang="zh-TW" dirty="0"/>
          </a:p>
          <a:p>
            <a:r>
              <a:rPr lang="en-US" altLang="zh-TW" dirty="0"/>
              <a:t>*</a:t>
            </a:r>
            <a:r>
              <a:rPr lang="en-US" altLang="zh-TW" dirty="0" err="1"/>
              <a:t>ptr_ptr</a:t>
            </a:r>
            <a:r>
              <a:rPr lang="zh-TW" altLang="en-US" dirty="0"/>
              <a:t>，將</a:t>
            </a:r>
            <a:r>
              <a:rPr lang="en-US" altLang="zh-TW" dirty="0" err="1"/>
              <a:t>ptr_ptr</a:t>
            </a:r>
            <a:r>
              <a:rPr lang="zh-TW" altLang="en-US" dirty="0"/>
              <a:t>裡面所儲存指標</a:t>
            </a:r>
            <a:endParaRPr lang="en-US" altLang="zh-TW" dirty="0"/>
          </a:p>
          <a:p>
            <a:r>
              <a:rPr lang="zh-TW" altLang="en-US" dirty="0"/>
              <a:t>替代換成</a:t>
            </a:r>
            <a:r>
              <a:rPr lang="en-US" altLang="zh-TW" dirty="0"/>
              <a:t>b</a:t>
            </a:r>
            <a:r>
              <a:rPr lang="zh-TW" altLang="en-US" dirty="0"/>
              <a:t>的</a:t>
            </a:r>
            <a:r>
              <a:rPr lang="en-US" altLang="zh-TW" dirty="0"/>
              <a:t>address</a:t>
            </a:r>
          </a:p>
          <a:p>
            <a:endParaRPr lang="en-US" altLang="zh-TW" dirty="0"/>
          </a:p>
          <a:p>
            <a:r>
              <a:rPr lang="zh-TW" altLang="en-US" dirty="0"/>
              <a:t>將</a:t>
            </a:r>
            <a:r>
              <a:rPr lang="en-US" altLang="zh-TW" dirty="0" err="1"/>
              <a:t>ptr</a:t>
            </a:r>
            <a:r>
              <a:rPr lang="zh-TW" altLang="en-US" dirty="0"/>
              <a:t>所儲存的</a:t>
            </a:r>
            <a:r>
              <a:rPr lang="en-US" altLang="zh-TW" dirty="0"/>
              <a:t>address(a)</a:t>
            </a:r>
            <a:r>
              <a:rPr lang="zh-TW" altLang="en-US" dirty="0"/>
              <a:t>改為</a:t>
            </a:r>
            <a:r>
              <a:rPr lang="en-US" altLang="zh-TW" dirty="0"/>
              <a:t>17</a:t>
            </a:r>
          </a:p>
          <a:p>
            <a:endParaRPr lang="en-US" altLang="zh-TW" dirty="0"/>
          </a:p>
          <a:p>
            <a:r>
              <a:rPr lang="zh-TW" altLang="en-US" dirty="0"/>
              <a:t>將</a:t>
            </a:r>
            <a:r>
              <a:rPr lang="en-US" altLang="zh-TW" dirty="0" err="1"/>
              <a:t>ptr_ptr</a:t>
            </a:r>
            <a:r>
              <a:rPr lang="zh-TW" altLang="en-US" dirty="0"/>
              <a:t>所儲存的</a:t>
            </a:r>
            <a:r>
              <a:rPr lang="en-US" altLang="zh-TW" dirty="0"/>
              <a:t>b</a:t>
            </a:r>
            <a:r>
              <a:rPr lang="zh-TW" altLang="en-US" dirty="0"/>
              <a:t>的指標取出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將此</a:t>
            </a:r>
            <a:r>
              <a:rPr lang="en-US" altLang="zh-TW" dirty="0"/>
              <a:t>address(b)</a:t>
            </a:r>
            <a:r>
              <a:rPr lang="zh-TW" altLang="en-US" dirty="0"/>
              <a:t>上的數值改為</a:t>
            </a:r>
            <a:r>
              <a:rPr lang="en-US" altLang="zh-TW" dirty="0"/>
              <a:t>12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74189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CC97E2-F92F-4B97-99D3-6AB9B07FC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指標與陣列的關係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30BBDA-4029-426D-92AA-1D8948A5A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7922"/>
            <a:ext cx="8596668" cy="3880773"/>
          </a:xfrm>
        </p:spPr>
        <p:txBody>
          <a:bodyPr/>
          <a:lstStyle/>
          <a:p>
            <a:r>
              <a:rPr lang="zh-TW" altLang="en-US" dirty="0"/>
              <a:t>陣列事實上也是指標的一種應用，不同的是，陣列是固定長度的記憶體區塊</a:t>
            </a:r>
            <a:r>
              <a:rPr lang="en-US" altLang="zh-TW" dirty="0"/>
              <a:t>;</a:t>
            </a:r>
            <a:r>
              <a:rPr lang="zh-TW" altLang="en-US" dirty="0"/>
              <a:t>而指標是一個變數，用來記錄所指變數的</a:t>
            </a:r>
            <a:r>
              <a:rPr lang="en-US" altLang="zh-TW" dirty="0"/>
              <a:t>address.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AE4C6CE-D264-426C-9012-5052C8F7E65A}"/>
              </a:ext>
            </a:extLst>
          </p:cNvPr>
          <p:cNvSpPr txBox="1"/>
          <p:nvPr/>
        </p:nvSpPr>
        <p:spPr>
          <a:xfrm>
            <a:off x="965200" y="2624667"/>
            <a:ext cx="2690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int a[5] = {4, 8, 7, 6, 3};</a:t>
            </a:r>
            <a:endParaRPr lang="zh-TW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18252F4-E649-4D33-952A-90DE69D5B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790464"/>
              </p:ext>
            </p:extLst>
          </p:nvPr>
        </p:nvGraphicFramePr>
        <p:xfrm>
          <a:off x="4648200" y="2762447"/>
          <a:ext cx="252306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1534">
                  <a:extLst>
                    <a:ext uri="{9D8B030D-6E8A-4147-A177-3AD203B41FA5}">
                      <a16:colId xmlns:a16="http://schemas.microsoft.com/office/drawing/2014/main" val="1577224921"/>
                    </a:ext>
                  </a:extLst>
                </a:gridCol>
                <a:gridCol w="1261534">
                  <a:extLst>
                    <a:ext uri="{9D8B030D-6E8A-4147-A177-3AD203B41FA5}">
                      <a16:colId xmlns:a16="http://schemas.microsoft.com/office/drawing/2014/main" val="4285139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0XFFE0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548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0XFFE4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573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0XFFE8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931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0XFFEC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996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0XFFF0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156468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7AD3648F-7DBD-4233-986D-AC843698A05E}"/>
              </a:ext>
            </a:extLst>
          </p:cNvPr>
          <p:cNvSpPr txBox="1"/>
          <p:nvPr/>
        </p:nvSpPr>
        <p:spPr>
          <a:xfrm>
            <a:off x="7171268" y="219882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a[0]</a:t>
            </a:r>
            <a:endParaRPr lang="zh-TW" altLang="en-US" dirty="0"/>
          </a:p>
        </p:txBody>
      </p:sp>
      <p:cxnSp>
        <p:nvCxnSpPr>
          <p:cNvPr id="10" name="接點: 弧形 9">
            <a:extLst>
              <a:ext uri="{FF2B5EF4-FFF2-40B4-BE49-F238E27FC236}">
                <a16:creationId xmlns:a16="http://schemas.microsoft.com/office/drawing/2014/main" id="{D6343591-5714-4497-A218-CFCF2C870CF0}"/>
              </a:ext>
            </a:extLst>
          </p:cNvPr>
          <p:cNvCxnSpPr>
            <a:cxnSpLocks/>
          </p:cNvCxnSpPr>
          <p:nvPr/>
        </p:nvCxnSpPr>
        <p:spPr>
          <a:xfrm rot="5400000">
            <a:off x="6886478" y="2477657"/>
            <a:ext cx="290180" cy="27940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BCC5BD7-0CB9-4A9A-9E93-F9536FE73BFE}"/>
              </a:ext>
            </a:extLst>
          </p:cNvPr>
          <p:cNvSpPr txBox="1"/>
          <p:nvPr/>
        </p:nvSpPr>
        <p:spPr>
          <a:xfrm>
            <a:off x="7176844" y="4927601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a[4]</a:t>
            </a:r>
            <a:endParaRPr lang="zh-TW" altLang="en-US" dirty="0"/>
          </a:p>
        </p:txBody>
      </p:sp>
      <p:cxnSp>
        <p:nvCxnSpPr>
          <p:cNvPr id="14" name="接點: 弧形 13">
            <a:extLst>
              <a:ext uri="{FF2B5EF4-FFF2-40B4-BE49-F238E27FC236}">
                <a16:creationId xmlns:a16="http://schemas.microsoft.com/office/drawing/2014/main" id="{1DA0D441-F9FE-4C3C-B4BD-4BB9CB8D84FA}"/>
              </a:ext>
            </a:extLst>
          </p:cNvPr>
          <p:cNvCxnSpPr>
            <a:cxnSpLocks/>
          </p:cNvCxnSpPr>
          <p:nvPr/>
        </p:nvCxnSpPr>
        <p:spPr>
          <a:xfrm rot="5400000" flipH="1">
            <a:off x="6987950" y="4748774"/>
            <a:ext cx="354520" cy="213273"/>
          </a:xfrm>
          <a:prstGeom prst="curvedConnector3">
            <a:avLst>
              <a:gd name="adj1" fmla="val 452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9A21C95-076A-48C7-921E-A10A67F3FAEC}"/>
              </a:ext>
            </a:extLst>
          </p:cNvPr>
          <p:cNvSpPr txBox="1"/>
          <p:nvPr/>
        </p:nvSpPr>
        <p:spPr>
          <a:xfrm>
            <a:off x="7335575" y="3161488"/>
            <a:ext cx="2696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.</a:t>
            </a:r>
          </a:p>
          <a:p>
            <a:r>
              <a:rPr lang="en-US" altLang="zh-TW" dirty="0"/>
              <a:t>.</a:t>
            </a:r>
          </a:p>
          <a:p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8C1D21F-490C-415A-9A5C-14B68A2DFEDF}"/>
              </a:ext>
            </a:extLst>
          </p:cNvPr>
          <p:cNvSpPr txBox="1"/>
          <p:nvPr/>
        </p:nvSpPr>
        <p:spPr>
          <a:xfrm>
            <a:off x="965200" y="53678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66C1D8C-941A-4745-B4DE-A201F83ECB72}"/>
              </a:ext>
            </a:extLst>
          </p:cNvPr>
          <p:cNvSpPr txBox="1"/>
          <p:nvPr/>
        </p:nvSpPr>
        <p:spPr>
          <a:xfrm>
            <a:off x="677333" y="3464467"/>
            <a:ext cx="3416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不知道有沒有人執行過這個動作</a:t>
            </a:r>
            <a:endParaRPr lang="en-US" altLang="zh-TW" dirty="0"/>
          </a:p>
          <a:p>
            <a:r>
              <a:rPr lang="en-US" altLang="zh-TW" dirty="0" err="1"/>
              <a:t>cout</a:t>
            </a:r>
            <a:r>
              <a:rPr lang="en-US" altLang="zh-TW" dirty="0"/>
              <a:t>&lt;&lt;a&lt;&lt;</a:t>
            </a:r>
            <a:r>
              <a:rPr lang="en-US" altLang="zh-TW" dirty="0" err="1"/>
              <a:t>endl</a:t>
            </a:r>
            <a:r>
              <a:rPr lang="en-US" altLang="zh-TW" dirty="0"/>
              <a:t>;</a:t>
            </a:r>
          </a:p>
          <a:p>
            <a:r>
              <a:rPr lang="zh-TW" altLang="en-US" dirty="0"/>
              <a:t>直接去輸出這個陣列。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C004B4F-D79F-4437-87FA-8DD31F89FA42}"/>
              </a:ext>
            </a:extLst>
          </p:cNvPr>
          <p:cNvSpPr txBox="1"/>
          <p:nvPr/>
        </p:nvSpPr>
        <p:spPr>
          <a:xfrm>
            <a:off x="677333" y="4601015"/>
            <a:ext cx="23086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結果其實和</a:t>
            </a:r>
            <a:endParaRPr lang="en-US" altLang="zh-TW" dirty="0"/>
          </a:p>
          <a:p>
            <a:r>
              <a:rPr lang="en-US" altLang="zh-TW" dirty="0" err="1"/>
              <a:t>cout</a:t>
            </a:r>
            <a:r>
              <a:rPr lang="en-US" altLang="zh-TW" dirty="0"/>
              <a:t>&lt;&lt;</a:t>
            </a:r>
            <a:r>
              <a:rPr lang="en-US" altLang="zh-TW" dirty="0">
                <a:latin typeface="+mj-ea"/>
                <a:ea typeface="+mj-ea"/>
              </a:rPr>
              <a:t>&amp;</a:t>
            </a:r>
            <a:r>
              <a:rPr lang="en-US" altLang="zh-TW" dirty="0"/>
              <a:t>a[0]&lt;&lt;</a:t>
            </a:r>
            <a:r>
              <a:rPr lang="en-US" altLang="zh-TW" dirty="0" err="1"/>
              <a:t>endl</a:t>
            </a:r>
            <a:r>
              <a:rPr lang="en-US" altLang="zh-TW" dirty="0"/>
              <a:t>;</a:t>
            </a:r>
          </a:p>
          <a:p>
            <a:r>
              <a:rPr lang="zh-TW" altLang="en-US" dirty="0"/>
              <a:t>會是相同的</a:t>
            </a:r>
            <a:endParaRPr lang="en-US" altLang="zh-TW" dirty="0"/>
          </a:p>
          <a:p>
            <a:r>
              <a:rPr lang="zh-TW" altLang="en-US" dirty="0"/>
              <a:t>兩個都會輸出</a:t>
            </a:r>
            <a:r>
              <a:rPr lang="en-US" altLang="zh-TW" dirty="0"/>
              <a:t>0XFFE0</a:t>
            </a:r>
          </a:p>
        </p:txBody>
      </p:sp>
    </p:spTree>
    <p:extLst>
      <p:ext uri="{BB962C8B-B14F-4D97-AF65-F5344CB8AC3E}">
        <p14:creationId xmlns:p14="http://schemas.microsoft.com/office/powerpoint/2010/main" val="291517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2" grpId="0"/>
      <p:bldP spid="17" grpId="0"/>
      <p:bldP spid="19" grpId="0"/>
      <p:bldP spid="2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D3A0E5-D758-4535-837C-7A2CD3DE3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949855"/>
            <a:ext cx="8596668" cy="802745"/>
          </a:xfrm>
        </p:spPr>
        <p:txBody>
          <a:bodyPr/>
          <a:lstStyle/>
          <a:p>
            <a:r>
              <a:rPr lang="zh-TW" altLang="en-US" dirty="0"/>
              <a:t>至於為什麼會有這樣的結果呢</a:t>
            </a:r>
            <a:r>
              <a:rPr lang="en-US" altLang="zh-TW" dirty="0"/>
              <a:t>?</a:t>
            </a:r>
          </a:p>
          <a:p>
            <a:pPr marL="0" indent="0">
              <a:buNone/>
            </a:pPr>
            <a:r>
              <a:rPr lang="zh-TW" altLang="en-US" dirty="0"/>
              <a:t>     回到開頭所說的，陣列其實也是一種指標。</a:t>
            </a:r>
            <a:endParaRPr lang="en-US" altLang="zh-TW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E50E5FD-E077-4DF7-A02E-B6C9E849839B}"/>
              </a:ext>
            </a:extLst>
          </p:cNvPr>
          <p:cNvSpPr txBox="1"/>
          <p:nvPr/>
        </p:nvSpPr>
        <p:spPr>
          <a:xfrm>
            <a:off x="1227667" y="2082800"/>
            <a:ext cx="2690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int a[5] = {4, 8, 7, 6, 3};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D06554B-3D4E-43A4-8074-3E13A0A439E1}"/>
              </a:ext>
            </a:extLst>
          </p:cNvPr>
          <p:cNvSpPr txBox="1"/>
          <p:nvPr/>
        </p:nvSpPr>
        <p:spPr>
          <a:xfrm>
            <a:off x="762000" y="2782332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回到剛剛的例子，我們可以看成</a:t>
            </a:r>
            <a:endParaRPr lang="en-US" altLang="zh-TW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8AB3732-C26D-42ED-BCA1-FB210E222D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238361"/>
              </p:ext>
            </p:extLst>
          </p:nvPr>
        </p:nvGraphicFramePr>
        <p:xfrm>
          <a:off x="6003183" y="2501900"/>
          <a:ext cx="252306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1534">
                  <a:extLst>
                    <a:ext uri="{9D8B030D-6E8A-4147-A177-3AD203B41FA5}">
                      <a16:colId xmlns:a16="http://schemas.microsoft.com/office/drawing/2014/main" val="1577224921"/>
                    </a:ext>
                  </a:extLst>
                </a:gridCol>
                <a:gridCol w="1261534">
                  <a:extLst>
                    <a:ext uri="{9D8B030D-6E8A-4147-A177-3AD203B41FA5}">
                      <a16:colId xmlns:a16="http://schemas.microsoft.com/office/drawing/2014/main" val="4285139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0XFFE0</a:t>
                      </a:r>
                      <a:endParaRPr lang="zh-TW" altLang="en-US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548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0XFFE4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573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0XFFE8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931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0XFFEC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996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0XFFF0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156468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B677A48A-E88D-472F-B235-DE66C285959D}"/>
              </a:ext>
            </a:extLst>
          </p:cNvPr>
          <p:cNvSpPr txBox="1"/>
          <p:nvPr/>
        </p:nvSpPr>
        <p:spPr>
          <a:xfrm>
            <a:off x="8526251" y="193827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a[0]</a:t>
            </a:r>
            <a:endParaRPr lang="zh-TW" altLang="en-US" dirty="0"/>
          </a:p>
        </p:txBody>
      </p:sp>
      <p:cxnSp>
        <p:nvCxnSpPr>
          <p:cNvPr id="9" name="接點: 弧形 8">
            <a:extLst>
              <a:ext uri="{FF2B5EF4-FFF2-40B4-BE49-F238E27FC236}">
                <a16:creationId xmlns:a16="http://schemas.microsoft.com/office/drawing/2014/main" id="{22C79BEA-6041-440A-8AFE-048E9842D53A}"/>
              </a:ext>
            </a:extLst>
          </p:cNvPr>
          <p:cNvCxnSpPr>
            <a:cxnSpLocks/>
          </p:cNvCxnSpPr>
          <p:nvPr/>
        </p:nvCxnSpPr>
        <p:spPr>
          <a:xfrm rot="5400000">
            <a:off x="8241461" y="2217110"/>
            <a:ext cx="290180" cy="27940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3EA790D-BAEB-4339-ADC5-AEB5EB975AD9}"/>
              </a:ext>
            </a:extLst>
          </p:cNvPr>
          <p:cNvSpPr txBox="1"/>
          <p:nvPr/>
        </p:nvSpPr>
        <p:spPr>
          <a:xfrm>
            <a:off x="8531827" y="4667054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a[4]</a:t>
            </a:r>
            <a:endParaRPr lang="zh-TW" altLang="en-US" dirty="0"/>
          </a:p>
        </p:txBody>
      </p:sp>
      <p:cxnSp>
        <p:nvCxnSpPr>
          <p:cNvPr id="11" name="接點: 弧形 10">
            <a:extLst>
              <a:ext uri="{FF2B5EF4-FFF2-40B4-BE49-F238E27FC236}">
                <a16:creationId xmlns:a16="http://schemas.microsoft.com/office/drawing/2014/main" id="{8B80BCB5-521A-4441-8BD7-7DBD549A7F06}"/>
              </a:ext>
            </a:extLst>
          </p:cNvPr>
          <p:cNvCxnSpPr>
            <a:cxnSpLocks/>
          </p:cNvCxnSpPr>
          <p:nvPr/>
        </p:nvCxnSpPr>
        <p:spPr>
          <a:xfrm rot="5400000" flipH="1">
            <a:off x="8342933" y="4488227"/>
            <a:ext cx="354520" cy="213273"/>
          </a:xfrm>
          <a:prstGeom prst="curvedConnector3">
            <a:avLst>
              <a:gd name="adj1" fmla="val 452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57E7388-ADF9-43C0-83F3-BAFBE34BF21C}"/>
              </a:ext>
            </a:extLst>
          </p:cNvPr>
          <p:cNvSpPr txBox="1"/>
          <p:nvPr/>
        </p:nvSpPr>
        <p:spPr>
          <a:xfrm>
            <a:off x="8690558" y="2900941"/>
            <a:ext cx="2696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.</a:t>
            </a:r>
          </a:p>
          <a:p>
            <a:r>
              <a:rPr lang="en-US" altLang="zh-TW" dirty="0"/>
              <a:t>.</a:t>
            </a:r>
          </a:p>
          <a:p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B3F4A08-6461-4274-93DC-C67986C66260}"/>
              </a:ext>
            </a:extLst>
          </p:cNvPr>
          <p:cNvSpPr txBox="1"/>
          <p:nvPr/>
        </p:nvSpPr>
        <p:spPr>
          <a:xfrm>
            <a:off x="1227667" y="329719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int *a = FFE0;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D81A504C-92F3-4448-8EBB-2EFC4A6DCDE2}"/>
              </a:ext>
            </a:extLst>
          </p:cNvPr>
          <p:cNvSpPr txBox="1"/>
          <p:nvPr/>
        </p:nvSpPr>
        <p:spPr>
          <a:xfrm>
            <a:off x="762000" y="6305615"/>
            <a:ext cx="5846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陣列的名稱</a:t>
            </a:r>
            <a:r>
              <a:rPr lang="en-US" altLang="zh-TW" dirty="0"/>
              <a:t>a</a:t>
            </a:r>
            <a:r>
              <a:rPr lang="zh-TW" altLang="en-US" dirty="0"/>
              <a:t>，其實是一個指向陣列裡第一個元素的指標</a:t>
            </a: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AF35AD78-05F0-4A58-8046-6208D96CBE62}"/>
              </a:ext>
            </a:extLst>
          </p:cNvPr>
          <p:cNvGrpSpPr/>
          <p:nvPr/>
        </p:nvGrpSpPr>
        <p:grpSpPr>
          <a:xfrm>
            <a:off x="1114663" y="3429000"/>
            <a:ext cx="4385282" cy="3008417"/>
            <a:chOff x="5397050" y="2274783"/>
            <a:chExt cx="3242760" cy="2284985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4605323-A48D-4A0B-93FE-1747BFBE3418}"/>
                </a:ext>
              </a:extLst>
            </p:cNvPr>
            <p:cNvSpPr/>
            <p:nvPr/>
          </p:nvSpPr>
          <p:spPr>
            <a:xfrm>
              <a:off x="6262796" y="2711283"/>
              <a:ext cx="1050730" cy="9137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solidFill>
                    <a:schemeClr val="tx1"/>
                  </a:solidFill>
                  <a:highlight>
                    <a:srgbClr val="00FF00"/>
                  </a:highlight>
                </a:rPr>
                <a:t>0XFFF0</a:t>
              </a:r>
              <a:endParaRPr lang="zh-TW" altLang="en-US" sz="2800" dirty="0">
                <a:solidFill>
                  <a:schemeClr val="tx1"/>
                </a:solidFill>
                <a:highlight>
                  <a:srgbClr val="00FF00"/>
                </a:highlight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EE4B741-2277-43EF-B140-66232E4BCECA}"/>
                </a:ext>
              </a:extLst>
            </p:cNvPr>
            <p:cNvSpPr/>
            <p:nvPr/>
          </p:nvSpPr>
          <p:spPr>
            <a:xfrm>
              <a:off x="6262795" y="3624996"/>
              <a:ext cx="1050731" cy="4377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solidFill>
                    <a:schemeClr val="tx1"/>
                  </a:solidFill>
                </a:rPr>
                <a:t>0XFFF4</a:t>
              </a:r>
              <a:endParaRPr lang="zh-TW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3334F3F4-7EF2-40AE-916A-3BB38A2C87D7}"/>
                </a:ext>
              </a:extLst>
            </p:cNvPr>
            <p:cNvSpPr txBox="1"/>
            <p:nvPr/>
          </p:nvSpPr>
          <p:spPr>
            <a:xfrm>
              <a:off x="5397050" y="2395837"/>
              <a:ext cx="10470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/>
                <a:t>value</a:t>
              </a:r>
              <a:endParaRPr lang="zh-TW" altLang="en-US" sz="2800" dirty="0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A26E519C-5362-410E-99B5-9D7A778476B3}"/>
                </a:ext>
              </a:extLst>
            </p:cNvPr>
            <p:cNvSpPr txBox="1"/>
            <p:nvPr/>
          </p:nvSpPr>
          <p:spPr>
            <a:xfrm>
              <a:off x="7238464" y="4036548"/>
              <a:ext cx="14013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/>
                <a:t>address</a:t>
              </a:r>
              <a:endParaRPr lang="zh-TW" altLang="en-US" sz="2800" dirty="0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0EF0A125-99C7-41F8-B898-9454C9E63BAA}"/>
                </a:ext>
              </a:extLst>
            </p:cNvPr>
            <p:cNvSpPr txBox="1"/>
            <p:nvPr/>
          </p:nvSpPr>
          <p:spPr>
            <a:xfrm>
              <a:off x="7289477" y="2274783"/>
              <a:ext cx="995943" cy="3974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/>
                <a:t>int *</a:t>
              </a:r>
              <a:r>
                <a:rPr lang="en-US" altLang="zh-TW" sz="2800" dirty="0" err="1"/>
                <a:t>ptr</a:t>
              </a:r>
              <a:endParaRPr lang="zh-TW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69566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2" grpId="0"/>
      <p:bldP spid="13" grpId="0"/>
      <p:bldP spid="2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CCA9F4-0D26-4336-AABF-363DC70EE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62" y="461819"/>
            <a:ext cx="8596668" cy="1320800"/>
          </a:xfrm>
        </p:spPr>
        <p:txBody>
          <a:bodyPr/>
          <a:lstStyle/>
          <a:p>
            <a:r>
              <a:rPr lang="zh-TW" altLang="en-US" dirty="0"/>
              <a:t>陣列的記憶體分布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AE897B-1F49-4D1D-BA68-848905768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62" y="1578698"/>
            <a:ext cx="8596668" cy="3880773"/>
          </a:xfrm>
        </p:spPr>
        <p:txBody>
          <a:bodyPr/>
          <a:lstStyle/>
          <a:p>
            <a:r>
              <a:rPr lang="zh-TW" altLang="en-US" dirty="0"/>
              <a:t>我們可以仔細觀察剛剛那個範例裡，陣列中每個元素的指標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4D36786-05D8-49C6-809B-5994585ACF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850454"/>
              </p:ext>
            </p:extLst>
          </p:nvPr>
        </p:nvGraphicFramePr>
        <p:xfrm>
          <a:off x="5350163" y="2635613"/>
          <a:ext cx="252306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1534">
                  <a:extLst>
                    <a:ext uri="{9D8B030D-6E8A-4147-A177-3AD203B41FA5}">
                      <a16:colId xmlns:a16="http://schemas.microsoft.com/office/drawing/2014/main" val="1577224921"/>
                    </a:ext>
                  </a:extLst>
                </a:gridCol>
                <a:gridCol w="1261534">
                  <a:extLst>
                    <a:ext uri="{9D8B030D-6E8A-4147-A177-3AD203B41FA5}">
                      <a16:colId xmlns:a16="http://schemas.microsoft.com/office/drawing/2014/main" val="4285139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0XFFE0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548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0XFFE4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573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0XFFE8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931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0XFFEC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996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0XFFF0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156468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0C574837-E84E-4537-95EF-1FD9BF1F9212}"/>
              </a:ext>
            </a:extLst>
          </p:cNvPr>
          <p:cNvSpPr txBox="1"/>
          <p:nvPr/>
        </p:nvSpPr>
        <p:spPr>
          <a:xfrm>
            <a:off x="7873231" y="2071991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a[0]</a:t>
            </a:r>
            <a:endParaRPr lang="zh-TW" altLang="en-US" dirty="0"/>
          </a:p>
        </p:txBody>
      </p:sp>
      <p:cxnSp>
        <p:nvCxnSpPr>
          <p:cNvPr id="6" name="接點: 弧形 5">
            <a:extLst>
              <a:ext uri="{FF2B5EF4-FFF2-40B4-BE49-F238E27FC236}">
                <a16:creationId xmlns:a16="http://schemas.microsoft.com/office/drawing/2014/main" id="{4E1C2E14-4028-431D-9725-22987CEF8BBE}"/>
              </a:ext>
            </a:extLst>
          </p:cNvPr>
          <p:cNvCxnSpPr>
            <a:cxnSpLocks/>
          </p:cNvCxnSpPr>
          <p:nvPr/>
        </p:nvCxnSpPr>
        <p:spPr>
          <a:xfrm rot="5400000">
            <a:off x="7588441" y="2350823"/>
            <a:ext cx="290180" cy="27940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D00EC5CC-F7AA-42C0-90FD-52C349CF5332}"/>
              </a:ext>
            </a:extLst>
          </p:cNvPr>
          <p:cNvSpPr txBox="1"/>
          <p:nvPr/>
        </p:nvSpPr>
        <p:spPr>
          <a:xfrm>
            <a:off x="7878807" y="4800767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a[4]</a:t>
            </a:r>
            <a:endParaRPr lang="zh-TW" altLang="en-US" dirty="0"/>
          </a:p>
        </p:txBody>
      </p:sp>
      <p:cxnSp>
        <p:nvCxnSpPr>
          <p:cNvPr id="8" name="接點: 弧形 7">
            <a:extLst>
              <a:ext uri="{FF2B5EF4-FFF2-40B4-BE49-F238E27FC236}">
                <a16:creationId xmlns:a16="http://schemas.microsoft.com/office/drawing/2014/main" id="{764C5EE2-8717-4DD0-A608-6739F91E204D}"/>
              </a:ext>
            </a:extLst>
          </p:cNvPr>
          <p:cNvCxnSpPr>
            <a:cxnSpLocks/>
          </p:cNvCxnSpPr>
          <p:nvPr/>
        </p:nvCxnSpPr>
        <p:spPr>
          <a:xfrm rot="5400000" flipH="1">
            <a:off x="7689913" y="4621940"/>
            <a:ext cx="354520" cy="213273"/>
          </a:xfrm>
          <a:prstGeom prst="curvedConnector3">
            <a:avLst>
              <a:gd name="adj1" fmla="val 452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FDFA5E82-BDD0-4710-9C4A-E6BBD4A73C11}"/>
              </a:ext>
            </a:extLst>
          </p:cNvPr>
          <p:cNvSpPr txBox="1"/>
          <p:nvPr/>
        </p:nvSpPr>
        <p:spPr>
          <a:xfrm>
            <a:off x="8037538" y="3034654"/>
            <a:ext cx="2696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.</a:t>
            </a:r>
          </a:p>
          <a:p>
            <a:r>
              <a:rPr lang="en-US" altLang="zh-TW" dirty="0"/>
              <a:t>.</a:t>
            </a:r>
          </a:p>
          <a:p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FA22E0D-B4AC-460D-87B8-566A3E0AC336}"/>
              </a:ext>
            </a:extLst>
          </p:cNvPr>
          <p:cNvSpPr txBox="1"/>
          <p:nvPr/>
        </p:nvSpPr>
        <p:spPr>
          <a:xfrm>
            <a:off x="775855" y="2782669"/>
            <a:ext cx="3735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應該不難看出，每個元素的</a:t>
            </a:r>
            <a:r>
              <a:rPr lang="en-US" altLang="zh-TW" dirty="0"/>
              <a:t>address</a:t>
            </a:r>
          </a:p>
          <a:p>
            <a:r>
              <a:rPr lang="zh-TW" altLang="en-US" dirty="0"/>
              <a:t>他們所相差的都剛好是</a:t>
            </a:r>
            <a:r>
              <a:rPr lang="en-US" altLang="zh-TW" dirty="0"/>
              <a:t>4</a:t>
            </a:r>
            <a:r>
              <a:rPr lang="zh-TW" altLang="en-US" dirty="0"/>
              <a:t>。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6FA2115-0D0F-46E3-BEB8-B0937424800A}"/>
              </a:ext>
            </a:extLst>
          </p:cNvPr>
          <p:cNvSpPr txBox="1"/>
          <p:nvPr/>
        </p:nvSpPr>
        <p:spPr>
          <a:xfrm>
            <a:off x="895927" y="4424218"/>
            <a:ext cx="3108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這是巧合嗎</a:t>
            </a:r>
            <a:r>
              <a:rPr lang="en-US" altLang="zh-TW" dirty="0"/>
              <a:t>?</a:t>
            </a:r>
            <a:r>
              <a:rPr lang="zh-TW" altLang="en-US" dirty="0"/>
              <a:t> 我不這麼認為。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8329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0" grpId="0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03AACA-BB18-4D8B-B26E-7904F28C4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425" y="849026"/>
            <a:ext cx="8596668" cy="998248"/>
          </a:xfrm>
        </p:spPr>
        <p:txBody>
          <a:bodyPr/>
          <a:lstStyle/>
          <a:p>
            <a:r>
              <a:rPr lang="zh-TW" altLang="en-US" dirty="0"/>
              <a:t>陣列其實是一串相連起來的記憶體，我們可以這樣理解，我們每宣告一次陣列，編譯器會先計算出這個陣列所需要的記憶體大小，然後將這段記憶體分配給這個陣列。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627500B-4212-4493-8857-A5F1BB6E36FF}"/>
              </a:ext>
            </a:extLst>
          </p:cNvPr>
          <p:cNvSpPr txBox="1"/>
          <p:nvPr/>
        </p:nvSpPr>
        <p:spPr>
          <a:xfrm>
            <a:off x="1328439" y="2262909"/>
            <a:ext cx="341632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那我們可以想想，剛剛那個陣列</a:t>
            </a:r>
            <a:endParaRPr lang="en-US" altLang="zh-TW" dirty="0"/>
          </a:p>
          <a:p>
            <a:r>
              <a:rPr lang="en-US" altLang="zh-TW" dirty="0"/>
              <a:t>	</a:t>
            </a:r>
          </a:p>
          <a:p>
            <a:r>
              <a:rPr lang="en-US" altLang="zh-TW" dirty="0"/>
              <a:t>	int a[5] </a:t>
            </a:r>
          </a:p>
          <a:p>
            <a:endParaRPr lang="en-US" altLang="zh-TW" dirty="0"/>
          </a:p>
          <a:p>
            <a:r>
              <a:rPr lang="zh-TW" altLang="en-US" dirty="0"/>
              <a:t>總共花費了多少記憶體</a:t>
            </a:r>
            <a:r>
              <a:rPr lang="en-US" altLang="zh-TW" dirty="0"/>
              <a:t>?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BAD2A39-E6DB-4D2A-ABB1-CA0D9BC7B4F9}"/>
              </a:ext>
            </a:extLst>
          </p:cNvPr>
          <p:cNvSpPr txBox="1"/>
          <p:nvPr/>
        </p:nvSpPr>
        <p:spPr>
          <a:xfrm>
            <a:off x="977457" y="4064000"/>
            <a:ext cx="6987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一個 </a:t>
            </a:r>
            <a:r>
              <a:rPr lang="en-US" altLang="zh-TW" dirty="0"/>
              <a:t>int</a:t>
            </a:r>
            <a:r>
              <a:rPr lang="zh-TW" altLang="en-US" dirty="0"/>
              <a:t> 變數會占用 </a:t>
            </a:r>
            <a:r>
              <a:rPr lang="en-US" altLang="zh-TW" dirty="0"/>
              <a:t>4</a:t>
            </a:r>
            <a:r>
              <a:rPr lang="zh-TW" altLang="en-US" dirty="0"/>
              <a:t> </a:t>
            </a:r>
            <a:r>
              <a:rPr lang="en-US" altLang="zh-TW" dirty="0"/>
              <a:t>bytes</a:t>
            </a:r>
            <a:r>
              <a:rPr lang="zh-TW" altLang="en-US" dirty="0"/>
              <a:t>，而 </a:t>
            </a:r>
            <a:r>
              <a:rPr lang="en-US" altLang="zh-TW" dirty="0"/>
              <a:t>a</a:t>
            </a:r>
            <a:r>
              <a:rPr lang="zh-TW" altLang="en-US" dirty="0"/>
              <a:t> 是一個可儲存五個整數的陣列。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897E9B7-28DD-42B3-B2B8-E0704C7CD9A7}"/>
              </a:ext>
            </a:extLst>
          </p:cNvPr>
          <p:cNvSpPr txBox="1"/>
          <p:nvPr/>
        </p:nvSpPr>
        <p:spPr>
          <a:xfrm>
            <a:off x="1236106" y="4562641"/>
            <a:ext cx="2869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所佔用記憶體為</a:t>
            </a:r>
            <a:r>
              <a:rPr lang="en-US" altLang="zh-TW" dirty="0"/>
              <a:t> 4 x 5 = 20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D33C0B5-6092-4F41-85A9-4FD605BEFE4A}"/>
              </a:ext>
            </a:extLst>
          </p:cNvPr>
          <p:cNvSpPr txBox="1"/>
          <p:nvPr/>
        </p:nvSpPr>
        <p:spPr>
          <a:xfrm>
            <a:off x="720436" y="5458691"/>
            <a:ext cx="886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也可以理解成，自 </a:t>
            </a:r>
            <a:r>
              <a:rPr lang="en-US" altLang="zh-TW" dirty="0"/>
              <a:t>a</a:t>
            </a:r>
            <a:r>
              <a:rPr lang="zh-TW" altLang="en-US" dirty="0"/>
              <a:t> 指標開始，在數線上往右 </a:t>
            </a:r>
            <a:r>
              <a:rPr lang="en-US" altLang="zh-TW" dirty="0"/>
              <a:t>20</a:t>
            </a:r>
            <a:r>
              <a:rPr lang="zh-TW" altLang="en-US" dirty="0"/>
              <a:t> 的記憶體位置，都是被此陣列占用的</a:t>
            </a:r>
          </a:p>
        </p:txBody>
      </p:sp>
    </p:spTree>
    <p:extLst>
      <p:ext uri="{BB962C8B-B14F-4D97-AF65-F5344CB8AC3E}">
        <p14:creationId xmlns:p14="http://schemas.microsoft.com/office/powerpoint/2010/main" val="2811301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C466A0-8F51-4D91-9CFF-0B584DCCE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34" y="350982"/>
            <a:ext cx="8596668" cy="1320800"/>
          </a:xfrm>
        </p:spPr>
        <p:txBody>
          <a:bodyPr/>
          <a:lstStyle/>
          <a:p>
            <a:r>
              <a:rPr lang="en-US" altLang="zh-TW" dirty="0"/>
              <a:t>address</a:t>
            </a:r>
            <a:r>
              <a:rPr lang="zh-TW" altLang="en-US" dirty="0"/>
              <a:t>的加減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3D0EB2-2299-4F6F-B718-DFDC82530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007" y="1488613"/>
            <a:ext cx="8596668" cy="369333"/>
          </a:xfrm>
        </p:spPr>
        <p:txBody>
          <a:bodyPr/>
          <a:lstStyle/>
          <a:p>
            <a:r>
              <a:rPr lang="zh-TW" altLang="en-US" dirty="0"/>
              <a:t>以這張圖，</a:t>
            </a:r>
            <a:r>
              <a:rPr lang="en-US" altLang="zh-TW" dirty="0"/>
              <a:t>a</a:t>
            </a:r>
            <a:r>
              <a:rPr lang="zh-TW" altLang="en-US" dirty="0"/>
              <a:t>為</a:t>
            </a:r>
            <a:r>
              <a:rPr lang="en-US" altLang="zh-TW" dirty="0"/>
              <a:t>0XFFE0</a:t>
            </a:r>
            <a:r>
              <a:rPr lang="zh-TW" altLang="en-US" dirty="0"/>
              <a:t>來說</a:t>
            </a:r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1295E3B-6A2F-4B59-8BE8-24172171C2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560259"/>
              </p:ext>
            </p:extLst>
          </p:nvPr>
        </p:nvGraphicFramePr>
        <p:xfrm>
          <a:off x="5340927" y="2635613"/>
          <a:ext cx="252306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1534">
                  <a:extLst>
                    <a:ext uri="{9D8B030D-6E8A-4147-A177-3AD203B41FA5}">
                      <a16:colId xmlns:a16="http://schemas.microsoft.com/office/drawing/2014/main" val="1577224921"/>
                    </a:ext>
                  </a:extLst>
                </a:gridCol>
                <a:gridCol w="1261534">
                  <a:extLst>
                    <a:ext uri="{9D8B030D-6E8A-4147-A177-3AD203B41FA5}">
                      <a16:colId xmlns:a16="http://schemas.microsoft.com/office/drawing/2014/main" val="4285139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0XFFE0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548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0XFFE4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573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0XFFE8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931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0XFFEC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996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0XFFF0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156468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389F13F5-172A-4E28-8ACB-D5674CFF2FE7}"/>
              </a:ext>
            </a:extLst>
          </p:cNvPr>
          <p:cNvSpPr txBox="1"/>
          <p:nvPr/>
        </p:nvSpPr>
        <p:spPr>
          <a:xfrm>
            <a:off x="7873231" y="2071991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a[0]</a:t>
            </a:r>
            <a:endParaRPr lang="zh-TW" altLang="en-US" dirty="0"/>
          </a:p>
        </p:txBody>
      </p:sp>
      <p:cxnSp>
        <p:nvCxnSpPr>
          <p:cNvPr id="6" name="接點: 弧形 5">
            <a:extLst>
              <a:ext uri="{FF2B5EF4-FFF2-40B4-BE49-F238E27FC236}">
                <a16:creationId xmlns:a16="http://schemas.microsoft.com/office/drawing/2014/main" id="{30F5453D-F13D-4E87-BCC9-7BC59BB662D6}"/>
              </a:ext>
            </a:extLst>
          </p:cNvPr>
          <p:cNvCxnSpPr>
            <a:cxnSpLocks/>
          </p:cNvCxnSpPr>
          <p:nvPr/>
        </p:nvCxnSpPr>
        <p:spPr>
          <a:xfrm rot="5400000">
            <a:off x="7588441" y="2350823"/>
            <a:ext cx="290180" cy="27940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A828DECA-C4AA-468A-A3C5-C51ADDDB873D}"/>
              </a:ext>
            </a:extLst>
          </p:cNvPr>
          <p:cNvSpPr txBox="1"/>
          <p:nvPr/>
        </p:nvSpPr>
        <p:spPr>
          <a:xfrm>
            <a:off x="7878807" y="4800767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a[4]</a:t>
            </a:r>
            <a:endParaRPr lang="zh-TW" altLang="en-US" dirty="0"/>
          </a:p>
        </p:txBody>
      </p:sp>
      <p:cxnSp>
        <p:nvCxnSpPr>
          <p:cNvPr id="8" name="接點: 弧形 7">
            <a:extLst>
              <a:ext uri="{FF2B5EF4-FFF2-40B4-BE49-F238E27FC236}">
                <a16:creationId xmlns:a16="http://schemas.microsoft.com/office/drawing/2014/main" id="{F02302D7-7D69-4D82-9F7B-55C58D7ADD49}"/>
              </a:ext>
            </a:extLst>
          </p:cNvPr>
          <p:cNvCxnSpPr>
            <a:cxnSpLocks/>
          </p:cNvCxnSpPr>
          <p:nvPr/>
        </p:nvCxnSpPr>
        <p:spPr>
          <a:xfrm rot="5400000" flipH="1">
            <a:off x="7689913" y="4621940"/>
            <a:ext cx="354520" cy="213273"/>
          </a:xfrm>
          <a:prstGeom prst="curvedConnector3">
            <a:avLst>
              <a:gd name="adj1" fmla="val 452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43D7F934-7DB9-4ADB-A634-01FDD4A3F364}"/>
              </a:ext>
            </a:extLst>
          </p:cNvPr>
          <p:cNvSpPr txBox="1"/>
          <p:nvPr/>
        </p:nvSpPr>
        <p:spPr>
          <a:xfrm>
            <a:off x="979055" y="2219862"/>
            <a:ext cx="26260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如果我們執行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	</a:t>
            </a:r>
            <a:r>
              <a:rPr lang="en-US" altLang="zh-TW" dirty="0" err="1"/>
              <a:t>cout</a:t>
            </a:r>
            <a:r>
              <a:rPr lang="en-US" altLang="zh-TW" dirty="0"/>
              <a:t>&lt;&lt;a + 2&lt;&lt;</a:t>
            </a:r>
            <a:r>
              <a:rPr lang="en-US" altLang="zh-TW" dirty="0" err="1"/>
              <a:t>endl</a:t>
            </a:r>
            <a:r>
              <a:rPr lang="en-US" altLang="zh-TW" dirty="0"/>
              <a:t>;</a:t>
            </a:r>
          </a:p>
          <a:p>
            <a:endParaRPr lang="en-US" altLang="zh-TW" dirty="0"/>
          </a:p>
          <a:p>
            <a:r>
              <a:rPr lang="zh-TW" altLang="en-US" dirty="0"/>
              <a:t>那會有什麼結果呢</a:t>
            </a:r>
            <a:r>
              <a:rPr lang="en-US" altLang="zh-TW" dirty="0"/>
              <a:t>?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6503345-DED1-4404-86CA-C7F04C2D699F}"/>
              </a:ext>
            </a:extLst>
          </p:cNvPr>
          <p:cNvSpPr txBox="1"/>
          <p:nvPr/>
        </p:nvSpPr>
        <p:spPr>
          <a:xfrm>
            <a:off x="575867" y="4366650"/>
            <a:ext cx="40126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輸出結果會是</a:t>
            </a:r>
            <a:r>
              <a:rPr lang="en-US" altLang="zh-TW" dirty="0"/>
              <a:t>0XFFE8</a:t>
            </a:r>
            <a:r>
              <a:rPr lang="zh-TW" altLang="en-US" dirty="0"/>
              <a:t>，</a:t>
            </a:r>
            <a:r>
              <a:rPr lang="en-US" altLang="zh-TW" dirty="0"/>
              <a:t>address</a:t>
            </a:r>
            <a:r>
              <a:rPr lang="zh-TW" altLang="en-US" dirty="0"/>
              <a:t>的加減</a:t>
            </a:r>
            <a:endParaRPr lang="en-US" altLang="zh-TW" dirty="0"/>
          </a:p>
          <a:p>
            <a:r>
              <a:rPr lang="zh-TW" altLang="en-US" dirty="0"/>
              <a:t>，會以自己的變數型態作為基底，去</a:t>
            </a:r>
            <a:endParaRPr lang="en-US" altLang="zh-TW" dirty="0"/>
          </a:p>
          <a:p>
            <a:r>
              <a:rPr lang="zh-TW" altLang="en-US" dirty="0"/>
              <a:t>做加減。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234846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349F223-B6E4-4642-9E43-73D594A96E1A}"/>
              </a:ext>
            </a:extLst>
          </p:cNvPr>
          <p:cNvSpPr txBox="1"/>
          <p:nvPr/>
        </p:nvSpPr>
        <p:spPr>
          <a:xfrm>
            <a:off x="5260879" y="1009073"/>
            <a:ext cx="20585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TW" dirty="0"/>
          </a:p>
          <a:p>
            <a:r>
              <a:rPr lang="en-US" altLang="zh-TW" dirty="0"/>
              <a:t>	int a = 15;</a:t>
            </a:r>
          </a:p>
          <a:p>
            <a:r>
              <a:rPr lang="en-US" altLang="zh-TW" dirty="0"/>
              <a:t>	int *</a:t>
            </a:r>
            <a:r>
              <a:rPr lang="en-US" altLang="zh-TW" dirty="0" err="1"/>
              <a:t>ptr</a:t>
            </a:r>
            <a:r>
              <a:rPr lang="en-US" altLang="zh-TW" dirty="0"/>
              <a:t> = </a:t>
            </a:r>
            <a:r>
              <a:rPr lang="en-US" altLang="zh-TW" dirty="0">
                <a:latin typeface="+mj-ea"/>
              </a:rPr>
              <a:t>&amp;</a:t>
            </a:r>
            <a:r>
              <a:rPr lang="en-US" altLang="zh-TW" dirty="0"/>
              <a:t>a;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CEBE2C0-F5A8-4302-AEC7-55DB4A3EBEBD}"/>
              </a:ext>
            </a:extLst>
          </p:cNvPr>
          <p:cNvSpPr txBox="1"/>
          <p:nvPr/>
        </p:nvSpPr>
        <p:spPr>
          <a:xfrm>
            <a:off x="554182" y="1399439"/>
            <a:ext cx="3839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我們可以用更簡單的例子來看</a:t>
            </a:r>
            <a:endParaRPr lang="en-US" altLang="zh-TW" dirty="0"/>
          </a:p>
          <a:p>
            <a:r>
              <a:rPr lang="en-US" altLang="zh-TW" dirty="0" err="1"/>
              <a:t>ptr</a:t>
            </a:r>
            <a:r>
              <a:rPr lang="zh-TW" altLang="en-US" dirty="0"/>
              <a:t>指標裡所儲存的</a:t>
            </a:r>
            <a:r>
              <a:rPr lang="en-US" altLang="zh-TW" dirty="0"/>
              <a:t>address</a:t>
            </a:r>
            <a:r>
              <a:rPr lang="zh-TW" altLang="en-US" dirty="0"/>
              <a:t>為</a:t>
            </a:r>
            <a:r>
              <a:rPr lang="en-US" altLang="zh-TW" dirty="0"/>
              <a:t>FFF0</a:t>
            </a:r>
            <a:r>
              <a:rPr lang="zh-TW" altLang="en-US" dirty="0"/>
              <a:t>。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12B3808-2F75-4487-B8B0-D83B0D37AEF3}"/>
              </a:ext>
            </a:extLst>
          </p:cNvPr>
          <p:cNvSpPr txBox="1"/>
          <p:nvPr/>
        </p:nvSpPr>
        <p:spPr>
          <a:xfrm>
            <a:off x="481963" y="3499165"/>
            <a:ext cx="561403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此時若要計算</a:t>
            </a:r>
            <a:r>
              <a:rPr lang="en-US" altLang="zh-TW" dirty="0" err="1"/>
              <a:t>ptr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，則必須加上</a:t>
            </a:r>
            <a:r>
              <a:rPr lang="en-US" altLang="zh-TW" dirty="0"/>
              <a:t>a</a:t>
            </a:r>
            <a:r>
              <a:rPr lang="zh-TW" altLang="en-US" dirty="0"/>
              <a:t>的變數型態的大小</a:t>
            </a:r>
            <a:endParaRPr lang="en-US" altLang="zh-TW" dirty="0"/>
          </a:p>
          <a:p>
            <a:r>
              <a:rPr lang="zh-TW" altLang="en-US" dirty="0"/>
              <a:t>也就是</a:t>
            </a:r>
            <a:r>
              <a:rPr lang="en-US" altLang="zh-TW" dirty="0"/>
              <a:t>int</a:t>
            </a:r>
            <a:r>
              <a:rPr lang="zh-TW" altLang="en-US" dirty="0"/>
              <a:t>的大小，</a:t>
            </a:r>
            <a:r>
              <a:rPr lang="en-US" altLang="zh-TW" dirty="0"/>
              <a:t>4bytes</a:t>
            </a:r>
          </a:p>
          <a:p>
            <a:endParaRPr lang="en-US" altLang="zh-TW" dirty="0"/>
          </a:p>
          <a:p>
            <a:r>
              <a:rPr lang="zh-TW" altLang="en-US" dirty="0"/>
              <a:t>於是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en-US" altLang="zh-TW" dirty="0" err="1"/>
              <a:t>cout</a:t>
            </a:r>
            <a:r>
              <a:rPr lang="en-US" altLang="zh-TW" dirty="0"/>
              <a:t>&lt;&lt;</a:t>
            </a:r>
            <a:r>
              <a:rPr lang="en-US" altLang="zh-TW" dirty="0" err="1"/>
              <a:t>ptr</a:t>
            </a:r>
            <a:r>
              <a:rPr lang="en-US" altLang="zh-TW" dirty="0"/>
              <a:t> + 1&lt;&lt;</a:t>
            </a:r>
            <a:r>
              <a:rPr lang="en-US" altLang="zh-TW" dirty="0" err="1"/>
              <a:t>endl</a:t>
            </a:r>
            <a:r>
              <a:rPr lang="en-US" altLang="zh-TW" dirty="0"/>
              <a:t>;</a:t>
            </a:r>
          </a:p>
          <a:p>
            <a:r>
              <a:rPr lang="zh-TW" altLang="en-US" dirty="0"/>
              <a:t>的結果會是</a:t>
            </a:r>
            <a:r>
              <a:rPr lang="en-US" altLang="zh-TW" dirty="0"/>
              <a:t>0XFFF0 + 4</a:t>
            </a:r>
            <a:r>
              <a:rPr lang="zh-TW" altLang="en-US" dirty="0"/>
              <a:t>也就是 </a:t>
            </a:r>
            <a:r>
              <a:rPr lang="en-US" altLang="zh-TW" dirty="0"/>
              <a:t>0XFFF4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1C26707-697D-4AC5-88B9-A08078D76AB2}"/>
              </a:ext>
            </a:extLst>
          </p:cNvPr>
          <p:cNvSpPr txBox="1"/>
          <p:nvPr/>
        </p:nvSpPr>
        <p:spPr>
          <a:xfrm>
            <a:off x="481963" y="5458561"/>
            <a:ext cx="42322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若是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	</a:t>
            </a:r>
            <a:r>
              <a:rPr lang="en-US" altLang="zh-TW" dirty="0" err="1"/>
              <a:t>cout</a:t>
            </a:r>
            <a:r>
              <a:rPr lang="en-US" altLang="zh-TW" dirty="0"/>
              <a:t>&lt;&lt;</a:t>
            </a:r>
            <a:r>
              <a:rPr lang="en-US" altLang="zh-TW" dirty="0" err="1"/>
              <a:t>ptr</a:t>
            </a:r>
            <a:r>
              <a:rPr lang="en-US" altLang="zh-TW" dirty="0"/>
              <a:t> + 2&lt;&lt;</a:t>
            </a:r>
            <a:r>
              <a:rPr lang="en-US" altLang="zh-TW" dirty="0" err="1"/>
              <a:t>endl</a:t>
            </a:r>
            <a:r>
              <a:rPr lang="en-US" altLang="zh-TW" dirty="0"/>
              <a:t>;</a:t>
            </a:r>
          </a:p>
          <a:p>
            <a:endParaRPr lang="en-US" altLang="zh-TW" dirty="0"/>
          </a:p>
          <a:p>
            <a:r>
              <a:rPr lang="zh-TW" altLang="en-US" dirty="0"/>
              <a:t>結果同理，會是</a:t>
            </a:r>
            <a:r>
              <a:rPr lang="en-US" altLang="zh-TW" dirty="0"/>
              <a:t>0XFFF0 + 2 * 4</a:t>
            </a:r>
            <a:r>
              <a:rPr lang="zh-TW" altLang="en-US" dirty="0"/>
              <a:t>為</a:t>
            </a:r>
            <a:r>
              <a:rPr lang="en-US" altLang="zh-TW" dirty="0"/>
              <a:t>0XFFF8</a:t>
            </a:r>
            <a:endParaRPr lang="zh-TW" altLang="en-US" dirty="0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7BC2D988-EFD2-4679-A7B4-C0926C4CF96E}"/>
              </a:ext>
            </a:extLst>
          </p:cNvPr>
          <p:cNvGrpSpPr/>
          <p:nvPr/>
        </p:nvGrpSpPr>
        <p:grpSpPr>
          <a:xfrm>
            <a:off x="5161262" y="2068359"/>
            <a:ext cx="6328774" cy="2573895"/>
            <a:chOff x="5731152" y="3577700"/>
            <a:chExt cx="6568556" cy="2857309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3009F9D-65BC-4DBE-AA61-225956FB3609}"/>
                </a:ext>
              </a:extLst>
            </p:cNvPr>
            <p:cNvSpPr/>
            <p:nvPr/>
          </p:nvSpPr>
          <p:spPr>
            <a:xfrm>
              <a:off x="6932949" y="4418237"/>
              <a:ext cx="1212744" cy="9794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  <a:highlight>
                    <a:srgbClr val="00FF00"/>
                  </a:highlight>
                </a:rPr>
                <a:t>0XFFF0</a:t>
              </a:r>
              <a:endParaRPr lang="zh-TW" altLang="en-US" sz="2400" dirty="0">
                <a:solidFill>
                  <a:schemeClr val="tx1"/>
                </a:solidFill>
                <a:highlight>
                  <a:srgbClr val="00FF00"/>
                </a:highlight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CF788AA-A21D-4A3C-951B-759D2EC46BCF}"/>
                </a:ext>
              </a:extLst>
            </p:cNvPr>
            <p:cNvSpPr/>
            <p:nvPr/>
          </p:nvSpPr>
          <p:spPr>
            <a:xfrm>
              <a:off x="6932949" y="5397647"/>
              <a:ext cx="1212744" cy="39966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0XFFEC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15308E3B-75FB-467B-BADA-CD095B25B4D7}"/>
                </a:ext>
              </a:extLst>
            </p:cNvPr>
            <p:cNvSpPr txBox="1"/>
            <p:nvPr/>
          </p:nvSpPr>
          <p:spPr>
            <a:xfrm>
              <a:off x="5731152" y="4001396"/>
              <a:ext cx="1080207" cy="5153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value</a:t>
              </a:r>
              <a:endParaRPr lang="zh-TW" altLang="en-US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2F948D89-99F3-46CE-9FB7-E702A165A231}"/>
                </a:ext>
              </a:extLst>
            </p:cNvPr>
            <p:cNvSpPr txBox="1"/>
            <p:nvPr/>
          </p:nvSpPr>
          <p:spPr>
            <a:xfrm>
              <a:off x="8145693" y="5919700"/>
              <a:ext cx="1407402" cy="5153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address</a:t>
              </a:r>
              <a:endParaRPr lang="zh-TW" altLang="en-US" dirty="0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1528439E-5C26-4B5D-8C19-372166818DBE}"/>
                </a:ext>
              </a:extLst>
            </p:cNvPr>
            <p:cNvSpPr txBox="1"/>
            <p:nvPr/>
          </p:nvSpPr>
          <p:spPr>
            <a:xfrm>
              <a:off x="8170232" y="3741999"/>
              <a:ext cx="1358322" cy="5153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int </a:t>
              </a:r>
              <a:r>
                <a:rPr lang="zh-TW" altLang="en-US" dirty="0"/>
                <a:t>*</a:t>
              </a:r>
              <a:r>
                <a:rPr lang="en-US" altLang="zh-TW" dirty="0" err="1"/>
                <a:t>ptr</a:t>
              </a:r>
              <a:endParaRPr lang="zh-TW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A0A2A1A-9280-4D3F-A6ED-A0D8930239AA}"/>
                </a:ext>
              </a:extLst>
            </p:cNvPr>
            <p:cNvSpPr/>
            <p:nvPr/>
          </p:nvSpPr>
          <p:spPr>
            <a:xfrm>
              <a:off x="9691928" y="3986282"/>
              <a:ext cx="1212744" cy="9794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solidFill>
                    <a:schemeClr val="tx1"/>
                  </a:solidFill>
                </a:rPr>
                <a:t>15</a:t>
              </a:r>
              <a:endParaRPr lang="zh-TW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8A5B7D1-4113-40D5-84D3-9912877275F9}"/>
                </a:ext>
              </a:extLst>
            </p:cNvPr>
            <p:cNvSpPr/>
            <p:nvPr/>
          </p:nvSpPr>
          <p:spPr>
            <a:xfrm>
              <a:off x="9691928" y="4965692"/>
              <a:ext cx="1212744" cy="39966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00FF00"/>
                  </a:highlight>
                </a:rPr>
                <a:t>0XFFF0</a:t>
              </a:r>
              <a:endParaRPr lang="zh-TW" altLang="en-US" dirty="0">
                <a:solidFill>
                  <a:schemeClr val="tx1"/>
                </a:solidFill>
                <a:highlight>
                  <a:srgbClr val="00FF00"/>
                </a:highlight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48175383-AB05-49D9-85FD-5D7DB7914046}"/>
                </a:ext>
              </a:extLst>
            </p:cNvPr>
            <p:cNvSpPr txBox="1"/>
            <p:nvPr/>
          </p:nvSpPr>
          <p:spPr>
            <a:xfrm>
              <a:off x="9553094" y="3684427"/>
              <a:ext cx="1080207" cy="5153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value</a:t>
              </a:r>
              <a:endParaRPr lang="zh-TW" altLang="en-US" dirty="0"/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4CA905EA-74B7-4410-9AFF-07E4F192E651}"/>
                </a:ext>
              </a:extLst>
            </p:cNvPr>
            <p:cNvSpPr txBox="1"/>
            <p:nvPr/>
          </p:nvSpPr>
          <p:spPr>
            <a:xfrm>
              <a:off x="10892306" y="5397647"/>
              <a:ext cx="1407402" cy="5153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address</a:t>
              </a:r>
              <a:endParaRPr lang="zh-TW" altLang="en-US" dirty="0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97D82A2D-6926-4A3A-BC1D-7912ADDC8C04}"/>
                </a:ext>
              </a:extLst>
            </p:cNvPr>
            <p:cNvSpPr txBox="1"/>
            <p:nvPr/>
          </p:nvSpPr>
          <p:spPr>
            <a:xfrm>
              <a:off x="10887427" y="3577700"/>
              <a:ext cx="961015" cy="5153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int a</a:t>
              </a:r>
              <a:endParaRPr lang="zh-TW" altLang="en-US" dirty="0"/>
            </a:p>
          </p:txBody>
        </p:sp>
        <p:sp>
          <p:nvSpPr>
            <p:cNvPr id="19" name="箭號: 向右 18">
              <a:extLst>
                <a:ext uri="{FF2B5EF4-FFF2-40B4-BE49-F238E27FC236}">
                  <a16:creationId xmlns:a16="http://schemas.microsoft.com/office/drawing/2014/main" id="{5D28B6C7-73D7-4B7D-BD18-DA139695EFEB}"/>
                </a:ext>
              </a:extLst>
            </p:cNvPr>
            <p:cNvSpPr/>
            <p:nvPr/>
          </p:nvSpPr>
          <p:spPr>
            <a:xfrm>
              <a:off x="8607450" y="4925598"/>
              <a:ext cx="601206" cy="39966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884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1F8B4B-4AD1-4757-80EA-978590CEB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Address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3F6800-7DAB-4006-8DC5-34B389934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788" y="1421679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Address</a:t>
            </a:r>
            <a:r>
              <a:rPr lang="zh-TW" altLang="en-US" sz="2800" dirty="0"/>
              <a:t>，指的是變數在記憶體中的位址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A70B88C-145A-4A71-B9EE-5A009A155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009" y="2330709"/>
            <a:ext cx="4368676" cy="391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1186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62EFBB-1FDF-4683-87D0-311A5A4C4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陣列裡</a:t>
            </a:r>
            <a:r>
              <a:rPr lang="en-US" altLang="zh-TW" dirty="0"/>
              <a:t>[]</a:t>
            </a:r>
            <a:r>
              <a:rPr lang="zh-TW" altLang="en-US" dirty="0"/>
              <a:t>的運作模式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BBBF4A-3055-445A-9972-F47E88F01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0370"/>
            <a:ext cx="8596668" cy="551129"/>
          </a:xfrm>
        </p:spPr>
        <p:txBody>
          <a:bodyPr/>
          <a:lstStyle/>
          <a:p>
            <a:r>
              <a:rPr lang="zh-TW" altLang="en-US" dirty="0"/>
              <a:t>了解了陣列記憶體的儲存原理後，我們可以來看看，</a:t>
            </a:r>
            <a:r>
              <a:rPr lang="en-US" altLang="zh-TW" dirty="0"/>
              <a:t>array</a:t>
            </a:r>
            <a:r>
              <a:rPr lang="zh-TW" altLang="en-US" dirty="0"/>
              <a:t>的運作方式。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18EB21D-0D78-4925-9806-AD5BBA9C33BC}"/>
              </a:ext>
            </a:extLst>
          </p:cNvPr>
          <p:cNvSpPr txBox="1"/>
          <p:nvPr/>
        </p:nvSpPr>
        <p:spPr>
          <a:xfrm>
            <a:off x="1316183" y="3132715"/>
            <a:ext cx="2690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int a[5] = {4, 8, 7, 6, 3};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3C6AC92-2761-496A-92D2-121DFAF1828A}"/>
              </a:ext>
            </a:extLst>
          </p:cNvPr>
          <p:cNvSpPr txBox="1"/>
          <p:nvPr/>
        </p:nvSpPr>
        <p:spPr>
          <a:xfrm>
            <a:off x="1012724" y="2751838"/>
            <a:ext cx="3962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一樣，我們用最一開始的陣列來舉例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A06E4ED-BFED-42C5-B0A6-65A2C13C812B}"/>
              </a:ext>
            </a:extLst>
          </p:cNvPr>
          <p:cNvSpPr txBox="1"/>
          <p:nvPr/>
        </p:nvSpPr>
        <p:spPr>
          <a:xfrm>
            <a:off x="1316183" y="3521509"/>
            <a:ext cx="207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cout</a:t>
            </a:r>
            <a:r>
              <a:rPr lang="en-US" altLang="zh-TW" dirty="0"/>
              <a:t>&lt;&lt;a[3]&lt;&lt;</a:t>
            </a:r>
            <a:r>
              <a:rPr lang="en-US" altLang="zh-TW" dirty="0" err="1"/>
              <a:t>endl</a:t>
            </a:r>
            <a:r>
              <a:rPr lang="en-US" altLang="zh-TW" dirty="0"/>
              <a:t>;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83D342B-178D-4E3D-9C8F-340E977EBEF3}"/>
              </a:ext>
            </a:extLst>
          </p:cNvPr>
          <p:cNvSpPr txBox="1"/>
          <p:nvPr/>
        </p:nvSpPr>
        <p:spPr>
          <a:xfrm>
            <a:off x="942109" y="4127274"/>
            <a:ext cx="6042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當我們在執行，</a:t>
            </a:r>
            <a:r>
              <a:rPr lang="en-US" altLang="zh-TW" dirty="0"/>
              <a:t>a[3]</a:t>
            </a:r>
            <a:r>
              <a:rPr lang="zh-TW" altLang="en-US" dirty="0"/>
              <a:t>，這個操作時，其實就等同於</a:t>
            </a:r>
            <a:r>
              <a:rPr lang="en-US" altLang="zh-TW" dirty="0"/>
              <a:t> </a:t>
            </a:r>
            <a:r>
              <a:rPr lang="zh-TW" altLang="en-US" dirty="0"/>
              <a:t>*</a:t>
            </a:r>
            <a:r>
              <a:rPr lang="en-US" altLang="zh-TW" dirty="0"/>
              <a:t>(a + 3)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73AB2DA-2705-43FC-BAB4-DA91D5C0D892}"/>
              </a:ext>
            </a:extLst>
          </p:cNvPr>
          <p:cNvSpPr txBox="1"/>
          <p:nvPr/>
        </p:nvSpPr>
        <p:spPr>
          <a:xfrm>
            <a:off x="1182254" y="4573779"/>
            <a:ext cx="63482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我們知道</a:t>
            </a:r>
            <a:r>
              <a:rPr lang="en-US" altLang="zh-TW" dirty="0"/>
              <a:t>a</a:t>
            </a:r>
            <a:r>
              <a:rPr lang="zh-TW" altLang="en-US" dirty="0"/>
              <a:t>代表的是</a:t>
            </a:r>
            <a:r>
              <a:rPr lang="en-US" altLang="zh-TW" dirty="0"/>
              <a:t>a[0]</a:t>
            </a:r>
            <a:r>
              <a:rPr lang="zh-TW" altLang="en-US" dirty="0"/>
              <a:t>的</a:t>
            </a:r>
            <a:r>
              <a:rPr lang="en-US" altLang="zh-TW" dirty="0"/>
              <a:t>address</a:t>
            </a:r>
            <a:r>
              <a:rPr lang="zh-TW" altLang="en-US" dirty="0"/>
              <a:t>，也就是整個陣列的起始點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而如果用中括號這個運算子，對電腦而言，就會去操作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(a +</a:t>
            </a:r>
            <a:r>
              <a:rPr lang="zh-TW" altLang="en-US" dirty="0"/>
              <a:t> 中括號裡的數字</a:t>
            </a:r>
            <a:r>
              <a:rPr lang="en-US" altLang="zh-TW" dirty="0"/>
              <a:t>)</a:t>
            </a:r>
            <a:r>
              <a:rPr lang="zh-TW" altLang="en-US" dirty="0"/>
              <a:t>的那個</a:t>
            </a:r>
            <a:r>
              <a:rPr lang="en-US" altLang="zh-TW" dirty="0"/>
              <a:t>address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556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FE1F2D-CB23-4085-BA5B-D5DF10FBD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函式</a:t>
            </a:r>
            <a:r>
              <a:rPr lang="en-US" altLang="zh-TW" dirty="0"/>
              <a:t>function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F9B4C2-AC63-4FE4-B581-F955016D8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0298"/>
            <a:ext cx="8596668" cy="527193"/>
          </a:xfrm>
        </p:spPr>
        <p:txBody>
          <a:bodyPr/>
          <a:lstStyle/>
          <a:p>
            <a:r>
              <a:rPr lang="zh-TW" altLang="en-US" dirty="0"/>
              <a:t>與數學的函式類似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FEB9DF4-2D68-4C5D-A1B1-78A8D095FF20}"/>
              </a:ext>
            </a:extLst>
          </p:cNvPr>
          <p:cNvSpPr txBox="1"/>
          <p:nvPr/>
        </p:nvSpPr>
        <p:spPr>
          <a:xfrm>
            <a:off x="1154545" y="3001098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F(x) = 5x + 7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AC7F55C-46DF-4A0B-BBFA-0261FC77214D}"/>
              </a:ext>
            </a:extLst>
          </p:cNvPr>
          <p:cNvSpPr txBox="1"/>
          <p:nvPr/>
        </p:nvSpPr>
        <p:spPr>
          <a:xfrm>
            <a:off x="997527" y="2558473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以最簡單的一次函式來舉例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4E28CA3-27C7-4191-9C29-1A202AEE5135}"/>
              </a:ext>
            </a:extLst>
          </p:cNvPr>
          <p:cNvSpPr txBox="1"/>
          <p:nvPr/>
        </p:nvSpPr>
        <p:spPr>
          <a:xfrm>
            <a:off x="997527" y="3745530"/>
            <a:ext cx="855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我們可以隨意丟入一個數字進這個函式裡，都會進行乘以 </a:t>
            </a:r>
            <a:r>
              <a:rPr lang="en-US" altLang="zh-TW" dirty="0"/>
              <a:t>5</a:t>
            </a:r>
            <a:r>
              <a:rPr lang="zh-TW" altLang="en-US" dirty="0"/>
              <a:t> 並且加上 </a:t>
            </a:r>
            <a:r>
              <a:rPr lang="en-US" altLang="zh-TW" dirty="0"/>
              <a:t>7</a:t>
            </a:r>
            <a:r>
              <a:rPr lang="zh-TW" altLang="en-US" dirty="0"/>
              <a:t> 這個動作。</a:t>
            </a:r>
          </a:p>
        </p:txBody>
      </p:sp>
    </p:spTree>
    <p:extLst>
      <p:ext uri="{BB962C8B-B14F-4D97-AF65-F5344CB8AC3E}">
        <p14:creationId xmlns:p14="http://schemas.microsoft.com/office/powerpoint/2010/main" val="123926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B15DC2-160A-410E-8D02-0A8B51FC4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函式的結構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682011-25D1-4A00-95DF-C6CDD7C94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643" y="2707813"/>
            <a:ext cx="8596668" cy="3880773"/>
          </a:xfrm>
        </p:spPr>
        <p:txBody>
          <a:bodyPr/>
          <a:lstStyle/>
          <a:p>
            <a:r>
              <a:rPr lang="en-US" altLang="zh-TW" dirty="0"/>
              <a:t>int  </a:t>
            </a:r>
            <a:r>
              <a:rPr lang="en-US" altLang="zh-TW" dirty="0">
                <a:highlight>
                  <a:srgbClr val="00FFFF"/>
                </a:highlight>
              </a:rPr>
              <a:t>F</a:t>
            </a:r>
            <a:r>
              <a:rPr lang="en-US" altLang="zh-TW" dirty="0"/>
              <a:t>(</a:t>
            </a:r>
            <a:r>
              <a:rPr lang="en-US" altLang="zh-TW" dirty="0">
                <a:highlight>
                  <a:srgbClr val="FFFF00"/>
                </a:highlight>
              </a:rPr>
              <a:t>int x</a:t>
            </a:r>
            <a:r>
              <a:rPr lang="en-US" altLang="zh-TW" dirty="0"/>
              <a:t>){</a:t>
            </a:r>
          </a:p>
          <a:p>
            <a:pPr marL="0" indent="0">
              <a:buNone/>
            </a:pPr>
            <a:r>
              <a:rPr lang="en-US" altLang="zh-TW" dirty="0"/>
              <a:t>	/*</a:t>
            </a:r>
            <a:r>
              <a:rPr lang="zh-TW" altLang="en-US" dirty="0"/>
              <a:t>函式的內容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可以理解為，和</a:t>
            </a:r>
            <a:r>
              <a:rPr lang="en-US" altLang="zh-TW" dirty="0"/>
              <a:t>5x + 7</a:t>
            </a:r>
            <a:r>
              <a:rPr lang="zh-TW" altLang="en-US" dirty="0"/>
              <a:t>同等地位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函式的所有動作都會再者裡執行*</a:t>
            </a:r>
            <a:r>
              <a:rPr lang="en-US" altLang="zh-TW" dirty="0"/>
              <a:t>/</a:t>
            </a:r>
          </a:p>
          <a:p>
            <a:pPr marL="0" indent="0">
              <a:buNone/>
            </a:pPr>
            <a:r>
              <a:rPr lang="en-US" altLang="zh-TW" dirty="0"/>
              <a:t>	return </a:t>
            </a:r>
            <a:r>
              <a:rPr lang="en-US" altLang="zh-TW" dirty="0">
                <a:highlight>
                  <a:srgbClr val="00FF00"/>
                </a:highlight>
              </a:rPr>
              <a:t>5 * x + 7;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4" name="箭號: 向下 3">
            <a:extLst>
              <a:ext uri="{FF2B5EF4-FFF2-40B4-BE49-F238E27FC236}">
                <a16:creationId xmlns:a16="http://schemas.microsoft.com/office/drawing/2014/main" id="{0A31D183-7F3A-4356-8C87-B1868A177FA0}"/>
              </a:ext>
            </a:extLst>
          </p:cNvPr>
          <p:cNvSpPr/>
          <p:nvPr/>
        </p:nvSpPr>
        <p:spPr>
          <a:xfrm>
            <a:off x="1283853" y="2199034"/>
            <a:ext cx="147782" cy="3971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1AC6E9A-E03A-4FA5-8597-8AD2F512A227}"/>
              </a:ext>
            </a:extLst>
          </p:cNvPr>
          <p:cNvSpPr txBox="1"/>
          <p:nvPr/>
        </p:nvSpPr>
        <p:spPr>
          <a:xfrm>
            <a:off x="342082" y="171808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函式的回傳值型態</a:t>
            </a:r>
          </a:p>
        </p:txBody>
      </p:sp>
      <p:sp>
        <p:nvSpPr>
          <p:cNvPr id="7" name="手繪多邊形: 圖案 6">
            <a:extLst>
              <a:ext uri="{FF2B5EF4-FFF2-40B4-BE49-F238E27FC236}">
                <a16:creationId xmlns:a16="http://schemas.microsoft.com/office/drawing/2014/main" id="{AE1E9653-D791-4AE8-AB33-4F8947FC20B1}"/>
              </a:ext>
            </a:extLst>
          </p:cNvPr>
          <p:cNvSpPr/>
          <p:nvPr/>
        </p:nvSpPr>
        <p:spPr>
          <a:xfrm>
            <a:off x="2013527" y="1806856"/>
            <a:ext cx="1348543" cy="945580"/>
          </a:xfrm>
          <a:custGeom>
            <a:avLst/>
            <a:gdLst>
              <a:gd name="connsiteX0" fmla="*/ 0 w 1348543"/>
              <a:gd name="connsiteY0" fmla="*/ 945580 h 945580"/>
              <a:gd name="connsiteX1" fmla="*/ 822037 w 1348543"/>
              <a:gd name="connsiteY1" fmla="*/ 566889 h 945580"/>
              <a:gd name="connsiteX2" fmla="*/ 1302328 w 1348543"/>
              <a:gd name="connsiteY2" fmla="*/ 58889 h 945580"/>
              <a:gd name="connsiteX3" fmla="*/ 1302328 w 1348543"/>
              <a:gd name="connsiteY3" fmla="*/ 31180 h 945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8543" h="945580">
                <a:moveTo>
                  <a:pt x="0" y="945580"/>
                </a:moveTo>
                <a:cubicBezTo>
                  <a:pt x="302491" y="830125"/>
                  <a:pt x="604982" y="714671"/>
                  <a:pt x="822037" y="566889"/>
                </a:cubicBezTo>
                <a:cubicBezTo>
                  <a:pt x="1039092" y="419107"/>
                  <a:pt x="1222280" y="148174"/>
                  <a:pt x="1302328" y="58889"/>
                </a:cubicBezTo>
                <a:cubicBezTo>
                  <a:pt x="1382376" y="-30396"/>
                  <a:pt x="1342352" y="392"/>
                  <a:pt x="1302328" y="3118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A81575D-AA8E-436F-BB6A-2621C1339EDE}"/>
              </a:ext>
            </a:extLst>
          </p:cNvPr>
          <p:cNvSpPr txBox="1"/>
          <p:nvPr/>
        </p:nvSpPr>
        <p:spPr>
          <a:xfrm>
            <a:off x="2708659" y="139313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highlight>
                  <a:srgbClr val="00FFFF"/>
                </a:highlight>
              </a:rPr>
              <a:t>函式的名稱</a:t>
            </a:r>
          </a:p>
        </p:txBody>
      </p:sp>
      <p:sp>
        <p:nvSpPr>
          <p:cNvPr id="9" name="手繪多邊形: 圖案 8">
            <a:extLst>
              <a:ext uri="{FF2B5EF4-FFF2-40B4-BE49-F238E27FC236}">
                <a16:creationId xmlns:a16="http://schemas.microsoft.com/office/drawing/2014/main" id="{4C396985-C079-4B22-9237-CF2A43328EF5}"/>
              </a:ext>
            </a:extLst>
          </p:cNvPr>
          <p:cNvSpPr/>
          <p:nvPr/>
        </p:nvSpPr>
        <p:spPr>
          <a:xfrm>
            <a:off x="2521527" y="2171669"/>
            <a:ext cx="2650279" cy="617713"/>
          </a:xfrm>
          <a:custGeom>
            <a:avLst/>
            <a:gdLst>
              <a:gd name="connsiteX0" fmla="*/ 0 w 2650279"/>
              <a:gd name="connsiteY0" fmla="*/ 617713 h 617713"/>
              <a:gd name="connsiteX1" fmla="*/ 1320800 w 2650279"/>
              <a:gd name="connsiteY1" fmla="*/ 469931 h 617713"/>
              <a:gd name="connsiteX2" fmla="*/ 2512291 w 2650279"/>
              <a:gd name="connsiteY2" fmla="*/ 54295 h 617713"/>
              <a:gd name="connsiteX3" fmla="*/ 2576946 w 2650279"/>
              <a:gd name="connsiteY3" fmla="*/ 17349 h 61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0279" h="617713">
                <a:moveTo>
                  <a:pt x="0" y="617713"/>
                </a:moveTo>
                <a:cubicBezTo>
                  <a:pt x="451042" y="590773"/>
                  <a:pt x="902085" y="563834"/>
                  <a:pt x="1320800" y="469931"/>
                </a:cubicBezTo>
                <a:cubicBezTo>
                  <a:pt x="1739515" y="376028"/>
                  <a:pt x="2302933" y="129725"/>
                  <a:pt x="2512291" y="54295"/>
                </a:cubicBezTo>
                <a:cubicBezTo>
                  <a:pt x="2721649" y="-21135"/>
                  <a:pt x="2649297" y="-1893"/>
                  <a:pt x="2576946" y="1734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8C61AEA-9D9D-4E66-9EE3-226552EC8DF0}"/>
              </a:ext>
            </a:extLst>
          </p:cNvPr>
          <p:cNvSpPr txBox="1"/>
          <p:nvPr/>
        </p:nvSpPr>
        <p:spPr>
          <a:xfrm>
            <a:off x="4429126" y="171808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傳進函式的引數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5827DA1-9D3E-4E5E-AD5B-90A7F55D356C}"/>
              </a:ext>
            </a:extLst>
          </p:cNvPr>
          <p:cNvSpPr txBox="1"/>
          <p:nvPr/>
        </p:nvSpPr>
        <p:spPr>
          <a:xfrm>
            <a:off x="886690" y="5083226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我們可以類比一下剛剛的數學式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88FAD0E-458E-4F04-B27C-65B570475402}"/>
              </a:ext>
            </a:extLst>
          </p:cNvPr>
          <p:cNvSpPr txBox="1"/>
          <p:nvPr/>
        </p:nvSpPr>
        <p:spPr>
          <a:xfrm>
            <a:off x="1357744" y="5560374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ighlight>
                  <a:srgbClr val="00FFFF"/>
                </a:highlight>
              </a:rPr>
              <a:t>F</a:t>
            </a:r>
            <a:r>
              <a:rPr lang="en-US" altLang="zh-TW" dirty="0"/>
              <a:t>(</a:t>
            </a:r>
            <a:r>
              <a:rPr lang="en-US" altLang="zh-TW" dirty="0">
                <a:highlight>
                  <a:srgbClr val="FFFF00"/>
                </a:highlight>
              </a:rPr>
              <a:t>x</a:t>
            </a:r>
            <a:r>
              <a:rPr lang="en-US" altLang="zh-TW" dirty="0"/>
              <a:t>) = </a:t>
            </a:r>
            <a:r>
              <a:rPr lang="en-US" altLang="zh-TW" dirty="0">
                <a:highlight>
                  <a:srgbClr val="00FF00"/>
                </a:highlight>
              </a:rPr>
              <a:t>5x + 7</a:t>
            </a:r>
            <a:endParaRPr lang="zh-TW" altLang="en-US" dirty="0">
              <a:highlight>
                <a:srgbClr val="00FF00"/>
              </a:highlight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8A4B65F-2F43-4A8A-8552-2652547B0FC2}"/>
              </a:ext>
            </a:extLst>
          </p:cNvPr>
          <p:cNvSpPr txBox="1"/>
          <p:nvPr/>
        </p:nvSpPr>
        <p:spPr>
          <a:xfrm>
            <a:off x="5486398" y="5925234"/>
            <a:ext cx="3315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這裡只做粗淺介紹，詳細的函式會在下一次上課說明</a:t>
            </a:r>
          </a:p>
        </p:txBody>
      </p:sp>
    </p:spTree>
    <p:extLst>
      <p:ext uri="{BB962C8B-B14F-4D97-AF65-F5344CB8AC3E}">
        <p14:creationId xmlns:p14="http://schemas.microsoft.com/office/powerpoint/2010/main" val="3251111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18125D-EC02-4C4F-AD38-B9F2F169A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262" y="442625"/>
            <a:ext cx="2804774" cy="56071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void swap(int a, int b){</a:t>
            </a:r>
          </a:p>
          <a:p>
            <a:pPr marL="0" indent="0">
              <a:buNone/>
            </a:pPr>
            <a:r>
              <a:rPr lang="en-US" altLang="zh-TW" dirty="0"/>
              <a:t>	int temp = a;</a:t>
            </a:r>
          </a:p>
          <a:p>
            <a:pPr marL="0" indent="0">
              <a:buNone/>
            </a:pPr>
            <a:r>
              <a:rPr lang="en-US" altLang="zh-TW" dirty="0"/>
              <a:t>	a = b;</a:t>
            </a:r>
          </a:p>
          <a:p>
            <a:pPr marL="0" indent="0">
              <a:buNone/>
            </a:pPr>
            <a:r>
              <a:rPr lang="en-US" altLang="zh-TW" dirty="0"/>
              <a:t>	b = temp;</a:t>
            </a:r>
          </a:p>
          <a:p>
            <a:pPr marL="0" indent="0">
              <a:buNone/>
            </a:pPr>
            <a:r>
              <a:rPr lang="en-US" altLang="zh-TW" dirty="0"/>
              <a:t>	return;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int main(){</a:t>
            </a:r>
          </a:p>
          <a:p>
            <a:pPr marL="0" indent="0">
              <a:buNone/>
            </a:pPr>
            <a:r>
              <a:rPr lang="en-US" altLang="zh-TW" dirty="0"/>
              <a:t>	int x = 10;</a:t>
            </a:r>
          </a:p>
          <a:p>
            <a:pPr marL="0" indent="0">
              <a:buNone/>
            </a:pPr>
            <a:r>
              <a:rPr lang="en-US" altLang="zh-TW" dirty="0"/>
              <a:t>	int y = 15;</a:t>
            </a:r>
          </a:p>
          <a:p>
            <a:pPr marL="0" indent="0">
              <a:buNone/>
            </a:pPr>
            <a:r>
              <a:rPr lang="en-US" altLang="zh-TW" dirty="0"/>
              <a:t>	swap(</a:t>
            </a:r>
            <a:r>
              <a:rPr lang="en-US" altLang="zh-TW" dirty="0" err="1"/>
              <a:t>x,y</a:t>
            </a:r>
            <a:r>
              <a:rPr lang="en-US" altLang="zh-TW" dirty="0"/>
              <a:t>);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cout</a:t>
            </a:r>
            <a:r>
              <a:rPr lang="en-US" altLang="zh-TW" dirty="0"/>
              <a:t>&lt;&lt;x&lt;&lt;</a:t>
            </a:r>
            <a:r>
              <a:rPr lang="en-US" altLang="zh-TW" dirty="0" err="1"/>
              <a:t>endl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cout</a:t>
            </a:r>
            <a:r>
              <a:rPr lang="en-US" altLang="zh-TW" dirty="0"/>
              <a:t>&lt;&lt;y&lt;&lt;</a:t>
            </a:r>
            <a:r>
              <a:rPr lang="en-US" altLang="zh-TW" dirty="0" err="1"/>
              <a:t>endl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D06D4DE-3771-4C58-8226-121979D263F7}"/>
              </a:ext>
            </a:extLst>
          </p:cNvPr>
          <p:cNvSpPr txBox="1"/>
          <p:nvPr/>
        </p:nvSpPr>
        <p:spPr>
          <a:xfrm>
            <a:off x="4285672" y="442625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如果想做一個函式，可以交換兩個數字，</a:t>
            </a:r>
            <a:endParaRPr lang="en-US" altLang="zh-TW" dirty="0"/>
          </a:p>
          <a:p>
            <a:r>
              <a:rPr lang="zh-TW" altLang="en-US" dirty="0"/>
              <a:t>那這樣做是可行的嗎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5" name="手繪多邊形: 圖案 4">
            <a:extLst>
              <a:ext uri="{FF2B5EF4-FFF2-40B4-BE49-F238E27FC236}">
                <a16:creationId xmlns:a16="http://schemas.microsoft.com/office/drawing/2014/main" id="{7568FFB5-F40D-482F-9FF9-148750686D76}"/>
              </a:ext>
            </a:extLst>
          </p:cNvPr>
          <p:cNvSpPr/>
          <p:nvPr/>
        </p:nvSpPr>
        <p:spPr>
          <a:xfrm>
            <a:off x="2586182" y="2164706"/>
            <a:ext cx="1976257" cy="2471949"/>
          </a:xfrm>
          <a:custGeom>
            <a:avLst/>
            <a:gdLst>
              <a:gd name="connsiteX0" fmla="*/ 0 w 1976257"/>
              <a:gd name="connsiteY0" fmla="*/ 2471949 h 2471949"/>
              <a:gd name="connsiteX1" fmla="*/ 803563 w 1976257"/>
              <a:gd name="connsiteY1" fmla="*/ 1945476 h 2471949"/>
              <a:gd name="connsiteX2" fmla="*/ 1246909 w 1976257"/>
              <a:gd name="connsiteY2" fmla="*/ 412239 h 2471949"/>
              <a:gd name="connsiteX3" fmla="*/ 1874982 w 1976257"/>
              <a:gd name="connsiteY3" fmla="*/ 33549 h 2471949"/>
              <a:gd name="connsiteX4" fmla="*/ 1967345 w 1976257"/>
              <a:gd name="connsiteY4" fmla="*/ 42785 h 2471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6257" h="2471949">
                <a:moveTo>
                  <a:pt x="0" y="2471949"/>
                </a:moveTo>
                <a:cubicBezTo>
                  <a:pt x="297872" y="2380355"/>
                  <a:pt x="595745" y="2288761"/>
                  <a:pt x="803563" y="1945476"/>
                </a:cubicBezTo>
                <a:cubicBezTo>
                  <a:pt x="1011381" y="1602191"/>
                  <a:pt x="1068339" y="730893"/>
                  <a:pt x="1246909" y="412239"/>
                </a:cubicBezTo>
                <a:cubicBezTo>
                  <a:pt x="1425479" y="93584"/>
                  <a:pt x="1754909" y="95125"/>
                  <a:pt x="1874982" y="33549"/>
                </a:cubicBezTo>
                <a:cubicBezTo>
                  <a:pt x="1995055" y="-28027"/>
                  <a:pt x="1981200" y="7379"/>
                  <a:pt x="1967345" y="4278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0C73856-468F-487F-B0E4-BCBE8D6B5387}"/>
              </a:ext>
            </a:extLst>
          </p:cNvPr>
          <p:cNvSpPr txBox="1"/>
          <p:nvPr/>
        </p:nvSpPr>
        <p:spPr>
          <a:xfrm>
            <a:off x="4285672" y="1426205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先看流程</a:t>
            </a:r>
            <a:r>
              <a:rPr lang="en-US" altLang="zh-TW" dirty="0"/>
              <a:t>: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7467864-658B-4875-A1F8-2D4B34FFFFD4}"/>
              </a:ext>
            </a:extLst>
          </p:cNvPr>
          <p:cNvSpPr txBox="1"/>
          <p:nvPr/>
        </p:nvSpPr>
        <p:spPr>
          <a:xfrm>
            <a:off x="4660473" y="1841540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在這邊，進入函式後，程式會進</a:t>
            </a:r>
            <a:endParaRPr lang="en-US" altLang="zh-TW" dirty="0"/>
          </a:p>
          <a:p>
            <a:r>
              <a:rPr lang="zh-TW" altLang="en-US" dirty="0"/>
              <a:t>入上方的</a:t>
            </a:r>
            <a:r>
              <a:rPr lang="en-US" altLang="zh-TW" dirty="0"/>
              <a:t>swap</a:t>
            </a:r>
            <a:r>
              <a:rPr lang="zh-TW" altLang="en-US" dirty="0"/>
              <a:t>函式運行</a:t>
            </a:r>
          </a:p>
        </p:txBody>
      </p:sp>
      <p:sp>
        <p:nvSpPr>
          <p:cNvPr id="8" name="手繪多邊形: 圖案 7">
            <a:extLst>
              <a:ext uri="{FF2B5EF4-FFF2-40B4-BE49-F238E27FC236}">
                <a16:creationId xmlns:a16="http://schemas.microsoft.com/office/drawing/2014/main" id="{6CC31D92-0EC3-444D-9C64-C7689162BA72}"/>
              </a:ext>
            </a:extLst>
          </p:cNvPr>
          <p:cNvSpPr/>
          <p:nvPr/>
        </p:nvSpPr>
        <p:spPr>
          <a:xfrm>
            <a:off x="2493818" y="2179782"/>
            <a:ext cx="1856509" cy="2438400"/>
          </a:xfrm>
          <a:custGeom>
            <a:avLst/>
            <a:gdLst>
              <a:gd name="connsiteX0" fmla="*/ 0 w 1856509"/>
              <a:gd name="connsiteY0" fmla="*/ 0 h 2438400"/>
              <a:gd name="connsiteX1" fmla="*/ 572655 w 1856509"/>
              <a:gd name="connsiteY1" fmla="*/ 1376218 h 2438400"/>
              <a:gd name="connsiteX2" fmla="*/ 1856509 w 1856509"/>
              <a:gd name="connsiteY2" fmla="*/ 2438400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6509" h="2438400">
                <a:moveTo>
                  <a:pt x="0" y="0"/>
                </a:moveTo>
                <a:cubicBezTo>
                  <a:pt x="131618" y="484909"/>
                  <a:pt x="263237" y="969818"/>
                  <a:pt x="572655" y="1376218"/>
                </a:cubicBezTo>
                <a:cubicBezTo>
                  <a:pt x="882073" y="1782618"/>
                  <a:pt x="1369291" y="2110509"/>
                  <a:pt x="1856509" y="24384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8AF9D74-B0A9-4B8A-B81F-76C4DD19D7BB}"/>
              </a:ext>
            </a:extLst>
          </p:cNvPr>
          <p:cNvSpPr txBox="1"/>
          <p:nvPr/>
        </p:nvSpPr>
        <p:spPr>
          <a:xfrm>
            <a:off x="4429640" y="3886786"/>
            <a:ext cx="38779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在進入函式之前，函式會依照引數的</a:t>
            </a:r>
            <a:endParaRPr lang="en-US" altLang="zh-TW" dirty="0"/>
          </a:p>
          <a:p>
            <a:r>
              <a:rPr lang="zh-TW" altLang="en-US" dirty="0"/>
              <a:t>順序一一進行分配</a:t>
            </a:r>
            <a:endParaRPr lang="en-US" altLang="zh-TW" dirty="0"/>
          </a:p>
          <a:p>
            <a:r>
              <a:rPr lang="zh-TW" altLang="en-US" dirty="0"/>
              <a:t>以此為例，在進入函式前，會先進行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int a = x;</a:t>
            </a:r>
          </a:p>
          <a:p>
            <a:r>
              <a:rPr lang="en-US" altLang="zh-TW" dirty="0"/>
              <a:t>Int b = y;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2432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/>
      <p:bldP spid="8" grpId="0" animBg="1"/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1E2455D2-5C4D-4748-9D3F-7256C55BFA91}"/>
              </a:ext>
            </a:extLst>
          </p:cNvPr>
          <p:cNvSpPr txBox="1"/>
          <p:nvPr/>
        </p:nvSpPr>
        <p:spPr>
          <a:xfrm>
            <a:off x="905163" y="738909"/>
            <a:ext cx="256352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void swap(int a, int b){</a:t>
            </a:r>
          </a:p>
          <a:p>
            <a:r>
              <a:rPr lang="en-US" altLang="zh-TW" dirty="0"/>
              <a:t>	int temp = a;</a:t>
            </a:r>
          </a:p>
          <a:p>
            <a:r>
              <a:rPr lang="en-US" altLang="zh-TW" dirty="0"/>
              <a:t>	a = b;</a:t>
            </a:r>
          </a:p>
          <a:p>
            <a:r>
              <a:rPr lang="en-US" altLang="zh-TW" dirty="0"/>
              <a:t>	b = temp;</a:t>
            </a:r>
          </a:p>
          <a:p>
            <a:r>
              <a:rPr lang="en-US" altLang="zh-TW" dirty="0"/>
              <a:t>	return;</a:t>
            </a:r>
          </a:p>
          <a:p>
            <a:r>
              <a:rPr lang="en-US" altLang="zh-TW" dirty="0"/>
              <a:t>}</a:t>
            </a:r>
          </a:p>
          <a:p>
            <a:endParaRPr lang="zh-TW" altLang="en-US" dirty="0"/>
          </a:p>
        </p:txBody>
      </p:sp>
      <p:sp>
        <p:nvSpPr>
          <p:cNvPr id="7" name="手繪多邊形: 圖案 6">
            <a:extLst>
              <a:ext uri="{FF2B5EF4-FFF2-40B4-BE49-F238E27FC236}">
                <a16:creationId xmlns:a16="http://schemas.microsoft.com/office/drawing/2014/main" id="{55A6B851-F567-4D23-ABA6-4B772CAB4D63}"/>
              </a:ext>
            </a:extLst>
          </p:cNvPr>
          <p:cNvSpPr/>
          <p:nvPr/>
        </p:nvSpPr>
        <p:spPr>
          <a:xfrm>
            <a:off x="2373745" y="258618"/>
            <a:ext cx="683491" cy="360218"/>
          </a:xfrm>
          <a:custGeom>
            <a:avLst/>
            <a:gdLst>
              <a:gd name="connsiteX0" fmla="*/ 0 w 683491"/>
              <a:gd name="connsiteY0" fmla="*/ 360218 h 360218"/>
              <a:gd name="connsiteX1" fmla="*/ 193964 w 683491"/>
              <a:gd name="connsiteY1" fmla="*/ 184727 h 360218"/>
              <a:gd name="connsiteX2" fmla="*/ 665019 w 683491"/>
              <a:gd name="connsiteY2" fmla="*/ 9237 h 360218"/>
              <a:gd name="connsiteX3" fmla="*/ 665019 w 683491"/>
              <a:gd name="connsiteY3" fmla="*/ 9237 h 360218"/>
              <a:gd name="connsiteX4" fmla="*/ 683491 w 683491"/>
              <a:gd name="connsiteY4" fmla="*/ 0 h 360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3491" h="360218">
                <a:moveTo>
                  <a:pt x="0" y="360218"/>
                </a:moveTo>
                <a:cubicBezTo>
                  <a:pt x="41564" y="301721"/>
                  <a:pt x="83128" y="243224"/>
                  <a:pt x="193964" y="184727"/>
                </a:cubicBezTo>
                <a:cubicBezTo>
                  <a:pt x="304800" y="126230"/>
                  <a:pt x="665019" y="9237"/>
                  <a:pt x="665019" y="9237"/>
                </a:cubicBezTo>
                <a:lnTo>
                  <a:pt x="665019" y="9237"/>
                </a:lnTo>
                <a:lnTo>
                  <a:pt x="683491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B53B437-ACEA-4AFA-9F79-A8C3FC947279}"/>
              </a:ext>
            </a:extLst>
          </p:cNvPr>
          <p:cNvSpPr txBox="1"/>
          <p:nvPr/>
        </p:nvSpPr>
        <p:spPr>
          <a:xfrm>
            <a:off x="3057236" y="1391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10</a:t>
            </a:r>
            <a:endParaRPr lang="zh-TW" altLang="en-US" dirty="0"/>
          </a:p>
        </p:txBody>
      </p:sp>
      <p:sp>
        <p:nvSpPr>
          <p:cNvPr id="9" name="手繪多邊形: 圖案 8">
            <a:extLst>
              <a:ext uri="{FF2B5EF4-FFF2-40B4-BE49-F238E27FC236}">
                <a16:creationId xmlns:a16="http://schemas.microsoft.com/office/drawing/2014/main" id="{46E9CABC-8CA2-425A-A816-F604EBA0CA46}"/>
              </a:ext>
            </a:extLst>
          </p:cNvPr>
          <p:cNvSpPr/>
          <p:nvPr/>
        </p:nvSpPr>
        <p:spPr>
          <a:xfrm>
            <a:off x="2872509" y="526473"/>
            <a:ext cx="969818" cy="230079"/>
          </a:xfrm>
          <a:custGeom>
            <a:avLst/>
            <a:gdLst>
              <a:gd name="connsiteX0" fmla="*/ 0 w 969818"/>
              <a:gd name="connsiteY0" fmla="*/ 203200 h 230079"/>
              <a:gd name="connsiteX1" fmla="*/ 489527 w 969818"/>
              <a:gd name="connsiteY1" fmla="*/ 212436 h 230079"/>
              <a:gd name="connsiteX2" fmla="*/ 969818 w 969818"/>
              <a:gd name="connsiteY2" fmla="*/ 0 h 230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9818" h="230079">
                <a:moveTo>
                  <a:pt x="0" y="203200"/>
                </a:moveTo>
                <a:cubicBezTo>
                  <a:pt x="163945" y="224751"/>
                  <a:pt x="327891" y="246303"/>
                  <a:pt x="489527" y="212436"/>
                </a:cubicBezTo>
                <a:cubicBezTo>
                  <a:pt x="651163" y="178569"/>
                  <a:pt x="810490" y="89284"/>
                  <a:pt x="969818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0C31457-FD5F-4FAC-B942-2A782D104089}"/>
              </a:ext>
            </a:extLst>
          </p:cNvPr>
          <p:cNvSpPr txBox="1"/>
          <p:nvPr/>
        </p:nvSpPr>
        <p:spPr>
          <a:xfrm>
            <a:off x="3842327" y="24950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15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811A3E0-9915-48C9-A0A7-EBD07430C95D}"/>
              </a:ext>
            </a:extLst>
          </p:cNvPr>
          <p:cNvSpPr txBox="1"/>
          <p:nvPr/>
        </p:nvSpPr>
        <p:spPr>
          <a:xfrm>
            <a:off x="4359562" y="1320800"/>
            <a:ext cx="47290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已結果來看，我們成功讓</a:t>
            </a:r>
            <a:r>
              <a:rPr lang="en-US" altLang="zh-TW" dirty="0"/>
              <a:t>a </a:t>
            </a:r>
            <a:r>
              <a:rPr lang="zh-TW" altLang="en-US" dirty="0"/>
              <a:t>變成</a:t>
            </a:r>
            <a:r>
              <a:rPr lang="en-US" altLang="zh-TW" dirty="0"/>
              <a:t>15</a:t>
            </a:r>
            <a:r>
              <a:rPr lang="zh-TW" altLang="en-US" dirty="0"/>
              <a:t>，</a:t>
            </a:r>
            <a:r>
              <a:rPr lang="en-US" altLang="zh-TW" dirty="0"/>
              <a:t>b</a:t>
            </a:r>
            <a:r>
              <a:rPr lang="zh-TW" altLang="en-US" dirty="0"/>
              <a:t>變成</a:t>
            </a:r>
            <a:r>
              <a:rPr lang="en-US" altLang="zh-TW" dirty="0"/>
              <a:t>10</a:t>
            </a:r>
          </a:p>
          <a:p>
            <a:endParaRPr lang="en-US" altLang="zh-TW" dirty="0"/>
          </a:p>
          <a:p>
            <a:r>
              <a:rPr lang="zh-TW" altLang="en-US" dirty="0"/>
              <a:t>但這貌似沒有太大的用處，畢竟我們想要交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換的</a:t>
            </a:r>
            <a:r>
              <a:rPr lang="en-US" altLang="zh-TW" dirty="0"/>
              <a:t>x</a:t>
            </a:r>
            <a:r>
              <a:rPr lang="zh-TW" altLang="en-US" dirty="0"/>
              <a:t>及</a:t>
            </a:r>
            <a:r>
              <a:rPr lang="en-US" altLang="zh-TW" dirty="0"/>
              <a:t>y</a:t>
            </a:r>
            <a:r>
              <a:rPr lang="zh-TW" altLang="en-US" dirty="0"/>
              <a:t>沒有任何改變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3740668-70AC-4CF4-B99E-9C2CA2FB3E9D}"/>
              </a:ext>
            </a:extLst>
          </p:cNvPr>
          <p:cNvSpPr txBox="1"/>
          <p:nvPr/>
        </p:nvSpPr>
        <p:spPr>
          <a:xfrm>
            <a:off x="1011381" y="3521363"/>
            <a:ext cx="37222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int main(){</a:t>
            </a:r>
          </a:p>
          <a:p>
            <a:r>
              <a:rPr lang="en-US" altLang="zh-TW" dirty="0"/>
              <a:t>	int x = 10;</a:t>
            </a:r>
          </a:p>
          <a:p>
            <a:r>
              <a:rPr lang="en-US" altLang="zh-TW" dirty="0"/>
              <a:t>	int y = 15;</a:t>
            </a:r>
          </a:p>
          <a:p>
            <a:r>
              <a:rPr lang="en-US" altLang="zh-TW" dirty="0"/>
              <a:t>	swap(</a:t>
            </a:r>
            <a:r>
              <a:rPr lang="en-US" altLang="zh-TW" dirty="0" err="1"/>
              <a:t>x,y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cout</a:t>
            </a:r>
            <a:r>
              <a:rPr lang="en-US" altLang="zh-TW" dirty="0"/>
              <a:t>&lt;&lt;x&lt;&lt;</a:t>
            </a:r>
            <a:r>
              <a:rPr lang="en-US" altLang="zh-TW" dirty="0" err="1"/>
              <a:t>endl</a:t>
            </a:r>
            <a:r>
              <a:rPr lang="en-US" altLang="zh-TW" dirty="0"/>
              <a:t>;  </a:t>
            </a:r>
            <a:r>
              <a:rPr lang="en-US" altLang="zh-TW" dirty="0">
                <a:solidFill>
                  <a:srgbClr val="92D050"/>
                </a:solidFill>
              </a:rPr>
              <a:t>//</a:t>
            </a:r>
            <a:r>
              <a:rPr lang="zh-TW" altLang="en-US" dirty="0">
                <a:solidFill>
                  <a:srgbClr val="92D050"/>
                </a:solidFill>
              </a:rPr>
              <a:t>輸出</a:t>
            </a:r>
            <a:r>
              <a:rPr lang="en-US" altLang="zh-TW" dirty="0">
                <a:solidFill>
                  <a:srgbClr val="92D050"/>
                </a:solidFill>
              </a:rPr>
              <a:t>10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cout</a:t>
            </a:r>
            <a:r>
              <a:rPr lang="en-US" altLang="zh-TW" dirty="0"/>
              <a:t>&lt;&lt;y&lt;&lt;</a:t>
            </a:r>
            <a:r>
              <a:rPr lang="en-US" altLang="zh-TW" dirty="0" err="1"/>
              <a:t>endl</a:t>
            </a:r>
            <a:r>
              <a:rPr lang="en-US" altLang="zh-TW" dirty="0"/>
              <a:t>;  </a:t>
            </a:r>
            <a:r>
              <a:rPr lang="en-US" altLang="zh-TW" dirty="0">
                <a:solidFill>
                  <a:srgbClr val="92D050"/>
                </a:solidFill>
              </a:rPr>
              <a:t>//</a:t>
            </a:r>
            <a:r>
              <a:rPr lang="zh-TW" altLang="en-US" dirty="0">
                <a:solidFill>
                  <a:srgbClr val="92D050"/>
                </a:solidFill>
              </a:rPr>
              <a:t>輸出</a:t>
            </a:r>
            <a:r>
              <a:rPr lang="en-US" altLang="zh-TW" dirty="0">
                <a:solidFill>
                  <a:srgbClr val="92D050"/>
                </a:solidFill>
              </a:rPr>
              <a:t>15</a:t>
            </a:r>
          </a:p>
          <a:p>
            <a:r>
              <a:rPr lang="en-US" altLang="zh-TW" dirty="0"/>
              <a:t>}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C287063-CEB4-4934-A97B-E47475AF4C96}"/>
              </a:ext>
            </a:extLst>
          </p:cNvPr>
          <p:cNvSpPr txBox="1"/>
          <p:nvPr/>
        </p:nvSpPr>
        <p:spPr>
          <a:xfrm>
            <a:off x="4581237" y="4223327"/>
            <a:ext cx="526297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導致這個結果的原因，是因為進入函式前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會將傳進去的引數先進行複製，然後才會使用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但更改複製過後的值，無法對原本的函式造成影響</a:t>
            </a:r>
          </a:p>
        </p:txBody>
      </p:sp>
    </p:spTree>
    <p:extLst>
      <p:ext uri="{BB962C8B-B14F-4D97-AF65-F5344CB8AC3E}">
        <p14:creationId xmlns:p14="http://schemas.microsoft.com/office/powerpoint/2010/main" val="3602330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9F5450-8C56-4099-A2FB-152D9DAD1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6" y="406400"/>
            <a:ext cx="8596668" cy="1320800"/>
          </a:xfrm>
        </p:spPr>
        <p:txBody>
          <a:bodyPr/>
          <a:lstStyle/>
          <a:p>
            <a:r>
              <a:rPr lang="zh-TW" altLang="en-US" dirty="0"/>
              <a:t>成功製作</a:t>
            </a:r>
            <a:r>
              <a:rPr lang="en-US" altLang="zh-TW" dirty="0"/>
              <a:t>swap</a:t>
            </a:r>
            <a:r>
              <a:rPr lang="zh-TW" altLang="en-US" dirty="0"/>
              <a:t>函式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813A82-7B0A-42BE-A402-407C2FE16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116" y="1405485"/>
            <a:ext cx="8596668" cy="441787"/>
          </a:xfrm>
        </p:spPr>
        <p:txBody>
          <a:bodyPr/>
          <a:lstStyle/>
          <a:p>
            <a:r>
              <a:rPr lang="zh-TW" altLang="en-US" dirty="0"/>
              <a:t>那要如何寫出一個正確的函式呢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763EA33-1AA0-4EAE-ABD1-41BB85EA81DB}"/>
              </a:ext>
            </a:extLst>
          </p:cNvPr>
          <p:cNvSpPr txBox="1"/>
          <p:nvPr/>
        </p:nvSpPr>
        <p:spPr>
          <a:xfrm>
            <a:off x="1449649" y="3943927"/>
            <a:ext cx="273344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void swap(int *a, int *b){</a:t>
            </a:r>
          </a:p>
          <a:p>
            <a:r>
              <a:rPr lang="en-US" altLang="zh-TW" dirty="0"/>
              <a:t>	int temp = *a;</a:t>
            </a:r>
          </a:p>
          <a:p>
            <a:r>
              <a:rPr lang="en-US" altLang="zh-TW" dirty="0"/>
              <a:t>	*a = *b;</a:t>
            </a:r>
          </a:p>
          <a:p>
            <a:r>
              <a:rPr lang="en-US" altLang="zh-TW" dirty="0"/>
              <a:t>	*b = temp;</a:t>
            </a:r>
          </a:p>
          <a:p>
            <a:r>
              <a:rPr lang="en-US" altLang="zh-TW" dirty="0"/>
              <a:t>	return;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47379D6-37A0-4839-92CB-2A5ADE9BDDF5}"/>
              </a:ext>
            </a:extLst>
          </p:cNvPr>
          <p:cNvSpPr txBox="1"/>
          <p:nvPr/>
        </p:nvSpPr>
        <p:spPr>
          <a:xfrm>
            <a:off x="646545" y="2936872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我們可以將傳進去的數值更改為指標試試</a:t>
            </a:r>
          </a:p>
        </p:txBody>
      </p:sp>
    </p:spTree>
    <p:extLst>
      <p:ext uri="{BB962C8B-B14F-4D97-AF65-F5344CB8AC3E}">
        <p14:creationId xmlns:p14="http://schemas.microsoft.com/office/powerpoint/2010/main" val="141605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5A0129-FE28-44C5-B4A4-6873E620F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115" y="3352080"/>
            <a:ext cx="2278303" cy="2827047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int main(){</a:t>
            </a:r>
          </a:p>
          <a:p>
            <a:pPr marL="0" indent="0">
              <a:buNone/>
            </a:pPr>
            <a:r>
              <a:rPr lang="en-US" altLang="zh-TW" dirty="0"/>
              <a:t>	int x = 10;</a:t>
            </a:r>
          </a:p>
          <a:p>
            <a:pPr marL="0" indent="0">
              <a:buNone/>
            </a:pPr>
            <a:r>
              <a:rPr lang="en-US" altLang="zh-TW" dirty="0"/>
              <a:t>	int y = 15;</a:t>
            </a:r>
          </a:p>
          <a:p>
            <a:pPr marL="0" indent="0">
              <a:buNone/>
            </a:pPr>
            <a:r>
              <a:rPr lang="en-US" altLang="zh-TW" dirty="0"/>
              <a:t>	swap(</a:t>
            </a:r>
            <a:r>
              <a:rPr lang="en-US" altLang="zh-TW" dirty="0">
                <a:latin typeface="+mj-ea"/>
                <a:ea typeface="+mj-ea"/>
              </a:rPr>
              <a:t>&amp;</a:t>
            </a:r>
            <a:r>
              <a:rPr lang="en-US" altLang="zh-TW" dirty="0" err="1"/>
              <a:t>x,</a:t>
            </a:r>
            <a:r>
              <a:rPr lang="en-US" altLang="zh-TW" dirty="0" err="1">
                <a:latin typeface="+mj-ea"/>
                <a:ea typeface="+mj-ea"/>
              </a:rPr>
              <a:t>&amp;</a:t>
            </a:r>
            <a:r>
              <a:rPr lang="en-US" altLang="zh-TW" dirty="0" err="1"/>
              <a:t>y</a:t>
            </a:r>
            <a:r>
              <a:rPr lang="en-US" altLang="zh-TW" dirty="0"/>
              <a:t>);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cout</a:t>
            </a:r>
            <a:r>
              <a:rPr lang="en-US" altLang="zh-TW" dirty="0"/>
              <a:t>&lt;&lt;x&lt;&lt;</a:t>
            </a:r>
            <a:r>
              <a:rPr lang="en-US" altLang="zh-TW" dirty="0" err="1"/>
              <a:t>endl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cout</a:t>
            </a:r>
            <a:r>
              <a:rPr lang="en-US" altLang="zh-TW" dirty="0"/>
              <a:t>&lt;&lt;y&lt;&lt;</a:t>
            </a:r>
            <a:r>
              <a:rPr lang="en-US" altLang="zh-TW" dirty="0" err="1"/>
              <a:t>endl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  <a:endParaRPr lang="zh-TW" altLang="en-US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6B7FA3C-8374-4B20-9C28-98C73E669CFF}"/>
              </a:ext>
            </a:extLst>
          </p:cNvPr>
          <p:cNvSpPr txBox="1"/>
          <p:nvPr/>
        </p:nvSpPr>
        <p:spPr>
          <a:xfrm>
            <a:off x="932872" y="678873"/>
            <a:ext cx="273344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void swap(int </a:t>
            </a:r>
            <a:r>
              <a:rPr lang="en-US" altLang="zh-TW" dirty="0">
                <a:highlight>
                  <a:srgbClr val="FFFF00"/>
                </a:highlight>
              </a:rPr>
              <a:t>*a</a:t>
            </a:r>
            <a:r>
              <a:rPr lang="en-US" altLang="zh-TW" dirty="0"/>
              <a:t>, int </a:t>
            </a:r>
            <a:r>
              <a:rPr lang="en-US" altLang="zh-TW" dirty="0">
                <a:highlight>
                  <a:srgbClr val="00FFFF"/>
                </a:highlight>
              </a:rPr>
              <a:t>*b</a:t>
            </a:r>
            <a:r>
              <a:rPr lang="en-US" altLang="zh-TW" dirty="0"/>
              <a:t>){</a:t>
            </a:r>
          </a:p>
          <a:p>
            <a:r>
              <a:rPr lang="en-US" altLang="zh-TW" dirty="0"/>
              <a:t>	int temp = *a;</a:t>
            </a:r>
          </a:p>
          <a:p>
            <a:r>
              <a:rPr lang="en-US" altLang="zh-TW" dirty="0"/>
              <a:t>	*a = *b;</a:t>
            </a:r>
          </a:p>
          <a:p>
            <a:r>
              <a:rPr lang="en-US" altLang="zh-TW" dirty="0"/>
              <a:t>	*b = temp;</a:t>
            </a:r>
          </a:p>
          <a:p>
            <a:r>
              <a:rPr lang="en-US" altLang="zh-TW" dirty="0"/>
              <a:t>	return;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178B96E-87FE-4474-86FB-F906BCBED6B0}"/>
              </a:ext>
            </a:extLst>
          </p:cNvPr>
          <p:cNvSpPr txBox="1"/>
          <p:nvPr/>
        </p:nvSpPr>
        <p:spPr>
          <a:xfrm>
            <a:off x="4119418" y="988291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temp = 10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7A66C87-07ED-4332-B502-44D8A09CA8CC}"/>
              </a:ext>
            </a:extLst>
          </p:cNvPr>
          <p:cNvSpPr txBox="1"/>
          <p:nvPr/>
        </p:nvSpPr>
        <p:spPr>
          <a:xfrm>
            <a:off x="4082618" y="1265336"/>
            <a:ext cx="3706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將</a:t>
            </a:r>
            <a:r>
              <a:rPr lang="en-US" altLang="zh-TW" dirty="0"/>
              <a:t>EFA4</a:t>
            </a:r>
            <a:r>
              <a:rPr lang="zh-TW" altLang="en-US" dirty="0"/>
              <a:t>上的數字改為</a:t>
            </a:r>
            <a:r>
              <a:rPr lang="en-US" altLang="zh-TW" dirty="0"/>
              <a:t>EF8A</a:t>
            </a:r>
            <a:r>
              <a:rPr lang="zh-TW" altLang="en-US" dirty="0"/>
              <a:t>上的數字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33D258B-329C-4A96-9FF6-A28198D00883}"/>
              </a:ext>
            </a:extLst>
          </p:cNvPr>
          <p:cNvSpPr txBox="1"/>
          <p:nvPr/>
        </p:nvSpPr>
        <p:spPr>
          <a:xfrm>
            <a:off x="4082618" y="1561152"/>
            <a:ext cx="2842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將</a:t>
            </a:r>
            <a:r>
              <a:rPr lang="en-US" altLang="zh-TW" dirty="0"/>
              <a:t>EF8A</a:t>
            </a:r>
            <a:r>
              <a:rPr lang="zh-TW" altLang="en-US" dirty="0"/>
              <a:t>上的數字改為</a:t>
            </a:r>
            <a:r>
              <a:rPr lang="en-US" altLang="zh-TW" dirty="0"/>
              <a:t>temp</a:t>
            </a:r>
            <a:endParaRPr lang="zh-TW" altLang="en-US" dirty="0"/>
          </a:p>
        </p:txBody>
      </p:sp>
      <p:sp>
        <p:nvSpPr>
          <p:cNvPr id="19" name="手繪多邊形: 圖案 18">
            <a:extLst>
              <a:ext uri="{FF2B5EF4-FFF2-40B4-BE49-F238E27FC236}">
                <a16:creationId xmlns:a16="http://schemas.microsoft.com/office/drawing/2014/main" id="{52D960DE-6E24-444D-BDF9-E577DB97B1F8}"/>
              </a:ext>
            </a:extLst>
          </p:cNvPr>
          <p:cNvSpPr/>
          <p:nvPr/>
        </p:nvSpPr>
        <p:spPr>
          <a:xfrm>
            <a:off x="2567709" y="1062182"/>
            <a:ext cx="2484582" cy="3666550"/>
          </a:xfrm>
          <a:custGeom>
            <a:avLst/>
            <a:gdLst>
              <a:gd name="connsiteX0" fmla="*/ 2484582 w 2484582"/>
              <a:gd name="connsiteY0" fmla="*/ 3620654 h 3666550"/>
              <a:gd name="connsiteX1" fmla="*/ 1560946 w 2484582"/>
              <a:gd name="connsiteY1" fmla="*/ 3158836 h 3666550"/>
              <a:gd name="connsiteX2" fmla="*/ 0 w 2484582"/>
              <a:gd name="connsiteY2" fmla="*/ 0 h 366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4582" h="3666550">
                <a:moveTo>
                  <a:pt x="2484582" y="3620654"/>
                </a:moveTo>
                <a:cubicBezTo>
                  <a:pt x="2229812" y="3691466"/>
                  <a:pt x="1975043" y="3762278"/>
                  <a:pt x="1560946" y="3158836"/>
                </a:cubicBezTo>
                <a:cubicBezTo>
                  <a:pt x="1146849" y="2555394"/>
                  <a:pt x="573424" y="1277697"/>
                  <a:pt x="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手繪多邊形: 圖案 19">
            <a:extLst>
              <a:ext uri="{FF2B5EF4-FFF2-40B4-BE49-F238E27FC236}">
                <a16:creationId xmlns:a16="http://schemas.microsoft.com/office/drawing/2014/main" id="{DD2D7F52-CA6A-4935-9A12-564F509F2829}"/>
              </a:ext>
            </a:extLst>
          </p:cNvPr>
          <p:cNvSpPr/>
          <p:nvPr/>
        </p:nvSpPr>
        <p:spPr>
          <a:xfrm>
            <a:off x="2980583" y="298986"/>
            <a:ext cx="6532634" cy="4439269"/>
          </a:xfrm>
          <a:custGeom>
            <a:avLst/>
            <a:gdLst>
              <a:gd name="connsiteX0" fmla="*/ 4454690 w 6532634"/>
              <a:gd name="connsiteY0" fmla="*/ 4439269 h 4439269"/>
              <a:gd name="connsiteX1" fmla="*/ 6107999 w 6532634"/>
              <a:gd name="connsiteY1" fmla="*/ 3654178 h 4439269"/>
              <a:gd name="connsiteX2" fmla="*/ 6024872 w 6532634"/>
              <a:gd name="connsiteY2" fmla="*/ 670832 h 4439269"/>
              <a:gd name="connsiteX3" fmla="*/ 510762 w 6532634"/>
              <a:gd name="connsiteY3" fmla="*/ 5814 h 4439269"/>
              <a:gd name="connsiteX4" fmla="*/ 242908 w 6532634"/>
              <a:gd name="connsiteY4" fmla="*/ 329087 h 4439269"/>
              <a:gd name="connsiteX5" fmla="*/ 242908 w 6532634"/>
              <a:gd name="connsiteY5" fmla="*/ 329087 h 4439269"/>
              <a:gd name="connsiteX6" fmla="*/ 252144 w 6532634"/>
              <a:gd name="connsiteY6" fmla="*/ 356796 h 4439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32634" h="4439269">
                <a:moveTo>
                  <a:pt x="4454690" y="4439269"/>
                </a:moveTo>
                <a:cubicBezTo>
                  <a:pt x="5150496" y="4360760"/>
                  <a:pt x="5846302" y="4282251"/>
                  <a:pt x="6107999" y="3654178"/>
                </a:cubicBezTo>
                <a:cubicBezTo>
                  <a:pt x="6369696" y="3026105"/>
                  <a:pt x="6957745" y="1278893"/>
                  <a:pt x="6024872" y="670832"/>
                </a:cubicBezTo>
                <a:cubicBezTo>
                  <a:pt x="5091999" y="62771"/>
                  <a:pt x="1474423" y="62771"/>
                  <a:pt x="510762" y="5814"/>
                </a:cubicBezTo>
                <a:cubicBezTo>
                  <a:pt x="-452899" y="-51144"/>
                  <a:pt x="242908" y="329087"/>
                  <a:pt x="242908" y="329087"/>
                </a:cubicBezTo>
                <a:lnTo>
                  <a:pt x="242908" y="329087"/>
                </a:lnTo>
                <a:lnTo>
                  <a:pt x="252144" y="35679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B6015884-098C-4660-A2A7-8BBC00F008F7}"/>
              </a:ext>
            </a:extLst>
          </p:cNvPr>
          <p:cNvGrpSpPr/>
          <p:nvPr/>
        </p:nvGrpSpPr>
        <p:grpSpPr>
          <a:xfrm>
            <a:off x="5144655" y="3149722"/>
            <a:ext cx="4479636" cy="2650713"/>
            <a:chOff x="5144655" y="3149723"/>
            <a:chExt cx="2969612" cy="1690132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20C1CE3-3D8D-4C6F-A940-6953ED5745AE}"/>
                </a:ext>
              </a:extLst>
            </p:cNvPr>
            <p:cNvSpPr/>
            <p:nvPr/>
          </p:nvSpPr>
          <p:spPr>
            <a:xfrm>
              <a:off x="5144655" y="4027055"/>
              <a:ext cx="581890" cy="5634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5B754C3-9F57-45FC-9885-066F41960717}"/>
                </a:ext>
              </a:extLst>
            </p:cNvPr>
            <p:cNvSpPr/>
            <p:nvPr/>
          </p:nvSpPr>
          <p:spPr>
            <a:xfrm>
              <a:off x="5144655" y="4590473"/>
              <a:ext cx="581890" cy="2493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solidFill>
                    <a:schemeClr val="tx1"/>
                  </a:solidFill>
                  <a:highlight>
                    <a:srgbClr val="FFFF00"/>
                  </a:highlight>
                </a:rPr>
                <a:t>0XEFA4</a:t>
              </a:r>
              <a:endParaRPr lang="zh-TW" altLang="en-US" sz="1600" dirty="0">
                <a:solidFill>
                  <a:schemeClr val="tx1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EA24F2A7-C4F8-48A4-9249-A5372511B4ED}"/>
                </a:ext>
              </a:extLst>
            </p:cNvPr>
            <p:cNvSpPr txBox="1"/>
            <p:nvPr/>
          </p:nvSpPr>
          <p:spPr>
            <a:xfrm>
              <a:off x="5298223" y="4241172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10</a:t>
              </a:r>
              <a:endParaRPr lang="zh-TW" altLang="en-US" dirty="0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534C6A1C-D331-4C08-B4D3-953C27C5CD11}"/>
                </a:ext>
              </a:extLst>
            </p:cNvPr>
            <p:cNvSpPr txBox="1"/>
            <p:nvPr/>
          </p:nvSpPr>
          <p:spPr>
            <a:xfrm>
              <a:off x="5855855" y="3149723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int x</a:t>
              </a:r>
              <a:endParaRPr lang="zh-TW" altLang="en-US" dirty="0"/>
            </a:p>
          </p:txBody>
        </p:sp>
        <p:sp>
          <p:nvSpPr>
            <p:cNvPr id="9" name="手繪多邊形: 圖案 8">
              <a:extLst>
                <a:ext uri="{FF2B5EF4-FFF2-40B4-BE49-F238E27FC236}">
                  <a16:creationId xmlns:a16="http://schemas.microsoft.com/office/drawing/2014/main" id="{1B7065A0-5AE4-4D59-9D3F-221AFF54BB2D}"/>
                </a:ext>
              </a:extLst>
            </p:cNvPr>
            <p:cNvSpPr/>
            <p:nvPr/>
          </p:nvSpPr>
          <p:spPr>
            <a:xfrm>
              <a:off x="5449455" y="3519055"/>
              <a:ext cx="406400" cy="415636"/>
            </a:xfrm>
            <a:custGeom>
              <a:avLst/>
              <a:gdLst>
                <a:gd name="connsiteX0" fmla="*/ 0 w 406400"/>
                <a:gd name="connsiteY0" fmla="*/ 415636 h 415636"/>
                <a:gd name="connsiteX1" fmla="*/ 166254 w 406400"/>
                <a:gd name="connsiteY1" fmla="*/ 120072 h 415636"/>
                <a:gd name="connsiteX2" fmla="*/ 406400 w 406400"/>
                <a:gd name="connsiteY2" fmla="*/ 27709 h 415636"/>
                <a:gd name="connsiteX3" fmla="*/ 406400 w 406400"/>
                <a:gd name="connsiteY3" fmla="*/ 27709 h 415636"/>
                <a:gd name="connsiteX4" fmla="*/ 397163 w 406400"/>
                <a:gd name="connsiteY4" fmla="*/ 0 h 415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400" h="415636">
                  <a:moveTo>
                    <a:pt x="0" y="415636"/>
                  </a:moveTo>
                  <a:cubicBezTo>
                    <a:pt x="49260" y="300181"/>
                    <a:pt x="98521" y="184726"/>
                    <a:pt x="166254" y="120072"/>
                  </a:cubicBezTo>
                  <a:cubicBezTo>
                    <a:pt x="233987" y="55417"/>
                    <a:pt x="406400" y="27709"/>
                    <a:pt x="406400" y="27709"/>
                  </a:cubicBezTo>
                  <a:lnTo>
                    <a:pt x="406400" y="27709"/>
                  </a:lnTo>
                  <a:lnTo>
                    <a:pt x="397163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F5AE05A-C86B-482F-B6DD-989B33F1DD41}"/>
                </a:ext>
              </a:extLst>
            </p:cNvPr>
            <p:cNvSpPr/>
            <p:nvPr/>
          </p:nvSpPr>
          <p:spPr>
            <a:xfrm>
              <a:off x="6751927" y="4027055"/>
              <a:ext cx="581890" cy="5634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3A93BAB-7774-40F4-AEBB-223DD32687E2}"/>
                </a:ext>
              </a:extLst>
            </p:cNvPr>
            <p:cNvSpPr/>
            <p:nvPr/>
          </p:nvSpPr>
          <p:spPr>
            <a:xfrm>
              <a:off x="6751927" y="4590473"/>
              <a:ext cx="581890" cy="2493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solidFill>
                    <a:schemeClr val="tx1"/>
                  </a:solidFill>
                  <a:highlight>
                    <a:srgbClr val="00FFFF"/>
                  </a:highlight>
                </a:rPr>
                <a:t>0XEFA8</a:t>
              </a:r>
              <a:endParaRPr lang="zh-TW" altLang="en-US" sz="1600" dirty="0">
                <a:solidFill>
                  <a:schemeClr val="tx1"/>
                </a:solidFill>
                <a:highlight>
                  <a:srgbClr val="00FFFF"/>
                </a:highlight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13BF7184-CCD4-4BC1-BE28-2D3BCA098DC6}"/>
                </a:ext>
              </a:extLst>
            </p:cNvPr>
            <p:cNvSpPr txBox="1"/>
            <p:nvPr/>
          </p:nvSpPr>
          <p:spPr>
            <a:xfrm>
              <a:off x="6919219" y="4276271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15</a:t>
              </a:r>
              <a:endParaRPr lang="zh-TW" altLang="en-US" dirty="0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DB66E84A-40DC-4C64-A209-6F2C8698E8B9}"/>
                </a:ext>
              </a:extLst>
            </p:cNvPr>
            <p:cNvSpPr txBox="1"/>
            <p:nvPr/>
          </p:nvSpPr>
          <p:spPr>
            <a:xfrm>
              <a:off x="7463127" y="3149723"/>
              <a:ext cx="651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int y</a:t>
              </a:r>
              <a:endParaRPr lang="zh-TW" altLang="en-US" dirty="0"/>
            </a:p>
          </p:txBody>
        </p:sp>
        <p:sp>
          <p:nvSpPr>
            <p:cNvPr id="14" name="手繪多邊形: 圖案 13">
              <a:extLst>
                <a:ext uri="{FF2B5EF4-FFF2-40B4-BE49-F238E27FC236}">
                  <a16:creationId xmlns:a16="http://schemas.microsoft.com/office/drawing/2014/main" id="{7C4D1EE6-A5B8-4319-97C8-971A54F7E1A6}"/>
                </a:ext>
              </a:extLst>
            </p:cNvPr>
            <p:cNvSpPr/>
            <p:nvPr/>
          </p:nvSpPr>
          <p:spPr>
            <a:xfrm>
              <a:off x="7056727" y="3519055"/>
              <a:ext cx="406400" cy="415636"/>
            </a:xfrm>
            <a:custGeom>
              <a:avLst/>
              <a:gdLst>
                <a:gd name="connsiteX0" fmla="*/ 0 w 406400"/>
                <a:gd name="connsiteY0" fmla="*/ 415636 h 415636"/>
                <a:gd name="connsiteX1" fmla="*/ 166254 w 406400"/>
                <a:gd name="connsiteY1" fmla="*/ 120072 h 415636"/>
                <a:gd name="connsiteX2" fmla="*/ 406400 w 406400"/>
                <a:gd name="connsiteY2" fmla="*/ 27709 h 415636"/>
                <a:gd name="connsiteX3" fmla="*/ 406400 w 406400"/>
                <a:gd name="connsiteY3" fmla="*/ 27709 h 415636"/>
                <a:gd name="connsiteX4" fmla="*/ 397163 w 406400"/>
                <a:gd name="connsiteY4" fmla="*/ 0 h 415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400" h="415636">
                  <a:moveTo>
                    <a:pt x="0" y="415636"/>
                  </a:moveTo>
                  <a:cubicBezTo>
                    <a:pt x="49260" y="300181"/>
                    <a:pt x="98521" y="184726"/>
                    <a:pt x="166254" y="120072"/>
                  </a:cubicBezTo>
                  <a:cubicBezTo>
                    <a:pt x="233987" y="55417"/>
                    <a:pt x="406400" y="27709"/>
                    <a:pt x="406400" y="27709"/>
                  </a:cubicBezTo>
                  <a:lnTo>
                    <a:pt x="406400" y="27709"/>
                  </a:lnTo>
                  <a:lnTo>
                    <a:pt x="397163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77B54850-39F9-439E-80E3-6881AC88888A}"/>
                </a:ext>
              </a:extLst>
            </p:cNvPr>
            <p:cNvSpPr txBox="1"/>
            <p:nvPr/>
          </p:nvSpPr>
          <p:spPr>
            <a:xfrm>
              <a:off x="5298223" y="4248812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15</a:t>
              </a:r>
              <a:endParaRPr lang="zh-TW" altLang="en-US" dirty="0"/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DB3E6C7B-D955-46AF-A54A-B3FB36DE204D}"/>
                </a:ext>
              </a:extLst>
            </p:cNvPr>
            <p:cNvSpPr txBox="1"/>
            <p:nvPr/>
          </p:nvSpPr>
          <p:spPr>
            <a:xfrm>
              <a:off x="6897427" y="4276271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10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2732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E9F8F8E-6868-444C-B02D-5708A1292A52}"/>
              </a:ext>
            </a:extLst>
          </p:cNvPr>
          <p:cNvSpPr/>
          <p:nvPr/>
        </p:nvSpPr>
        <p:spPr>
          <a:xfrm>
            <a:off x="1283854" y="1009364"/>
            <a:ext cx="2540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void swap(int a, int b){</a:t>
            </a:r>
          </a:p>
          <a:p>
            <a:r>
              <a:rPr lang="en-US" altLang="zh-TW" dirty="0"/>
              <a:t>	int temp = a;</a:t>
            </a:r>
          </a:p>
          <a:p>
            <a:r>
              <a:rPr lang="en-US" altLang="zh-TW" dirty="0"/>
              <a:t>	a = b;</a:t>
            </a:r>
          </a:p>
          <a:p>
            <a:r>
              <a:rPr lang="en-US" altLang="zh-TW" dirty="0"/>
              <a:t>	b = temp;</a:t>
            </a:r>
          </a:p>
          <a:p>
            <a:r>
              <a:rPr lang="en-US" altLang="zh-TW" dirty="0"/>
              <a:t>	return;</a:t>
            </a:r>
          </a:p>
          <a:p>
            <a:r>
              <a:rPr lang="en-US" altLang="zh-TW" dirty="0"/>
              <a:t>}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0B45F56-5E49-46AD-8B65-BF0B19B4914C}"/>
              </a:ext>
            </a:extLst>
          </p:cNvPr>
          <p:cNvSpPr txBox="1"/>
          <p:nvPr/>
        </p:nvSpPr>
        <p:spPr>
          <a:xfrm>
            <a:off x="4267200" y="1597890"/>
            <a:ext cx="502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這種</a:t>
            </a:r>
            <a:r>
              <a:rPr lang="en-US" altLang="zh-TW" dirty="0"/>
              <a:t>argument</a:t>
            </a:r>
            <a:r>
              <a:rPr lang="zh-TW" altLang="en-US" dirty="0"/>
              <a:t>為數值的函式被稱作</a:t>
            </a:r>
            <a:r>
              <a:rPr lang="en-US" altLang="zh-TW" dirty="0"/>
              <a:t>call by value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5AA31F9-BB79-422F-AD66-42A5B1E6E445}"/>
              </a:ext>
            </a:extLst>
          </p:cNvPr>
          <p:cNvSpPr/>
          <p:nvPr/>
        </p:nvSpPr>
        <p:spPr>
          <a:xfrm>
            <a:off x="1283854" y="3835692"/>
            <a:ext cx="297410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void swap(int *a, int *b){</a:t>
            </a:r>
          </a:p>
          <a:p>
            <a:r>
              <a:rPr lang="en-US" altLang="zh-TW" dirty="0"/>
              <a:t>	int temp = *a;</a:t>
            </a:r>
          </a:p>
          <a:p>
            <a:r>
              <a:rPr lang="en-US" altLang="zh-TW" dirty="0"/>
              <a:t>	*a = *b;</a:t>
            </a:r>
          </a:p>
          <a:p>
            <a:r>
              <a:rPr lang="en-US" altLang="zh-TW" dirty="0"/>
              <a:t>	*b = temp;</a:t>
            </a:r>
          </a:p>
          <a:p>
            <a:r>
              <a:rPr lang="en-US" altLang="zh-TW" dirty="0"/>
              <a:t>	return;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C83A371-78ED-4CE6-874D-8564DD92E4B0}"/>
              </a:ext>
            </a:extLst>
          </p:cNvPr>
          <p:cNvSpPr txBox="1"/>
          <p:nvPr/>
        </p:nvSpPr>
        <p:spPr>
          <a:xfrm>
            <a:off x="4257963" y="4622800"/>
            <a:ext cx="5245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這種</a:t>
            </a:r>
            <a:r>
              <a:rPr lang="en-US" altLang="zh-TW" dirty="0"/>
              <a:t>argument</a:t>
            </a:r>
            <a:r>
              <a:rPr lang="zh-TW" altLang="en-US" dirty="0"/>
              <a:t>為數值的函式被稱作</a:t>
            </a:r>
            <a:r>
              <a:rPr lang="en-US" altLang="zh-TW" dirty="0"/>
              <a:t>call by address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3635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94BEC8-C967-43D0-897C-7CB0C316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0436"/>
          </a:xfrm>
        </p:spPr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16EBBE-B27D-402E-AF3C-467326466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792769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和難以理解的指標不同，</a:t>
            </a:r>
            <a:r>
              <a:rPr lang="en-US" altLang="zh-TW" dirty="0"/>
              <a:t>reference</a:t>
            </a:r>
            <a:r>
              <a:rPr lang="zh-TW" altLang="en-US" dirty="0"/>
              <a:t>親民許多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他是一個別名的概念。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BBA262F-C8E5-4441-BA13-84AE7FC764BC}"/>
              </a:ext>
            </a:extLst>
          </p:cNvPr>
          <p:cNvSpPr txBox="1"/>
          <p:nvPr/>
        </p:nvSpPr>
        <p:spPr>
          <a:xfrm>
            <a:off x="1043708" y="2828835"/>
            <a:ext cx="18842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int a = 5;</a:t>
            </a:r>
          </a:p>
          <a:p>
            <a:r>
              <a:rPr lang="en-US" altLang="zh-TW" dirty="0"/>
              <a:t>int </a:t>
            </a:r>
            <a:r>
              <a:rPr lang="en-US" altLang="zh-TW" dirty="0">
                <a:latin typeface="+mj-ea"/>
                <a:ea typeface="+mj-ea"/>
              </a:rPr>
              <a:t>&amp;</a:t>
            </a:r>
            <a:r>
              <a:rPr lang="en-US" altLang="zh-TW" dirty="0"/>
              <a:t>b = a;</a:t>
            </a:r>
          </a:p>
          <a:p>
            <a:r>
              <a:rPr lang="en-US" altLang="zh-TW" dirty="0"/>
              <a:t>b = 7;</a:t>
            </a:r>
          </a:p>
          <a:p>
            <a:r>
              <a:rPr lang="en-US" altLang="zh-TW" dirty="0" err="1"/>
              <a:t>cout</a:t>
            </a:r>
            <a:r>
              <a:rPr lang="en-US" altLang="zh-TW" dirty="0"/>
              <a:t>&lt;&lt;a&lt;&lt;</a:t>
            </a:r>
            <a:r>
              <a:rPr lang="en-US" altLang="zh-TW" dirty="0" err="1"/>
              <a:t>endl</a:t>
            </a:r>
            <a:r>
              <a:rPr lang="en-US" altLang="zh-TW" dirty="0"/>
              <a:t>;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C7ADAA2-CC7F-4D4A-BB25-4DAA8F9F830F}"/>
              </a:ext>
            </a:extLst>
          </p:cNvPr>
          <p:cNvSpPr txBox="1"/>
          <p:nvPr/>
        </p:nvSpPr>
        <p:spPr>
          <a:xfrm>
            <a:off x="3140364" y="3059667"/>
            <a:ext cx="3361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宣告一個</a:t>
            </a:r>
            <a:r>
              <a:rPr lang="en-US" altLang="zh-TW" dirty="0"/>
              <a:t>reference</a:t>
            </a:r>
            <a:r>
              <a:rPr lang="zh-TW" altLang="en-US" dirty="0"/>
              <a:t> </a:t>
            </a:r>
            <a:r>
              <a:rPr lang="en-US" altLang="zh-TW" dirty="0"/>
              <a:t>b</a:t>
            </a:r>
            <a:r>
              <a:rPr lang="zh-TW" altLang="en-US" dirty="0"/>
              <a:t>為</a:t>
            </a:r>
            <a:r>
              <a:rPr lang="en-US" altLang="zh-TW" dirty="0"/>
              <a:t>a</a:t>
            </a:r>
            <a:r>
              <a:rPr lang="zh-TW" altLang="en-US" dirty="0"/>
              <a:t>的別名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8D03E37-00C4-45DC-86B6-CA24818F5952}"/>
              </a:ext>
            </a:extLst>
          </p:cNvPr>
          <p:cNvSpPr txBox="1"/>
          <p:nvPr/>
        </p:nvSpPr>
        <p:spPr>
          <a:xfrm>
            <a:off x="3140364" y="3343564"/>
            <a:ext cx="5775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將</a:t>
            </a:r>
            <a:r>
              <a:rPr lang="en-US" altLang="zh-TW" dirty="0"/>
              <a:t>b</a:t>
            </a:r>
            <a:r>
              <a:rPr lang="zh-TW" altLang="en-US" dirty="0"/>
              <a:t>改為</a:t>
            </a:r>
            <a:r>
              <a:rPr lang="en-US" altLang="zh-TW" dirty="0"/>
              <a:t>7</a:t>
            </a:r>
            <a:r>
              <a:rPr lang="zh-TW" altLang="en-US" dirty="0"/>
              <a:t>，因為</a:t>
            </a:r>
            <a:r>
              <a:rPr lang="en-US" altLang="zh-TW" dirty="0"/>
              <a:t>b</a:t>
            </a:r>
            <a:r>
              <a:rPr lang="zh-TW" altLang="en-US" dirty="0"/>
              <a:t>其實只是</a:t>
            </a:r>
            <a:r>
              <a:rPr lang="en-US" altLang="zh-TW" dirty="0"/>
              <a:t>a</a:t>
            </a:r>
            <a:r>
              <a:rPr lang="zh-TW" altLang="en-US" dirty="0"/>
              <a:t>的別稱，所以也會把</a:t>
            </a:r>
            <a:r>
              <a:rPr lang="en-US" altLang="zh-TW" dirty="0"/>
              <a:t>a</a:t>
            </a:r>
            <a:r>
              <a:rPr lang="zh-TW" altLang="en-US" dirty="0"/>
              <a:t>改成</a:t>
            </a:r>
            <a:r>
              <a:rPr lang="en-US" altLang="zh-TW" dirty="0"/>
              <a:t>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83057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00DFBDE-2C5D-4ED1-B6BD-9F281F61D510}"/>
              </a:ext>
            </a:extLst>
          </p:cNvPr>
          <p:cNvSpPr/>
          <p:nvPr/>
        </p:nvSpPr>
        <p:spPr>
          <a:xfrm>
            <a:off x="2225964" y="1995055"/>
            <a:ext cx="2835563" cy="2660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8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D199804-8204-41CD-87DD-115FD6AC7F03}"/>
              </a:ext>
            </a:extLst>
          </p:cNvPr>
          <p:cNvSpPr/>
          <p:nvPr/>
        </p:nvSpPr>
        <p:spPr>
          <a:xfrm>
            <a:off x="2225964" y="4655127"/>
            <a:ext cx="2835563" cy="591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0XFC90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4E40329-5526-496C-AF67-FC70F3580063}"/>
              </a:ext>
            </a:extLst>
          </p:cNvPr>
          <p:cNvSpPr txBox="1"/>
          <p:nvPr/>
        </p:nvSpPr>
        <p:spPr>
          <a:xfrm>
            <a:off x="4839855" y="812801"/>
            <a:ext cx="922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int a</a:t>
            </a:r>
            <a:endParaRPr lang="zh-TW" altLang="en-US" sz="2800" dirty="0"/>
          </a:p>
        </p:txBody>
      </p:sp>
      <p:cxnSp>
        <p:nvCxnSpPr>
          <p:cNvPr id="8" name="接點: 弧形 7">
            <a:extLst>
              <a:ext uri="{FF2B5EF4-FFF2-40B4-BE49-F238E27FC236}">
                <a16:creationId xmlns:a16="http://schemas.microsoft.com/office/drawing/2014/main" id="{7FDE00B5-632A-409B-BEEB-F203A16BC575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3805382" y="1074411"/>
            <a:ext cx="1034473" cy="662026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B3B6E55-AA41-4EE1-BA5D-228A9FB0EE5D}"/>
              </a:ext>
            </a:extLst>
          </p:cNvPr>
          <p:cNvSpPr txBox="1"/>
          <p:nvPr/>
        </p:nvSpPr>
        <p:spPr>
          <a:xfrm>
            <a:off x="877454" y="2401454"/>
            <a:ext cx="1172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value</a:t>
            </a:r>
            <a:endParaRPr lang="zh-TW" altLang="en-US" sz="32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754596B-45BE-4634-AE0B-7659B87948DA}"/>
              </a:ext>
            </a:extLst>
          </p:cNvPr>
          <p:cNvSpPr txBox="1"/>
          <p:nvPr/>
        </p:nvSpPr>
        <p:spPr>
          <a:xfrm>
            <a:off x="5837382" y="5246255"/>
            <a:ext cx="1401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address</a:t>
            </a:r>
            <a:endParaRPr lang="zh-TW" altLang="en-US" sz="2800" dirty="0"/>
          </a:p>
        </p:txBody>
      </p:sp>
      <p:cxnSp>
        <p:nvCxnSpPr>
          <p:cNvPr id="13" name="接點: 弧形 12">
            <a:extLst>
              <a:ext uri="{FF2B5EF4-FFF2-40B4-BE49-F238E27FC236}">
                <a16:creationId xmlns:a16="http://schemas.microsoft.com/office/drawing/2014/main" id="{02E01F9F-0455-4ECB-BFF2-54942F3F4A27}"/>
              </a:ext>
            </a:extLst>
          </p:cNvPr>
          <p:cNvCxnSpPr>
            <a:cxnSpLocks/>
          </p:cNvCxnSpPr>
          <p:nvPr/>
        </p:nvCxnSpPr>
        <p:spPr>
          <a:xfrm rot="16200000" flipV="1">
            <a:off x="5157715" y="5011521"/>
            <a:ext cx="665018" cy="543357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手繪多邊形: 圖案 14">
            <a:extLst>
              <a:ext uri="{FF2B5EF4-FFF2-40B4-BE49-F238E27FC236}">
                <a16:creationId xmlns:a16="http://schemas.microsoft.com/office/drawing/2014/main" id="{AB12E534-9A4B-49E2-86C0-D260323E2122}"/>
              </a:ext>
            </a:extLst>
          </p:cNvPr>
          <p:cNvSpPr/>
          <p:nvPr/>
        </p:nvSpPr>
        <p:spPr>
          <a:xfrm>
            <a:off x="1430932" y="2964873"/>
            <a:ext cx="582595" cy="443345"/>
          </a:xfrm>
          <a:custGeom>
            <a:avLst/>
            <a:gdLst>
              <a:gd name="connsiteX0" fmla="*/ 704 w 582595"/>
              <a:gd name="connsiteY0" fmla="*/ 0 h 443345"/>
              <a:gd name="connsiteX1" fmla="*/ 93068 w 582595"/>
              <a:gd name="connsiteY1" fmla="*/ 369454 h 443345"/>
              <a:gd name="connsiteX2" fmla="*/ 582595 w 582595"/>
              <a:gd name="connsiteY2" fmla="*/ 443345 h 443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2595" h="443345">
                <a:moveTo>
                  <a:pt x="704" y="0"/>
                </a:moveTo>
                <a:cubicBezTo>
                  <a:pt x="-1605" y="147781"/>
                  <a:pt x="-3914" y="295563"/>
                  <a:pt x="93068" y="369454"/>
                </a:cubicBezTo>
                <a:cubicBezTo>
                  <a:pt x="190050" y="443345"/>
                  <a:pt x="386322" y="443345"/>
                  <a:pt x="582595" y="44334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F4F0856-8571-4EC8-91A2-30144353A23A}"/>
              </a:ext>
            </a:extLst>
          </p:cNvPr>
          <p:cNvSpPr txBox="1"/>
          <p:nvPr/>
        </p:nvSpPr>
        <p:spPr>
          <a:xfrm>
            <a:off x="6899564" y="2050473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int a = 5;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B6B4AC8-D0F9-47B9-8374-9870F7D8F84B}"/>
              </a:ext>
            </a:extLst>
          </p:cNvPr>
          <p:cNvSpPr txBox="1"/>
          <p:nvPr/>
        </p:nvSpPr>
        <p:spPr>
          <a:xfrm>
            <a:off x="6899564" y="2509175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int </a:t>
            </a:r>
            <a:r>
              <a:rPr lang="en-US" altLang="zh-TW" dirty="0">
                <a:latin typeface="+mj-ea"/>
              </a:rPr>
              <a:t>&amp;</a:t>
            </a:r>
            <a:r>
              <a:rPr lang="en-US" altLang="zh-TW" dirty="0"/>
              <a:t>b = a;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EFD251C-ED2C-4E81-806A-91B894323DB4}"/>
              </a:ext>
            </a:extLst>
          </p:cNvPr>
          <p:cNvSpPr txBox="1"/>
          <p:nvPr/>
        </p:nvSpPr>
        <p:spPr>
          <a:xfrm>
            <a:off x="1745704" y="803563"/>
            <a:ext cx="960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int </a:t>
            </a:r>
            <a:r>
              <a:rPr lang="en-US" altLang="zh-TW" sz="2800" dirty="0">
                <a:latin typeface="+mj-ea"/>
                <a:ea typeface="+mj-ea"/>
              </a:rPr>
              <a:t>b</a:t>
            </a:r>
            <a:endParaRPr lang="zh-TW" altLang="en-US" sz="2800" dirty="0"/>
          </a:p>
        </p:txBody>
      </p:sp>
      <p:sp>
        <p:nvSpPr>
          <p:cNvPr id="19" name="手繪多邊形: 圖案 18">
            <a:extLst>
              <a:ext uri="{FF2B5EF4-FFF2-40B4-BE49-F238E27FC236}">
                <a16:creationId xmlns:a16="http://schemas.microsoft.com/office/drawing/2014/main" id="{EC743DFC-7CC3-4790-A8E5-4F7C168CFAED}"/>
              </a:ext>
            </a:extLst>
          </p:cNvPr>
          <p:cNvSpPr/>
          <p:nvPr/>
        </p:nvSpPr>
        <p:spPr>
          <a:xfrm>
            <a:off x="2149291" y="1394691"/>
            <a:ext cx="483073" cy="498764"/>
          </a:xfrm>
          <a:custGeom>
            <a:avLst/>
            <a:gdLst>
              <a:gd name="connsiteX0" fmla="*/ 2782 w 483073"/>
              <a:gd name="connsiteY0" fmla="*/ 0 h 498764"/>
              <a:gd name="connsiteX1" fmla="*/ 67436 w 483073"/>
              <a:gd name="connsiteY1" fmla="*/ 277091 h 498764"/>
              <a:gd name="connsiteX2" fmla="*/ 455364 w 483073"/>
              <a:gd name="connsiteY2" fmla="*/ 489527 h 498764"/>
              <a:gd name="connsiteX3" fmla="*/ 455364 w 483073"/>
              <a:gd name="connsiteY3" fmla="*/ 489527 h 498764"/>
              <a:gd name="connsiteX4" fmla="*/ 483073 w 483073"/>
              <a:gd name="connsiteY4" fmla="*/ 498764 h 498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3073" h="498764">
                <a:moveTo>
                  <a:pt x="2782" y="0"/>
                </a:moveTo>
                <a:cubicBezTo>
                  <a:pt x="-2606" y="97751"/>
                  <a:pt x="-7994" y="195503"/>
                  <a:pt x="67436" y="277091"/>
                </a:cubicBezTo>
                <a:cubicBezTo>
                  <a:pt x="142866" y="358679"/>
                  <a:pt x="455364" y="489527"/>
                  <a:pt x="455364" y="489527"/>
                </a:cubicBezTo>
                <a:lnTo>
                  <a:pt x="455364" y="489527"/>
                </a:lnTo>
                <a:lnTo>
                  <a:pt x="483073" y="49876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114B091-52B2-4325-A189-3BB49B277C5C}"/>
              </a:ext>
            </a:extLst>
          </p:cNvPr>
          <p:cNvSpPr txBox="1"/>
          <p:nvPr/>
        </p:nvSpPr>
        <p:spPr>
          <a:xfrm>
            <a:off x="3282107" y="2767280"/>
            <a:ext cx="7232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0" dirty="0"/>
              <a:t>5</a:t>
            </a:r>
            <a:endParaRPr lang="zh-TW" altLang="en-US" sz="80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4877796-4D56-4794-893E-94D6A55B92B2}"/>
              </a:ext>
            </a:extLst>
          </p:cNvPr>
          <p:cNvSpPr txBox="1"/>
          <p:nvPr/>
        </p:nvSpPr>
        <p:spPr>
          <a:xfrm>
            <a:off x="3282107" y="2746498"/>
            <a:ext cx="7232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0" dirty="0"/>
              <a:t>7</a:t>
            </a:r>
            <a:endParaRPr lang="zh-TW" altLang="en-US" sz="8000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BF037597-325A-4BB1-88A4-9251AC67D164}"/>
              </a:ext>
            </a:extLst>
          </p:cNvPr>
          <p:cNvSpPr txBox="1"/>
          <p:nvPr/>
        </p:nvSpPr>
        <p:spPr>
          <a:xfrm>
            <a:off x="6899564" y="2955759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 = 7;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0EF2D5D-E69F-4A51-A587-63BA65A71AD4}"/>
              </a:ext>
            </a:extLst>
          </p:cNvPr>
          <p:cNvSpPr/>
          <p:nvPr/>
        </p:nvSpPr>
        <p:spPr>
          <a:xfrm>
            <a:off x="6899564" y="3348244"/>
            <a:ext cx="1782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cout</a:t>
            </a:r>
            <a:r>
              <a:rPr lang="en-US" altLang="zh-TW" dirty="0"/>
              <a:t>&lt;&lt;a&lt;&lt;</a:t>
            </a:r>
            <a:r>
              <a:rPr lang="en-US" altLang="zh-TW" dirty="0" err="1"/>
              <a:t>endl</a:t>
            </a:r>
            <a:r>
              <a:rPr lang="en-US" altLang="zh-TW" dirty="0"/>
              <a:t>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8392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 animBg="1"/>
      <p:bldP spid="20" grpId="0"/>
      <p:bldP spid="21" grpId="0"/>
      <p:bldP spid="22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A06007-0FA7-4212-A875-FE8431DDC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B58208-CB29-4FDA-B2B7-F0DF7B2D5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316" y="1828080"/>
            <a:ext cx="9547320" cy="3880773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可以想像成地址的概念，例如</a:t>
            </a:r>
            <a:r>
              <a:rPr lang="en-US" altLang="zh-TW" sz="2800" dirty="0"/>
              <a:t>:</a:t>
            </a:r>
          </a:p>
          <a:p>
            <a:pPr marL="0" indent="0">
              <a:buNone/>
            </a:pPr>
            <a:r>
              <a:rPr lang="zh-TW" altLang="en-US" sz="2800" dirty="0"/>
              <a:t>     嘉義縣民雄鄉大學路一段</a:t>
            </a:r>
            <a:r>
              <a:rPr lang="en-US" altLang="zh-TW" sz="2800" dirty="0"/>
              <a:t>168</a:t>
            </a:r>
            <a:r>
              <a:rPr lang="zh-TW" altLang="en-US" sz="2800" dirty="0"/>
              <a:t>號 就是中正大學的 </a:t>
            </a:r>
            <a:r>
              <a:rPr lang="en-US" altLang="zh-TW" sz="2800" dirty="0"/>
              <a:t>address</a:t>
            </a:r>
          </a:p>
          <a:p>
            <a:pPr marL="0" indent="0">
              <a:buNone/>
            </a:pPr>
            <a:endParaRPr lang="en-US" altLang="zh-TW" sz="2800" dirty="0"/>
          </a:p>
          <a:p>
            <a:pPr marL="0" indent="0">
              <a:buNone/>
            </a:pPr>
            <a:endParaRPr lang="en-US" altLang="zh-TW" sz="2800" dirty="0"/>
          </a:p>
          <a:p>
            <a:pPr marL="0" indent="0">
              <a:buNone/>
            </a:pPr>
            <a:endParaRPr lang="en-US" altLang="zh-TW" sz="2800" dirty="0"/>
          </a:p>
          <a:p>
            <a:pPr marL="0" indent="0">
              <a:buNone/>
            </a:pPr>
            <a:r>
              <a:rPr lang="en-US" altLang="zh-TW" sz="2800" dirty="0"/>
              <a:t>	</a:t>
            </a:r>
            <a:r>
              <a:rPr lang="zh-TW" altLang="en-US" sz="2800" dirty="0"/>
              <a:t>而每個變數，在電腦上都會有自己的</a:t>
            </a:r>
            <a:r>
              <a:rPr lang="en-US" altLang="zh-TW" sz="2800" dirty="0"/>
              <a:t>address</a:t>
            </a:r>
            <a:r>
              <a:rPr lang="zh-TW" altLang="en-US" sz="2800" dirty="0"/>
              <a:t>。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25470881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B9B88D-7545-458C-88C5-53D8447CE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625" y="784372"/>
            <a:ext cx="8596668" cy="1478538"/>
          </a:xfrm>
        </p:spPr>
        <p:txBody>
          <a:bodyPr/>
          <a:lstStyle/>
          <a:p>
            <a:r>
              <a:rPr lang="zh-TW" altLang="en-US" dirty="0"/>
              <a:t>基本上</a:t>
            </a:r>
            <a:r>
              <a:rPr lang="en-US" altLang="zh-TW" dirty="0"/>
              <a:t>reference</a:t>
            </a:r>
            <a:r>
              <a:rPr lang="zh-TW" altLang="en-US" dirty="0"/>
              <a:t>的用法很簡單，因此這邊提幾個使用上需注意的重點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E899433-A6C0-4801-BD08-9815033791B9}"/>
              </a:ext>
            </a:extLst>
          </p:cNvPr>
          <p:cNvSpPr txBox="1"/>
          <p:nvPr/>
        </p:nvSpPr>
        <p:spPr>
          <a:xfrm>
            <a:off x="849745" y="1644073"/>
            <a:ext cx="6712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1.</a:t>
            </a:r>
            <a:r>
              <a:rPr lang="zh-TW" altLang="en-US" dirty="0"/>
              <a:t>和指標一樣，宣告</a:t>
            </a:r>
            <a:r>
              <a:rPr lang="en-US" altLang="zh-TW" dirty="0"/>
              <a:t>reference</a:t>
            </a:r>
            <a:r>
              <a:rPr lang="zh-TW" altLang="en-US" dirty="0"/>
              <a:t>時，宣告的變數需和原來變數一致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E0AA5DC-DA9D-45E2-AA61-6C1C5A3303CD}"/>
              </a:ext>
            </a:extLst>
          </p:cNvPr>
          <p:cNvSpPr txBox="1"/>
          <p:nvPr/>
        </p:nvSpPr>
        <p:spPr>
          <a:xfrm>
            <a:off x="1699490" y="3584430"/>
            <a:ext cx="18341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int </a:t>
            </a:r>
            <a:r>
              <a:rPr lang="en-US" altLang="zh-TW" sz="2800" dirty="0">
                <a:latin typeface="+mj-ea"/>
                <a:ea typeface="+mj-ea"/>
              </a:rPr>
              <a:t>&amp;</a:t>
            </a:r>
            <a:r>
              <a:rPr lang="en-US" altLang="zh-TW" sz="2800" dirty="0"/>
              <a:t>b = a</a:t>
            </a:r>
            <a:endParaRPr lang="zh-TW" altLang="en-US" sz="28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92DAAF9-9038-4E1A-9845-923ECBFC3ABE}"/>
              </a:ext>
            </a:extLst>
          </p:cNvPr>
          <p:cNvSpPr txBox="1"/>
          <p:nvPr/>
        </p:nvSpPr>
        <p:spPr>
          <a:xfrm>
            <a:off x="1182254" y="2133055"/>
            <a:ext cx="1643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int a = 5;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56368A7-AC47-491C-ADCA-0BCD790138C1}"/>
              </a:ext>
            </a:extLst>
          </p:cNvPr>
          <p:cNvSpPr txBox="1"/>
          <p:nvPr/>
        </p:nvSpPr>
        <p:spPr>
          <a:xfrm>
            <a:off x="184727" y="2775925"/>
            <a:ext cx="2558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因為</a:t>
            </a:r>
            <a:r>
              <a:rPr lang="en-US" altLang="zh-TW" dirty="0"/>
              <a:t>a</a:t>
            </a:r>
            <a:r>
              <a:rPr lang="zh-TW" altLang="en-US" dirty="0"/>
              <a:t>是</a:t>
            </a:r>
            <a:r>
              <a:rPr lang="en-US" altLang="zh-TW" dirty="0"/>
              <a:t>int </a:t>
            </a:r>
            <a:r>
              <a:rPr lang="zh-TW" altLang="en-US" dirty="0"/>
              <a:t>所以宣告</a:t>
            </a:r>
            <a:r>
              <a:rPr lang="en-US" altLang="zh-TW" dirty="0"/>
              <a:t>int</a:t>
            </a:r>
            <a:endParaRPr lang="zh-TW" altLang="en-US" dirty="0"/>
          </a:p>
        </p:txBody>
      </p:sp>
      <p:sp>
        <p:nvSpPr>
          <p:cNvPr id="8" name="手繪多邊形: 圖案 7">
            <a:extLst>
              <a:ext uri="{FF2B5EF4-FFF2-40B4-BE49-F238E27FC236}">
                <a16:creationId xmlns:a16="http://schemas.microsoft.com/office/drawing/2014/main" id="{9FA8C68F-AC69-4980-B39C-3363064C8092}"/>
              </a:ext>
            </a:extLst>
          </p:cNvPr>
          <p:cNvSpPr/>
          <p:nvPr/>
        </p:nvSpPr>
        <p:spPr>
          <a:xfrm>
            <a:off x="1643384" y="3038764"/>
            <a:ext cx="250071" cy="600363"/>
          </a:xfrm>
          <a:custGeom>
            <a:avLst/>
            <a:gdLst>
              <a:gd name="connsiteX0" fmla="*/ 9925 w 250071"/>
              <a:gd name="connsiteY0" fmla="*/ 0 h 600363"/>
              <a:gd name="connsiteX1" fmla="*/ 28398 w 250071"/>
              <a:gd name="connsiteY1" fmla="*/ 378691 h 600363"/>
              <a:gd name="connsiteX2" fmla="*/ 250071 w 250071"/>
              <a:gd name="connsiteY2" fmla="*/ 600363 h 600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071" h="600363">
                <a:moveTo>
                  <a:pt x="9925" y="0"/>
                </a:moveTo>
                <a:cubicBezTo>
                  <a:pt x="-851" y="139315"/>
                  <a:pt x="-11626" y="278631"/>
                  <a:pt x="28398" y="378691"/>
                </a:cubicBezTo>
                <a:cubicBezTo>
                  <a:pt x="68422" y="478751"/>
                  <a:pt x="159246" y="539557"/>
                  <a:pt x="250071" y="60036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手繪多邊形: 圖案 8">
            <a:extLst>
              <a:ext uri="{FF2B5EF4-FFF2-40B4-BE49-F238E27FC236}">
                <a16:creationId xmlns:a16="http://schemas.microsoft.com/office/drawing/2014/main" id="{7946DC7E-21BB-4D98-8A7D-75E06E7210B5}"/>
              </a:ext>
            </a:extLst>
          </p:cNvPr>
          <p:cNvSpPr/>
          <p:nvPr/>
        </p:nvSpPr>
        <p:spPr>
          <a:xfrm>
            <a:off x="2632364" y="2955636"/>
            <a:ext cx="1274618" cy="618837"/>
          </a:xfrm>
          <a:custGeom>
            <a:avLst/>
            <a:gdLst>
              <a:gd name="connsiteX0" fmla="*/ 0 w 1274618"/>
              <a:gd name="connsiteY0" fmla="*/ 618837 h 618837"/>
              <a:gd name="connsiteX1" fmla="*/ 554181 w 1274618"/>
              <a:gd name="connsiteY1" fmla="*/ 461819 h 618837"/>
              <a:gd name="connsiteX2" fmla="*/ 1274618 w 1274618"/>
              <a:gd name="connsiteY2" fmla="*/ 0 h 618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4618" h="618837">
                <a:moveTo>
                  <a:pt x="0" y="618837"/>
                </a:moveTo>
                <a:cubicBezTo>
                  <a:pt x="170872" y="591897"/>
                  <a:pt x="341745" y="564958"/>
                  <a:pt x="554181" y="461819"/>
                </a:cubicBezTo>
                <a:cubicBezTo>
                  <a:pt x="766617" y="358680"/>
                  <a:pt x="1020617" y="179340"/>
                  <a:pt x="1274618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FD1EBEA-1156-41A9-AFE0-A144871EC2F4}"/>
              </a:ext>
            </a:extLst>
          </p:cNvPr>
          <p:cNvSpPr txBox="1"/>
          <p:nvPr/>
        </p:nvSpPr>
        <p:spPr>
          <a:xfrm>
            <a:off x="3602182" y="2593792"/>
            <a:ext cx="2456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+mj-ea"/>
                <a:ea typeface="+mj-ea"/>
              </a:rPr>
              <a:t>&amp;</a:t>
            </a:r>
            <a:r>
              <a:rPr lang="zh-TW" altLang="en-US" dirty="0"/>
              <a:t> 加上 </a:t>
            </a:r>
            <a:r>
              <a:rPr lang="en-US" altLang="zh-TW" dirty="0"/>
              <a:t>reference</a:t>
            </a:r>
            <a:r>
              <a:rPr lang="zh-TW" altLang="en-US" dirty="0"/>
              <a:t>名稱</a:t>
            </a:r>
          </a:p>
        </p:txBody>
      </p:sp>
      <p:sp>
        <p:nvSpPr>
          <p:cNvPr id="11" name="手繪多邊形: 圖案 10">
            <a:extLst>
              <a:ext uri="{FF2B5EF4-FFF2-40B4-BE49-F238E27FC236}">
                <a16:creationId xmlns:a16="http://schemas.microsoft.com/office/drawing/2014/main" id="{DCE6821C-52B2-45BE-8A76-9D5E6736A2B0}"/>
              </a:ext>
            </a:extLst>
          </p:cNvPr>
          <p:cNvSpPr/>
          <p:nvPr/>
        </p:nvSpPr>
        <p:spPr>
          <a:xfrm>
            <a:off x="3666836" y="3706394"/>
            <a:ext cx="1052946" cy="209824"/>
          </a:xfrm>
          <a:custGeom>
            <a:avLst/>
            <a:gdLst>
              <a:gd name="connsiteX0" fmla="*/ 0 w 1052946"/>
              <a:gd name="connsiteY0" fmla="*/ 209824 h 209824"/>
              <a:gd name="connsiteX1" fmla="*/ 720437 w 1052946"/>
              <a:gd name="connsiteY1" fmla="*/ 25097 h 209824"/>
              <a:gd name="connsiteX2" fmla="*/ 1052946 w 1052946"/>
              <a:gd name="connsiteY2" fmla="*/ 6624 h 209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2946" h="209824">
                <a:moveTo>
                  <a:pt x="0" y="209824"/>
                </a:moveTo>
                <a:cubicBezTo>
                  <a:pt x="272473" y="134394"/>
                  <a:pt x="544946" y="58964"/>
                  <a:pt x="720437" y="25097"/>
                </a:cubicBezTo>
                <a:cubicBezTo>
                  <a:pt x="895928" y="-8770"/>
                  <a:pt x="974437" y="-1073"/>
                  <a:pt x="1052946" y="662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463C600-AEBC-473B-9DB3-58A77567C66D}"/>
              </a:ext>
            </a:extLst>
          </p:cNvPr>
          <p:cNvSpPr txBox="1"/>
          <p:nvPr/>
        </p:nvSpPr>
        <p:spPr>
          <a:xfrm>
            <a:off x="4830243" y="345446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原本的變數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11671AB-25C1-4269-B1E8-670EAC6AA104}"/>
              </a:ext>
            </a:extLst>
          </p:cNvPr>
          <p:cNvSpPr txBox="1"/>
          <p:nvPr/>
        </p:nvSpPr>
        <p:spPr>
          <a:xfrm>
            <a:off x="794327" y="4461346"/>
            <a:ext cx="9517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2.Reference</a:t>
            </a:r>
            <a:r>
              <a:rPr lang="zh-TW" altLang="en-US" dirty="0"/>
              <a:t>並非變數，只是一個變數的別名，因此不能獨立宣告，且等號的右邊須為變數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0328354-878B-4EDC-AABA-7557AE01EA52}"/>
              </a:ext>
            </a:extLst>
          </p:cNvPr>
          <p:cNvSpPr txBox="1"/>
          <p:nvPr/>
        </p:nvSpPr>
        <p:spPr>
          <a:xfrm>
            <a:off x="1330036" y="5126182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int </a:t>
            </a:r>
            <a:r>
              <a:rPr lang="en-US" altLang="zh-TW" dirty="0">
                <a:latin typeface="+mj-ea"/>
                <a:ea typeface="+mj-ea"/>
              </a:rPr>
              <a:t>&amp;</a:t>
            </a:r>
            <a:r>
              <a:rPr lang="en-US" altLang="zh-TW" dirty="0"/>
              <a:t>b;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A205340-C484-4CE6-A90F-8EFDE6B1CEDB}"/>
              </a:ext>
            </a:extLst>
          </p:cNvPr>
          <p:cNvSpPr txBox="1"/>
          <p:nvPr/>
        </p:nvSpPr>
        <p:spPr>
          <a:xfrm>
            <a:off x="2997937" y="5108074"/>
            <a:ext cx="549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</a:rPr>
              <a:t>error</a:t>
            </a:r>
            <a:r>
              <a:rPr lang="en-US" altLang="zh-TW" dirty="0"/>
              <a:t>: 'b' declared as reference but not initialized)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38F1988-C1B0-4C3E-8019-01C4184749CD}"/>
              </a:ext>
            </a:extLst>
          </p:cNvPr>
          <p:cNvSpPr txBox="1"/>
          <p:nvPr/>
        </p:nvSpPr>
        <p:spPr>
          <a:xfrm>
            <a:off x="1330036" y="5982626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int </a:t>
            </a:r>
            <a:r>
              <a:rPr lang="en-US" altLang="zh-TW" dirty="0">
                <a:latin typeface="+mj-ea"/>
                <a:ea typeface="+mj-ea"/>
              </a:rPr>
              <a:t>&amp;</a:t>
            </a:r>
            <a:r>
              <a:rPr lang="en-US" altLang="zh-TW" dirty="0"/>
              <a:t>b = 10;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320EB2F-0154-46D6-AD4C-8F98FEF9AE2E}"/>
              </a:ext>
            </a:extLst>
          </p:cNvPr>
          <p:cNvSpPr txBox="1"/>
          <p:nvPr/>
        </p:nvSpPr>
        <p:spPr>
          <a:xfrm>
            <a:off x="3038806" y="5959568"/>
            <a:ext cx="904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</a:rPr>
              <a:t>error</a:t>
            </a:r>
            <a:r>
              <a:rPr lang="en-US" altLang="zh-TW" dirty="0"/>
              <a:t>: cannot bind non-const </a:t>
            </a:r>
            <a:r>
              <a:rPr lang="en-US" altLang="zh-TW" dirty="0" err="1"/>
              <a:t>lvalue</a:t>
            </a:r>
            <a:r>
              <a:rPr lang="en-US" altLang="zh-TW" dirty="0"/>
              <a:t> reference of type 'int&amp;' to an </a:t>
            </a:r>
            <a:r>
              <a:rPr lang="en-US" altLang="zh-TW" dirty="0" err="1"/>
              <a:t>rvalue</a:t>
            </a:r>
            <a:r>
              <a:rPr lang="en-US" altLang="zh-TW" dirty="0"/>
              <a:t> of type 'int')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060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 animBg="1"/>
      <p:bldP spid="9" grpId="0" animBg="1"/>
      <p:bldP spid="10" grpId="0"/>
      <p:bldP spid="11" grpId="0" animBg="1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95AEEE-53DB-4C5C-89B9-80EA7FB93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r>
              <a:rPr lang="zh-TW" altLang="en-US" dirty="0"/>
              <a:t>的</a:t>
            </a:r>
            <a:r>
              <a:rPr lang="en-US" altLang="zh-TW" dirty="0"/>
              <a:t>address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4A6FB80-BEFD-4DE4-BB09-7D907E9BBA37}"/>
              </a:ext>
            </a:extLst>
          </p:cNvPr>
          <p:cNvSpPr txBox="1"/>
          <p:nvPr/>
        </p:nvSpPr>
        <p:spPr>
          <a:xfrm>
            <a:off x="905909" y="1727201"/>
            <a:ext cx="20120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int a = 10;</a:t>
            </a:r>
          </a:p>
          <a:p>
            <a:r>
              <a:rPr lang="en-US" altLang="zh-TW" dirty="0"/>
              <a:t>int </a:t>
            </a:r>
            <a:r>
              <a:rPr lang="en-US" altLang="zh-TW" dirty="0">
                <a:latin typeface="+mj-ea"/>
                <a:ea typeface="+mj-ea"/>
              </a:rPr>
              <a:t>&amp;</a:t>
            </a:r>
            <a:r>
              <a:rPr lang="en-US" altLang="zh-TW" dirty="0"/>
              <a:t>b = a;</a:t>
            </a:r>
          </a:p>
          <a:p>
            <a:r>
              <a:rPr lang="en-US" altLang="zh-TW" dirty="0" err="1"/>
              <a:t>cout</a:t>
            </a:r>
            <a:r>
              <a:rPr lang="en-US" altLang="zh-TW" dirty="0"/>
              <a:t>&lt;&lt;</a:t>
            </a:r>
            <a:r>
              <a:rPr lang="en-US" altLang="zh-TW" dirty="0">
                <a:latin typeface="+mj-ea"/>
                <a:ea typeface="+mj-ea"/>
              </a:rPr>
              <a:t>&amp;</a:t>
            </a:r>
            <a:r>
              <a:rPr lang="en-US" altLang="zh-TW" dirty="0"/>
              <a:t>a&lt;&lt;</a:t>
            </a:r>
            <a:r>
              <a:rPr lang="en-US" altLang="zh-TW" dirty="0" err="1"/>
              <a:t>endl</a:t>
            </a:r>
            <a:r>
              <a:rPr lang="en-US" altLang="zh-TW" dirty="0"/>
              <a:t>;</a:t>
            </a:r>
          </a:p>
          <a:p>
            <a:r>
              <a:rPr lang="en-US" altLang="zh-TW" dirty="0" err="1"/>
              <a:t>cout</a:t>
            </a:r>
            <a:r>
              <a:rPr lang="en-US" altLang="zh-TW" dirty="0"/>
              <a:t>&lt;&lt;</a:t>
            </a:r>
            <a:r>
              <a:rPr lang="en-US" altLang="zh-TW" dirty="0">
                <a:latin typeface="+mj-ea"/>
                <a:ea typeface="+mj-ea"/>
              </a:rPr>
              <a:t>&amp;</a:t>
            </a:r>
            <a:r>
              <a:rPr lang="en-US" altLang="zh-TW" dirty="0"/>
              <a:t>b&lt;&lt;</a:t>
            </a:r>
            <a:r>
              <a:rPr lang="en-US" altLang="zh-TW" dirty="0" err="1"/>
              <a:t>endl</a:t>
            </a:r>
            <a:r>
              <a:rPr lang="en-US" altLang="zh-TW" dirty="0"/>
              <a:t>;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259167B-47A2-41E0-8C10-37BC7D38435B}"/>
              </a:ext>
            </a:extLst>
          </p:cNvPr>
          <p:cNvSpPr/>
          <p:nvPr/>
        </p:nvSpPr>
        <p:spPr>
          <a:xfrm>
            <a:off x="4876800" y="2392219"/>
            <a:ext cx="2835563" cy="2660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8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E753E1F-0892-4553-A7D8-B1488FE7C415}"/>
              </a:ext>
            </a:extLst>
          </p:cNvPr>
          <p:cNvSpPr/>
          <p:nvPr/>
        </p:nvSpPr>
        <p:spPr>
          <a:xfrm>
            <a:off x="4876800" y="5052291"/>
            <a:ext cx="2835563" cy="591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0XFC90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3F96730-27C0-4EC6-98BC-41462916BAC8}"/>
              </a:ext>
            </a:extLst>
          </p:cNvPr>
          <p:cNvSpPr txBox="1"/>
          <p:nvPr/>
        </p:nvSpPr>
        <p:spPr>
          <a:xfrm>
            <a:off x="7490691" y="1209965"/>
            <a:ext cx="922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int a</a:t>
            </a:r>
            <a:endParaRPr lang="zh-TW" altLang="en-US" sz="2800" dirty="0"/>
          </a:p>
        </p:txBody>
      </p:sp>
      <p:cxnSp>
        <p:nvCxnSpPr>
          <p:cNvPr id="8" name="接點: 弧形 7">
            <a:extLst>
              <a:ext uri="{FF2B5EF4-FFF2-40B4-BE49-F238E27FC236}">
                <a16:creationId xmlns:a16="http://schemas.microsoft.com/office/drawing/2014/main" id="{45AE0EB4-8B21-4B4B-8BAF-33A4E6F7AC60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6456218" y="1471575"/>
            <a:ext cx="1034473" cy="662026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DCE8646B-7397-4B5F-8294-73133FA5C87D}"/>
              </a:ext>
            </a:extLst>
          </p:cNvPr>
          <p:cNvSpPr txBox="1"/>
          <p:nvPr/>
        </p:nvSpPr>
        <p:spPr>
          <a:xfrm>
            <a:off x="3528290" y="2798618"/>
            <a:ext cx="1172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value</a:t>
            </a:r>
            <a:endParaRPr lang="zh-TW" altLang="en-US" sz="32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24ED967-4504-44AC-8CA8-96CB07AEDB32}"/>
              </a:ext>
            </a:extLst>
          </p:cNvPr>
          <p:cNvSpPr txBox="1"/>
          <p:nvPr/>
        </p:nvSpPr>
        <p:spPr>
          <a:xfrm>
            <a:off x="8488218" y="5643419"/>
            <a:ext cx="1401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address</a:t>
            </a:r>
            <a:endParaRPr lang="zh-TW" altLang="en-US" sz="2800" dirty="0"/>
          </a:p>
        </p:txBody>
      </p:sp>
      <p:cxnSp>
        <p:nvCxnSpPr>
          <p:cNvPr id="11" name="接點: 弧形 10">
            <a:extLst>
              <a:ext uri="{FF2B5EF4-FFF2-40B4-BE49-F238E27FC236}">
                <a16:creationId xmlns:a16="http://schemas.microsoft.com/office/drawing/2014/main" id="{1443C528-48FA-4875-93EC-E15D6D4F137C}"/>
              </a:ext>
            </a:extLst>
          </p:cNvPr>
          <p:cNvCxnSpPr>
            <a:cxnSpLocks/>
          </p:cNvCxnSpPr>
          <p:nvPr/>
        </p:nvCxnSpPr>
        <p:spPr>
          <a:xfrm rot="16200000" flipV="1">
            <a:off x="7808551" y="5408685"/>
            <a:ext cx="665018" cy="543357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手繪多邊形: 圖案 11">
            <a:extLst>
              <a:ext uri="{FF2B5EF4-FFF2-40B4-BE49-F238E27FC236}">
                <a16:creationId xmlns:a16="http://schemas.microsoft.com/office/drawing/2014/main" id="{4DE528B1-CDAD-461D-AA45-0842A0844CDD}"/>
              </a:ext>
            </a:extLst>
          </p:cNvPr>
          <p:cNvSpPr/>
          <p:nvPr/>
        </p:nvSpPr>
        <p:spPr>
          <a:xfrm>
            <a:off x="4081768" y="3362037"/>
            <a:ext cx="582595" cy="443345"/>
          </a:xfrm>
          <a:custGeom>
            <a:avLst/>
            <a:gdLst>
              <a:gd name="connsiteX0" fmla="*/ 704 w 582595"/>
              <a:gd name="connsiteY0" fmla="*/ 0 h 443345"/>
              <a:gd name="connsiteX1" fmla="*/ 93068 w 582595"/>
              <a:gd name="connsiteY1" fmla="*/ 369454 h 443345"/>
              <a:gd name="connsiteX2" fmla="*/ 582595 w 582595"/>
              <a:gd name="connsiteY2" fmla="*/ 443345 h 443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2595" h="443345">
                <a:moveTo>
                  <a:pt x="704" y="0"/>
                </a:moveTo>
                <a:cubicBezTo>
                  <a:pt x="-1605" y="147781"/>
                  <a:pt x="-3914" y="295563"/>
                  <a:pt x="93068" y="369454"/>
                </a:cubicBezTo>
                <a:cubicBezTo>
                  <a:pt x="190050" y="443345"/>
                  <a:pt x="386322" y="443345"/>
                  <a:pt x="582595" y="44334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FA8F548-A1E4-4CE7-B2B3-A041D4329A32}"/>
              </a:ext>
            </a:extLst>
          </p:cNvPr>
          <p:cNvSpPr txBox="1"/>
          <p:nvPr/>
        </p:nvSpPr>
        <p:spPr>
          <a:xfrm>
            <a:off x="4396540" y="1200727"/>
            <a:ext cx="960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int </a:t>
            </a:r>
            <a:r>
              <a:rPr lang="en-US" altLang="zh-TW" sz="2800" dirty="0">
                <a:latin typeface="+mj-ea"/>
                <a:ea typeface="+mj-ea"/>
              </a:rPr>
              <a:t>b</a:t>
            </a:r>
            <a:endParaRPr lang="zh-TW" altLang="en-US" sz="2800" dirty="0"/>
          </a:p>
        </p:txBody>
      </p:sp>
      <p:sp>
        <p:nvSpPr>
          <p:cNvPr id="14" name="手繪多邊形: 圖案 13">
            <a:extLst>
              <a:ext uri="{FF2B5EF4-FFF2-40B4-BE49-F238E27FC236}">
                <a16:creationId xmlns:a16="http://schemas.microsoft.com/office/drawing/2014/main" id="{F1741894-6555-4785-B0AD-32EEDA11136D}"/>
              </a:ext>
            </a:extLst>
          </p:cNvPr>
          <p:cNvSpPr/>
          <p:nvPr/>
        </p:nvSpPr>
        <p:spPr>
          <a:xfrm>
            <a:off x="4800127" y="1791855"/>
            <a:ext cx="483073" cy="498764"/>
          </a:xfrm>
          <a:custGeom>
            <a:avLst/>
            <a:gdLst>
              <a:gd name="connsiteX0" fmla="*/ 2782 w 483073"/>
              <a:gd name="connsiteY0" fmla="*/ 0 h 498764"/>
              <a:gd name="connsiteX1" fmla="*/ 67436 w 483073"/>
              <a:gd name="connsiteY1" fmla="*/ 277091 h 498764"/>
              <a:gd name="connsiteX2" fmla="*/ 455364 w 483073"/>
              <a:gd name="connsiteY2" fmla="*/ 489527 h 498764"/>
              <a:gd name="connsiteX3" fmla="*/ 455364 w 483073"/>
              <a:gd name="connsiteY3" fmla="*/ 489527 h 498764"/>
              <a:gd name="connsiteX4" fmla="*/ 483073 w 483073"/>
              <a:gd name="connsiteY4" fmla="*/ 498764 h 498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3073" h="498764">
                <a:moveTo>
                  <a:pt x="2782" y="0"/>
                </a:moveTo>
                <a:cubicBezTo>
                  <a:pt x="-2606" y="97751"/>
                  <a:pt x="-7994" y="195503"/>
                  <a:pt x="67436" y="277091"/>
                </a:cubicBezTo>
                <a:cubicBezTo>
                  <a:pt x="142866" y="358679"/>
                  <a:pt x="455364" y="489527"/>
                  <a:pt x="455364" y="489527"/>
                </a:cubicBezTo>
                <a:lnTo>
                  <a:pt x="455364" y="489527"/>
                </a:lnTo>
                <a:lnTo>
                  <a:pt x="483073" y="49876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35C3FD4-A3D8-4BCD-A283-11119E4C3480}"/>
              </a:ext>
            </a:extLst>
          </p:cNvPr>
          <p:cNvSpPr txBox="1"/>
          <p:nvPr/>
        </p:nvSpPr>
        <p:spPr>
          <a:xfrm>
            <a:off x="5628143" y="3143662"/>
            <a:ext cx="12618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0" dirty="0"/>
              <a:t>10</a:t>
            </a:r>
            <a:endParaRPr lang="zh-TW" altLang="en-US" sz="80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7F337D4-815B-47FB-A4DD-FF1A65001AAF}"/>
              </a:ext>
            </a:extLst>
          </p:cNvPr>
          <p:cNvSpPr txBox="1"/>
          <p:nvPr/>
        </p:nvSpPr>
        <p:spPr>
          <a:xfrm>
            <a:off x="467380" y="4097769"/>
            <a:ext cx="41969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前面說過不同變數的</a:t>
            </a:r>
            <a:r>
              <a:rPr lang="en-US" altLang="zh-TW" dirty="0"/>
              <a:t>address</a:t>
            </a:r>
            <a:r>
              <a:rPr lang="zh-TW" altLang="en-US" dirty="0"/>
              <a:t>不可能相同</a:t>
            </a:r>
            <a:endParaRPr lang="en-US" altLang="zh-TW" dirty="0"/>
          </a:p>
          <a:p>
            <a:r>
              <a:rPr lang="zh-TW" altLang="en-US" dirty="0"/>
              <a:t>但因為</a:t>
            </a:r>
            <a:r>
              <a:rPr lang="en-US" altLang="zh-TW" dirty="0"/>
              <a:t>reference</a:t>
            </a:r>
            <a:r>
              <a:rPr lang="zh-TW" altLang="en-US" dirty="0"/>
              <a:t>其實是同一個變數，</a:t>
            </a:r>
            <a:endParaRPr lang="en-US" altLang="zh-TW" dirty="0"/>
          </a:p>
          <a:p>
            <a:r>
              <a:rPr lang="zh-TW" altLang="en-US" dirty="0"/>
              <a:t>因此</a:t>
            </a:r>
            <a:r>
              <a:rPr lang="en-US" altLang="zh-TW" dirty="0"/>
              <a:t>address</a:t>
            </a:r>
            <a:r>
              <a:rPr lang="zh-TW" altLang="en-US" dirty="0"/>
              <a:t>是相同的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F7654E7-8AE0-48E7-A18F-551FB3F765CB}"/>
              </a:ext>
            </a:extLst>
          </p:cNvPr>
          <p:cNvSpPr txBox="1"/>
          <p:nvPr/>
        </p:nvSpPr>
        <p:spPr>
          <a:xfrm>
            <a:off x="1141999" y="3204328"/>
            <a:ext cx="938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0XFC90</a:t>
            </a:r>
          </a:p>
          <a:p>
            <a:r>
              <a:rPr lang="en-US" altLang="zh-TW" dirty="0"/>
              <a:t>0XFC90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8564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9" grpId="0"/>
      <p:bldP spid="10" grpId="0"/>
      <p:bldP spid="12" grpId="0" animBg="1"/>
      <p:bldP spid="13" grpId="0"/>
      <p:bldP spid="14" grpId="0" animBg="1"/>
      <p:bldP spid="15" grpId="0"/>
      <p:bldP spid="16" grpId="0"/>
      <p:bldP spid="1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18125D-EC02-4C4F-AD38-B9F2F169A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262" y="442625"/>
            <a:ext cx="2989502" cy="56071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void swap(int </a:t>
            </a:r>
            <a:r>
              <a:rPr lang="en-US" altLang="zh-TW" dirty="0">
                <a:latin typeface="+mj-ea"/>
                <a:ea typeface="+mj-ea"/>
              </a:rPr>
              <a:t>&amp;</a:t>
            </a:r>
            <a:r>
              <a:rPr lang="en-US" altLang="zh-TW" dirty="0"/>
              <a:t>a, int </a:t>
            </a:r>
            <a:r>
              <a:rPr lang="en-US" altLang="zh-TW" dirty="0">
                <a:latin typeface="+mj-ea"/>
                <a:ea typeface="+mj-ea"/>
              </a:rPr>
              <a:t>&amp;</a:t>
            </a:r>
            <a:r>
              <a:rPr lang="en-US" altLang="zh-TW" dirty="0"/>
              <a:t>b){</a:t>
            </a:r>
          </a:p>
          <a:p>
            <a:pPr marL="0" indent="0">
              <a:buNone/>
            </a:pPr>
            <a:r>
              <a:rPr lang="en-US" altLang="zh-TW" dirty="0"/>
              <a:t>	int temp = a;</a:t>
            </a:r>
          </a:p>
          <a:p>
            <a:pPr marL="0" indent="0">
              <a:buNone/>
            </a:pPr>
            <a:r>
              <a:rPr lang="en-US" altLang="zh-TW" dirty="0"/>
              <a:t>	a = b;</a:t>
            </a:r>
          </a:p>
          <a:p>
            <a:pPr marL="0" indent="0">
              <a:buNone/>
            </a:pPr>
            <a:r>
              <a:rPr lang="en-US" altLang="zh-TW" dirty="0"/>
              <a:t>	b = temp;</a:t>
            </a:r>
          </a:p>
          <a:p>
            <a:pPr marL="0" indent="0">
              <a:buNone/>
            </a:pPr>
            <a:r>
              <a:rPr lang="en-US" altLang="zh-TW" dirty="0"/>
              <a:t>	return;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int main(){</a:t>
            </a:r>
          </a:p>
          <a:p>
            <a:pPr marL="0" indent="0">
              <a:buNone/>
            </a:pPr>
            <a:r>
              <a:rPr lang="en-US" altLang="zh-TW" dirty="0"/>
              <a:t>	int x = 10;</a:t>
            </a:r>
          </a:p>
          <a:p>
            <a:pPr marL="0" indent="0">
              <a:buNone/>
            </a:pPr>
            <a:r>
              <a:rPr lang="en-US" altLang="zh-TW" dirty="0"/>
              <a:t>	int y = 15;</a:t>
            </a:r>
          </a:p>
          <a:p>
            <a:pPr marL="0" indent="0">
              <a:buNone/>
            </a:pPr>
            <a:r>
              <a:rPr lang="en-US" altLang="zh-TW" dirty="0"/>
              <a:t>	swap(</a:t>
            </a:r>
            <a:r>
              <a:rPr lang="en-US" altLang="zh-TW" dirty="0" err="1"/>
              <a:t>x,y</a:t>
            </a:r>
            <a:r>
              <a:rPr lang="en-US" altLang="zh-TW" dirty="0"/>
              <a:t>);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cout</a:t>
            </a:r>
            <a:r>
              <a:rPr lang="en-US" altLang="zh-TW" dirty="0"/>
              <a:t>&lt;&lt;x&lt;&lt;</a:t>
            </a:r>
            <a:r>
              <a:rPr lang="en-US" altLang="zh-TW" dirty="0" err="1"/>
              <a:t>endl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cout</a:t>
            </a:r>
            <a:r>
              <a:rPr lang="en-US" altLang="zh-TW" dirty="0"/>
              <a:t>&lt;&lt;y&lt;&lt;</a:t>
            </a:r>
            <a:r>
              <a:rPr lang="en-US" altLang="zh-TW" dirty="0" err="1"/>
              <a:t>endl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D06D4DE-3771-4C58-8226-121979D263F7}"/>
              </a:ext>
            </a:extLst>
          </p:cNvPr>
          <p:cNvSpPr txBox="1"/>
          <p:nvPr/>
        </p:nvSpPr>
        <p:spPr>
          <a:xfrm>
            <a:off x="4285672" y="442625"/>
            <a:ext cx="4030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如果將前面的</a:t>
            </a:r>
            <a:r>
              <a:rPr lang="en-US" altLang="zh-TW" dirty="0"/>
              <a:t>call by value</a:t>
            </a:r>
            <a:r>
              <a:rPr lang="zh-TW" altLang="en-US" dirty="0"/>
              <a:t>的函式改為</a:t>
            </a:r>
            <a:endParaRPr lang="en-US" altLang="zh-TW" dirty="0"/>
          </a:p>
          <a:p>
            <a:r>
              <a:rPr lang="zh-TW" altLang="en-US" dirty="0"/>
              <a:t>改為</a:t>
            </a:r>
            <a:r>
              <a:rPr lang="en-US" altLang="zh-TW" dirty="0"/>
              <a:t>reference</a:t>
            </a:r>
            <a:r>
              <a:rPr lang="zh-TW" altLang="en-US" dirty="0"/>
              <a:t>，那是可行的嗎</a:t>
            </a:r>
            <a:r>
              <a:rPr lang="en-US" altLang="zh-TW" dirty="0"/>
              <a:t>?</a:t>
            </a:r>
          </a:p>
        </p:txBody>
      </p:sp>
      <p:sp>
        <p:nvSpPr>
          <p:cNvPr id="5" name="手繪多邊形: 圖案 4">
            <a:extLst>
              <a:ext uri="{FF2B5EF4-FFF2-40B4-BE49-F238E27FC236}">
                <a16:creationId xmlns:a16="http://schemas.microsoft.com/office/drawing/2014/main" id="{7568FFB5-F40D-482F-9FF9-148750686D76}"/>
              </a:ext>
            </a:extLst>
          </p:cNvPr>
          <p:cNvSpPr/>
          <p:nvPr/>
        </p:nvSpPr>
        <p:spPr>
          <a:xfrm>
            <a:off x="2586182" y="2164706"/>
            <a:ext cx="1976257" cy="2471949"/>
          </a:xfrm>
          <a:custGeom>
            <a:avLst/>
            <a:gdLst>
              <a:gd name="connsiteX0" fmla="*/ 0 w 1976257"/>
              <a:gd name="connsiteY0" fmla="*/ 2471949 h 2471949"/>
              <a:gd name="connsiteX1" fmla="*/ 803563 w 1976257"/>
              <a:gd name="connsiteY1" fmla="*/ 1945476 h 2471949"/>
              <a:gd name="connsiteX2" fmla="*/ 1246909 w 1976257"/>
              <a:gd name="connsiteY2" fmla="*/ 412239 h 2471949"/>
              <a:gd name="connsiteX3" fmla="*/ 1874982 w 1976257"/>
              <a:gd name="connsiteY3" fmla="*/ 33549 h 2471949"/>
              <a:gd name="connsiteX4" fmla="*/ 1967345 w 1976257"/>
              <a:gd name="connsiteY4" fmla="*/ 42785 h 2471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6257" h="2471949">
                <a:moveTo>
                  <a:pt x="0" y="2471949"/>
                </a:moveTo>
                <a:cubicBezTo>
                  <a:pt x="297872" y="2380355"/>
                  <a:pt x="595745" y="2288761"/>
                  <a:pt x="803563" y="1945476"/>
                </a:cubicBezTo>
                <a:cubicBezTo>
                  <a:pt x="1011381" y="1602191"/>
                  <a:pt x="1068339" y="730893"/>
                  <a:pt x="1246909" y="412239"/>
                </a:cubicBezTo>
                <a:cubicBezTo>
                  <a:pt x="1425479" y="93584"/>
                  <a:pt x="1754909" y="95125"/>
                  <a:pt x="1874982" y="33549"/>
                </a:cubicBezTo>
                <a:cubicBezTo>
                  <a:pt x="1995055" y="-28027"/>
                  <a:pt x="1981200" y="7379"/>
                  <a:pt x="1967345" y="4278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0C73856-468F-487F-B0E4-BCBE8D6B5387}"/>
              </a:ext>
            </a:extLst>
          </p:cNvPr>
          <p:cNvSpPr txBox="1"/>
          <p:nvPr/>
        </p:nvSpPr>
        <p:spPr>
          <a:xfrm>
            <a:off x="4285672" y="1426205"/>
            <a:ext cx="142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一樣看流程</a:t>
            </a:r>
            <a:r>
              <a:rPr lang="en-US" altLang="zh-TW" dirty="0"/>
              <a:t>: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7467864-658B-4875-A1F8-2D4B34FFFFD4}"/>
              </a:ext>
            </a:extLst>
          </p:cNvPr>
          <p:cNvSpPr txBox="1"/>
          <p:nvPr/>
        </p:nvSpPr>
        <p:spPr>
          <a:xfrm>
            <a:off x="4660473" y="1841540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在這邊，進入函式後，程式會進</a:t>
            </a:r>
            <a:endParaRPr lang="en-US" altLang="zh-TW" dirty="0"/>
          </a:p>
          <a:p>
            <a:r>
              <a:rPr lang="zh-TW" altLang="en-US" dirty="0"/>
              <a:t>入上方的</a:t>
            </a:r>
            <a:r>
              <a:rPr lang="en-US" altLang="zh-TW" dirty="0"/>
              <a:t>swap</a:t>
            </a:r>
            <a:r>
              <a:rPr lang="zh-TW" altLang="en-US" dirty="0"/>
              <a:t>函式運行</a:t>
            </a:r>
          </a:p>
        </p:txBody>
      </p:sp>
      <p:sp>
        <p:nvSpPr>
          <p:cNvPr id="8" name="手繪多邊形: 圖案 7">
            <a:extLst>
              <a:ext uri="{FF2B5EF4-FFF2-40B4-BE49-F238E27FC236}">
                <a16:creationId xmlns:a16="http://schemas.microsoft.com/office/drawing/2014/main" id="{6CC31D92-0EC3-444D-9C64-C7689162BA72}"/>
              </a:ext>
            </a:extLst>
          </p:cNvPr>
          <p:cNvSpPr/>
          <p:nvPr/>
        </p:nvSpPr>
        <p:spPr>
          <a:xfrm>
            <a:off x="2493818" y="2179782"/>
            <a:ext cx="1856509" cy="2438400"/>
          </a:xfrm>
          <a:custGeom>
            <a:avLst/>
            <a:gdLst>
              <a:gd name="connsiteX0" fmla="*/ 0 w 1856509"/>
              <a:gd name="connsiteY0" fmla="*/ 0 h 2438400"/>
              <a:gd name="connsiteX1" fmla="*/ 572655 w 1856509"/>
              <a:gd name="connsiteY1" fmla="*/ 1376218 h 2438400"/>
              <a:gd name="connsiteX2" fmla="*/ 1856509 w 1856509"/>
              <a:gd name="connsiteY2" fmla="*/ 2438400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6509" h="2438400">
                <a:moveTo>
                  <a:pt x="0" y="0"/>
                </a:moveTo>
                <a:cubicBezTo>
                  <a:pt x="131618" y="484909"/>
                  <a:pt x="263237" y="969818"/>
                  <a:pt x="572655" y="1376218"/>
                </a:cubicBezTo>
                <a:cubicBezTo>
                  <a:pt x="882073" y="1782618"/>
                  <a:pt x="1369291" y="2110509"/>
                  <a:pt x="1856509" y="24384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8AF9D74-B0A9-4B8A-B81F-76C4DD19D7BB}"/>
              </a:ext>
            </a:extLst>
          </p:cNvPr>
          <p:cNvSpPr txBox="1"/>
          <p:nvPr/>
        </p:nvSpPr>
        <p:spPr>
          <a:xfrm>
            <a:off x="4429640" y="3886786"/>
            <a:ext cx="396615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在進入函式之前，函式會依照引數的</a:t>
            </a:r>
            <a:endParaRPr lang="en-US" altLang="zh-TW" dirty="0"/>
          </a:p>
          <a:p>
            <a:r>
              <a:rPr lang="zh-TW" altLang="en-US" dirty="0"/>
              <a:t>順序一一進行分配</a:t>
            </a:r>
            <a:endParaRPr lang="en-US" altLang="zh-TW" dirty="0"/>
          </a:p>
          <a:p>
            <a:r>
              <a:rPr lang="zh-TW" altLang="en-US" dirty="0"/>
              <a:t>以此為例，在進入函式前，會先進行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int </a:t>
            </a:r>
            <a:r>
              <a:rPr lang="en-US" altLang="zh-TW" dirty="0">
                <a:latin typeface="+mj-ea"/>
                <a:ea typeface="+mj-ea"/>
              </a:rPr>
              <a:t>&amp;</a:t>
            </a:r>
            <a:r>
              <a:rPr lang="en-US" altLang="zh-TW" dirty="0"/>
              <a:t>a = x;</a:t>
            </a:r>
          </a:p>
          <a:p>
            <a:r>
              <a:rPr lang="en-US" altLang="zh-TW" dirty="0"/>
              <a:t>Int </a:t>
            </a:r>
            <a:r>
              <a:rPr lang="en-US" altLang="zh-TW" dirty="0">
                <a:latin typeface="+mj-ea"/>
                <a:ea typeface="+mj-ea"/>
              </a:rPr>
              <a:t>&amp;</a:t>
            </a:r>
            <a:r>
              <a:rPr lang="en-US" altLang="zh-TW" dirty="0"/>
              <a:t>b = y;</a:t>
            </a:r>
          </a:p>
          <a:p>
            <a:endParaRPr lang="en-US" altLang="zh-TW" dirty="0"/>
          </a:p>
          <a:p>
            <a:r>
              <a:rPr lang="zh-TW" altLang="en-US" dirty="0"/>
              <a:t>因傳入的是</a:t>
            </a:r>
            <a:r>
              <a:rPr lang="en-US" altLang="zh-TW" dirty="0"/>
              <a:t>reference</a:t>
            </a:r>
            <a:r>
              <a:rPr lang="zh-TW" altLang="en-US" dirty="0"/>
              <a:t>，是變數的別名</a:t>
            </a:r>
            <a:endParaRPr lang="en-US" altLang="zh-TW" dirty="0"/>
          </a:p>
          <a:p>
            <a:r>
              <a:rPr lang="zh-TW" altLang="en-US" dirty="0"/>
              <a:t>可以當作直接將</a:t>
            </a:r>
            <a:r>
              <a:rPr lang="en-US" altLang="zh-TW" dirty="0"/>
              <a:t>x, y </a:t>
            </a:r>
            <a:r>
              <a:rPr lang="zh-TW" altLang="en-US" dirty="0"/>
              <a:t>傳入了函式中</a:t>
            </a:r>
            <a:endParaRPr lang="en-US" altLang="zh-TW" dirty="0"/>
          </a:p>
          <a:p>
            <a:r>
              <a:rPr lang="zh-TW" altLang="en-US" dirty="0"/>
              <a:t>因此可以成功</a:t>
            </a:r>
            <a:r>
              <a:rPr lang="en-US" altLang="zh-TW" dirty="0"/>
              <a:t>swap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1809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/>
      <p:bldP spid="8" grpId="0" animBg="1"/>
      <p:bldP spid="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3F73C7B-97E7-4259-948B-F179A752D751}"/>
              </a:ext>
            </a:extLst>
          </p:cNvPr>
          <p:cNvSpPr txBox="1"/>
          <p:nvPr/>
        </p:nvSpPr>
        <p:spPr>
          <a:xfrm>
            <a:off x="1173018" y="1246909"/>
            <a:ext cx="296106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void swap(int </a:t>
            </a:r>
            <a:r>
              <a:rPr lang="en-US" altLang="zh-TW" dirty="0">
                <a:latin typeface="+mj-ea"/>
              </a:rPr>
              <a:t>&amp;</a:t>
            </a:r>
            <a:r>
              <a:rPr lang="en-US" altLang="zh-TW" dirty="0"/>
              <a:t>a, int </a:t>
            </a:r>
            <a:r>
              <a:rPr lang="en-US" altLang="zh-TW" dirty="0">
                <a:latin typeface="+mj-ea"/>
              </a:rPr>
              <a:t>&amp;</a:t>
            </a:r>
            <a:r>
              <a:rPr lang="en-US" altLang="zh-TW" dirty="0"/>
              <a:t>b){</a:t>
            </a:r>
          </a:p>
          <a:p>
            <a:r>
              <a:rPr lang="en-US" altLang="zh-TW" dirty="0"/>
              <a:t>	int temp = a;</a:t>
            </a:r>
          </a:p>
          <a:p>
            <a:r>
              <a:rPr lang="en-US" altLang="zh-TW" dirty="0"/>
              <a:t>	a = b;</a:t>
            </a:r>
          </a:p>
          <a:p>
            <a:r>
              <a:rPr lang="en-US" altLang="zh-TW" dirty="0"/>
              <a:t>	b = temp;</a:t>
            </a:r>
          </a:p>
          <a:p>
            <a:r>
              <a:rPr lang="en-US" altLang="zh-TW" dirty="0"/>
              <a:t>	return;</a:t>
            </a:r>
          </a:p>
          <a:p>
            <a:r>
              <a:rPr lang="en-US" altLang="zh-TW" dirty="0"/>
              <a:t>}</a:t>
            </a:r>
          </a:p>
          <a:p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274E082-48B3-422A-98FF-5E45F4DD7469}"/>
              </a:ext>
            </a:extLst>
          </p:cNvPr>
          <p:cNvSpPr txBox="1"/>
          <p:nvPr/>
        </p:nvSpPr>
        <p:spPr>
          <a:xfrm>
            <a:off x="1173018" y="3990109"/>
            <a:ext cx="6189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這種將</a:t>
            </a:r>
            <a:r>
              <a:rPr lang="en-US" altLang="zh-TW" dirty="0"/>
              <a:t>reference</a:t>
            </a:r>
            <a:r>
              <a:rPr lang="zh-TW" altLang="en-US" dirty="0"/>
              <a:t>傳入函式的行為也被叫做</a:t>
            </a:r>
            <a:r>
              <a:rPr lang="en-US" altLang="zh-TW" dirty="0"/>
              <a:t>call by reference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31623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BD0730-CAA6-4F46-BC21-58A4ED7B1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6462" y="3429000"/>
            <a:ext cx="8596668" cy="1320800"/>
          </a:xfrm>
        </p:spPr>
        <p:txBody>
          <a:bodyPr/>
          <a:lstStyle/>
          <a:p>
            <a:r>
              <a:rPr lang="en-US" altLang="zh-TW" dirty="0"/>
              <a:t>END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3452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A1B59F-5753-404A-82FD-C74EAF483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19" y="285608"/>
            <a:ext cx="8596668" cy="3880773"/>
          </a:xfrm>
        </p:spPr>
        <p:txBody>
          <a:bodyPr/>
          <a:lstStyle/>
          <a:p>
            <a:r>
              <a:rPr lang="zh-TW" altLang="en-US" sz="2800" dirty="0"/>
              <a:t>變數有可能是相同的，但</a:t>
            </a:r>
            <a:r>
              <a:rPr lang="en-US" altLang="zh-TW" sz="2800" dirty="0"/>
              <a:t>address</a:t>
            </a:r>
            <a:r>
              <a:rPr lang="zh-TW" altLang="en-US" sz="2800" dirty="0"/>
              <a:t>必定是唯一的</a:t>
            </a:r>
            <a:endParaRPr lang="en-US" altLang="zh-TW" sz="2800" dirty="0"/>
          </a:p>
          <a:p>
            <a:endParaRPr lang="en-US" altLang="zh-TW" dirty="0"/>
          </a:p>
          <a:p>
            <a:r>
              <a:rPr lang="zh-TW" altLang="en-US" sz="2800" dirty="0"/>
              <a:t>例如地名也可能是相同的，但地址卻必定是唯一的</a:t>
            </a:r>
            <a:endParaRPr lang="en-US" altLang="zh-TW" sz="28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60DA4D5-2EC1-4E22-8764-ED54F4D09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279" y="2041328"/>
            <a:ext cx="7100411" cy="462859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C57C5E25-0E43-4DEC-A0BB-EC976D79CE1F}"/>
              </a:ext>
            </a:extLst>
          </p:cNvPr>
          <p:cNvSpPr txBox="1"/>
          <p:nvPr/>
        </p:nvSpPr>
        <p:spPr>
          <a:xfrm>
            <a:off x="6255349" y="4757662"/>
            <a:ext cx="2641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名為大溪的地點有很多，但他們的地址必定都是不一樣的</a:t>
            </a:r>
          </a:p>
        </p:txBody>
      </p:sp>
    </p:spTree>
    <p:extLst>
      <p:ext uri="{BB962C8B-B14F-4D97-AF65-F5344CB8AC3E}">
        <p14:creationId xmlns:p14="http://schemas.microsoft.com/office/powerpoint/2010/main" val="1713425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EE4849-0404-445B-A3E3-C34772149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243" y="682771"/>
            <a:ext cx="8596668" cy="3880773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那回到最一開始的這一張圖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65AAFEF-7E6E-4999-A529-A33684967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573" y="416479"/>
            <a:ext cx="4368676" cy="391769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1F5FA277-99A0-4E61-8906-D770668A91CD}"/>
              </a:ext>
            </a:extLst>
          </p:cNvPr>
          <p:cNvSpPr txBox="1"/>
          <p:nvPr/>
        </p:nvSpPr>
        <p:spPr>
          <a:xfrm>
            <a:off x="40687" y="2069249"/>
            <a:ext cx="4190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變數名稱     內容      </a:t>
            </a:r>
            <a:r>
              <a:rPr lang="en-US" altLang="zh-TW" sz="2400" dirty="0"/>
              <a:t>address</a:t>
            </a:r>
            <a:endParaRPr lang="zh-TW" altLang="en-US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8BC30F3-019B-41A6-9A47-8910A346598C}"/>
              </a:ext>
            </a:extLst>
          </p:cNvPr>
          <p:cNvSpPr txBox="1"/>
          <p:nvPr/>
        </p:nvSpPr>
        <p:spPr>
          <a:xfrm>
            <a:off x="683492" y="2890352"/>
            <a:ext cx="3733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               10        </a:t>
            </a:r>
            <a:r>
              <a:rPr lang="zh-TW" altLang="en-US" dirty="0"/>
              <a:t> </a:t>
            </a:r>
            <a:r>
              <a:rPr lang="en-US" altLang="zh-TW" dirty="0"/>
              <a:t>0x62eb3ffb3c</a:t>
            </a:r>
            <a:endParaRPr lang="zh-TW" altLang="en-US" dirty="0"/>
          </a:p>
        </p:txBody>
      </p:sp>
      <p:sp>
        <p:nvSpPr>
          <p:cNvPr id="7" name="箭號: 向下 6">
            <a:extLst>
              <a:ext uri="{FF2B5EF4-FFF2-40B4-BE49-F238E27FC236}">
                <a16:creationId xmlns:a16="http://schemas.microsoft.com/office/drawing/2014/main" id="{BD29C623-6C38-4434-BF18-0BF23403E31A}"/>
              </a:ext>
            </a:extLst>
          </p:cNvPr>
          <p:cNvSpPr/>
          <p:nvPr/>
        </p:nvSpPr>
        <p:spPr>
          <a:xfrm>
            <a:off x="1681018" y="3777673"/>
            <a:ext cx="304800" cy="5911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82D1F79-BA34-4BA2-A0B9-92D3A52A5734}"/>
              </a:ext>
            </a:extLst>
          </p:cNvPr>
          <p:cNvSpPr txBox="1"/>
          <p:nvPr/>
        </p:nvSpPr>
        <p:spPr>
          <a:xfrm>
            <a:off x="277092" y="4922982"/>
            <a:ext cx="5739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中正大學          鳳梨     嘉義縣民雄鄉大學路一段</a:t>
            </a:r>
            <a:r>
              <a:rPr lang="en-US" altLang="zh-TW" dirty="0"/>
              <a:t>168</a:t>
            </a:r>
            <a:r>
              <a:rPr lang="zh-TW" altLang="en-US" dirty="0"/>
              <a:t>號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B5F6C1F-3D89-4619-B61A-252A6AB56D87}"/>
              </a:ext>
            </a:extLst>
          </p:cNvPr>
          <p:cNvSpPr txBox="1"/>
          <p:nvPr/>
        </p:nvSpPr>
        <p:spPr>
          <a:xfrm>
            <a:off x="3556000" y="5829708"/>
            <a:ext cx="4756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補充</a:t>
            </a:r>
            <a:r>
              <a:rPr lang="en-US" altLang="zh-TW" dirty="0"/>
              <a:t>:</a:t>
            </a:r>
            <a:r>
              <a:rPr lang="zh-TW" altLang="en-US" dirty="0"/>
              <a:t>在電腦裡，</a:t>
            </a:r>
            <a:r>
              <a:rPr lang="en-US" altLang="zh-TW" dirty="0"/>
              <a:t>address</a:t>
            </a:r>
            <a:r>
              <a:rPr lang="zh-TW" altLang="en-US" dirty="0"/>
              <a:t>都習慣用</a:t>
            </a:r>
            <a:r>
              <a:rPr lang="en-US" altLang="zh-TW" dirty="0"/>
              <a:t>16</a:t>
            </a:r>
            <a:r>
              <a:rPr lang="zh-TW" altLang="en-US" dirty="0"/>
              <a:t>進位表示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B8DE0F1-85D6-40F9-B690-A1F3CBA1BA1E}"/>
              </a:ext>
            </a:extLst>
          </p:cNvPr>
          <p:cNvSpPr txBox="1"/>
          <p:nvPr/>
        </p:nvSpPr>
        <p:spPr>
          <a:xfrm>
            <a:off x="3556000" y="6096000"/>
            <a:ext cx="6043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為了方便閱讀，我接下來的</a:t>
            </a:r>
            <a:r>
              <a:rPr lang="en-US" altLang="zh-TW" dirty="0"/>
              <a:t>address</a:t>
            </a:r>
            <a:r>
              <a:rPr lang="zh-TW" altLang="en-US" dirty="0"/>
              <a:t>都會用四個位數做表示</a:t>
            </a:r>
          </a:p>
        </p:txBody>
      </p:sp>
    </p:spTree>
    <p:extLst>
      <p:ext uri="{BB962C8B-B14F-4D97-AF65-F5344CB8AC3E}">
        <p14:creationId xmlns:p14="http://schemas.microsoft.com/office/powerpoint/2010/main" val="2970946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7962C7-D461-42A9-8BF3-C22A0FF88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16</a:t>
            </a:r>
            <a:r>
              <a:rPr lang="zh-TW" altLang="en-US" dirty="0"/>
              <a:t>進位極簡略介紹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D96291-0A8D-409A-BA4B-9A44A0D6C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以十進位為例，由</a:t>
            </a:r>
            <a:r>
              <a:rPr lang="en-US" altLang="zh-TW" dirty="0"/>
              <a:t>10</a:t>
            </a:r>
            <a:r>
              <a:rPr lang="zh-TW" altLang="en-US" dirty="0"/>
              <a:t>個基本的數字所表示出來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</a:t>
            </a:r>
            <a:r>
              <a:rPr lang="en-US" altLang="zh-TW" sz="4000" dirty="0"/>
              <a:t>0 1 2 3 4 5 6 7 8 9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十六進位，也理所當然的由</a:t>
            </a:r>
            <a:r>
              <a:rPr lang="en-US" altLang="zh-TW" dirty="0"/>
              <a:t>16</a:t>
            </a:r>
            <a:r>
              <a:rPr lang="zh-TW" altLang="en-US" dirty="0"/>
              <a:t>個基本的數字組成。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</a:t>
            </a:r>
            <a:r>
              <a:rPr lang="zh-TW" altLang="en-US" sz="4000" dirty="0"/>
              <a:t> </a:t>
            </a:r>
            <a:r>
              <a:rPr lang="en-US" altLang="zh-TW" sz="4000" dirty="0"/>
              <a:t>0 1 2 3 4 5 6 7 8 9</a:t>
            </a:r>
            <a:r>
              <a:rPr lang="zh-TW" altLang="en-US" sz="4000" dirty="0"/>
              <a:t> </a:t>
            </a:r>
            <a:r>
              <a:rPr lang="en-US" altLang="zh-TW" sz="4000" dirty="0"/>
              <a:t>A B C D E F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30518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405596-EBED-46C4-B9EC-9F90E06BF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789" y="608879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800" dirty="0"/>
              <a:t>在這其中</a:t>
            </a:r>
            <a:endParaRPr lang="en-US" altLang="zh-TW" sz="2800" dirty="0"/>
          </a:p>
          <a:p>
            <a:r>
              <a:rPr lang="zh-TW" altLang="en-US" sz="2800" dirty="0"/>
              <a:t> </a:t>
            </a:r>
            <a:r>
              <a:rPr lang="en-US" altLang="zh-TW" sz="2800" dirty="0"/>
              <a:t>A</a:t>
            </a:r>
            <a:r>
              <a:rPr lang="zh-TW" altLang="en-US" sz="2800" dirty="0"/>
              <a:t>  代表 </a:t>
            </a:r>
            <a:r>
              <a:rPr lang="en-US" altLang="zh-TW" sz="2800" dirty="0"/>
              <a:t>10</a:t>
            </a:r>
          </a:p>
          <a:p>
            <a:r>
              <a:rPr lang="zh-TW" altLang="en-US" sz="2800" dirty="0"/>
              <a:t> </a:t>
            </a:r>
            <a:r>
              <a:rPr lang="en-US" altLang="zh-TW" sz="2800" dirty="0"/>
              <a:t>B</a:t>
            </a:r>
            <a:r>
              <a:rPr lang="zh-TW" altLang="en-US" sz="2800" dirty="0"/>
              <a:t>  代表 </a:t>
            </a:r>
            <a:r>
              <a:rPr lang="en-US" altLang="zh-TW" sz="2800" dirty="0"/>
              <a:t>11</a:t>
            </a:r>
          </a:p>
          <a:p>
            <a:r>
              <a:rPr lang="en-US" altLang="zh-TW" sz="2800" dirty="0"/>
              <a:t> C  </a:t>
            </a:r>
            <a:r>
              <a:rPr lang="zh-TW" altLang="en-US" sz="2800" dirty="0"/>
              <a:t>代表 </a:t>
            </a:r>
            <a:r>
              <a:rPr lang="en-US" altLang="zh-TW" sz="2800" dirty="0"/>
              <a:t>12</a:t>
            </a:r>
          </a:p>
          <a:p>
            <a:r>
              <a:rPr lang="en-US" altLang="zh-TW" sz="2800" dirty="0"/>
              <a:t> D  </a:t>
            </a:r>
            <a:r>
              <a:rPr lang="zh-TW" altLang="en-US" sz="2800" dirty="0"/>
              <a:t>代表 </a:t>
            </a:r>
            <a:r>
              <a:rPr lang="en-US" altLang="zh-TW" sz="2800" dirty="0"/>
              <a:t>13</a:t>
            </a:r>
          </a:p>
          <a:p>
            <a:r>
              <a:rPr lang="en-US" altLang="zh-TW" sz="2800" dirty="0"/>
              <a:t> E  </a:t>
            </a:r>
            <a:r>
              <a:rPr lang="zh-TW" altLang="en-US" sz="2800" dirty="0"/>
              <a:t>代表 </a:t>
            </a:r>
            <a:r>
              <a:rPr lang="en-US" altLang="zh-TW" sz="2800" dirty="0"/>
              <a:t>14</a:t>
            </a:r>
          </a:p>
          <a:p>
            <a:r>
              <a:rPr lang="en-US" altLang="zh-TW" sz="2800" dirty="0"/>
              <a:t> F</a:t>
            </a:r>
            <a:r>
              <a:rPr lang="zh-TW" altLang="en-US" sz="2800" dirty="0"/>
              <a:t>  代表 </a:t>
            </a:r>
            <a:r>
              <a:rPr lang="en-US" altLang="zh-TW" sz="2800" dirty="0"/>
              <a:t>15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F12C69D-6E70-4D3C-B7E5-F9FC357A6B45}"/>
              </a:ext>
            </a:extLst>
          </p:cNvPr>
          <p:cNvSpPr txBox="1"/>
          <p:nvPr/>
        </p:nvSpPr>
        <p:spPr>
          <a:xfrm>
            <a:off x="4837123" y="1431637"/>
            <a:ext cx="42354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正如同</a:t>
            </a:r>
            <a:r>
              <a:rPr lang="en-US" altLang="zh-TW" sz="2800" dirty="0"/>
              <a:t>437</a:t>
            </a:r>
            <a:r>
              <a:rPr lang="en-US" altLang="zh-TW" sz="2800" baseline="-25000" dirty="0"/>
              <a:t>(10)</a:t>
            </a:r>
            <a:r>
              <a:rPr lang="zh-TW" altLang="en-US" sz="2800" dirty="0"/>
              <a:t>可以拆分為</a:t>
            </a:r>
            <a:endParaRPr lang="en-US" altLang="zh-TW" sz="2800" dirty="0"/>
          </a:p>
          <a:p>
            <a:r>
              <a:rPr lang="en-US" altLang="zh-TW" sz="2800" dirty="0"/>
              <a:t>4 x 10</a:t>
            </a:r>
            <a:r>
              <a:rPr lang="en-US" altLang="zh-TW" sz="2800" baseline="30000" dirty="0"/>
              <a:t>2</a:t>
            </a:r>
            <a:r>
              <a:rPr lang="en-US" altLang="zh-TW" sz="2800" dirty="0"/>
              <a:t> + 3 x 10</a:t>
            </a:r>
            <a:r>
              <a:rPr lang="en-US" altLang="zh-TW" sz="2800" baseline="30000" dirty="0"/>
              <a:t>1</a:t>
            </a:r>
            <a:r>
              <a:rPr lang="en-US" altLang="zh-TW" sz="2800" dirty="0"/>
              <a:t> + 7 x 10</a:t>
            </a:r>
            <a:r>
              <a:rPr lang="en-US" altLang="zh-TW" sz="2800" baseline="30000" dirty="0"/>
              <a:t>0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47FDD89-C88F-42E5-9CF0-EFD8745AE43E}"/>
              </a:ext>
            </a:extLst>
          </p:cNvPr>
          <p:cNvSpPr txBox="1"/>
          <p:nvPr/>
        </p:nvSpPr>
        <p:spPr>
          <a:xfrm>
            <a:off x="4837123" y="3429000"/>
            <a:ext cx="61943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FBC</a:t>
            </a:r>
            <a:r>
              <a:rPr lang="en-US" altLang="zh-TW" sz="2800" baseline="-25000" dirty="0"/>
              <a:t>(16)</a:t>
            </a:r>
            <a:r>
              <a:rPr lang="zh-TW" altLang="en-US" sz="2800" dirty="0"/>
              <a:t>可以依樣畫葫蘆地拆分成</a:t>
            </a:r>
            <a:endParaRPr lang="en-US" altLang="zh-TW" sz="2800" dirty="0"/>
          </a:p>
          <a:p>
            <a:r>
              <a:rPr lang="en-US" altLang="zh-TW" sz="2800" dirty="0"/>
              <a:t>F(15) x 16</a:t>
            </a:r>
            <a:r>
              <a:rPr lang="en-US" altLang="zh-TW" sz="2800" baseline="30000" dirty="0"/>
              <a:t>2</a:t>
            </a:r>
            <a:r>
              <a:rPr lang="en-US" altLang="zh-TW" sz="2800" dirty="0"/>
              <a:t> + B(11) x 16</a:t>
            </a:r>
            <a:r>
              <a:rPr lang="en-US" altLang="zh-TW" sz="2800" baseline="30000" dirty="0"/>
              <a:t>1</a:t>
            </a:r>
            <a:r>
              <a:rPr lang="en-US" altLang="zh-TW" sz="2800" dirty="0"/>
              <a:t> + C(12) x 16</a:t>
            </a:r>
            <a:r>
              <a:rPr lang="en-US" altLang="zh-TW" sz="2800" baseline="30000" dirty="0"/>
              <a:t>0</a:t>
            </a:r>
            <a:endParaRPr lang="zh-TW" altLang="en-US" sz="2800" baseline="300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2D3A8B6-1C34-4430-8654-517E932F1DD2}"/>
              </a:ext>
            </a:extLst>
          </p:cNvPr>
          <p:cNvSpPr txBox="1"/>
          <p:nvPr/>
        </p:nvSpPr>
        <p:spPr>
          <a:xfrm>
            <a:off x="701963" y="5108838"/>
            <a:ext cx="9741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其餘加減乘除的運算方式，皆和</a:t>
            </a:r>
            <a:r>
              <a:rPr lang="en-US" altLang="zh-TW" sz="2400" dirty="0"/>
              <a:t>10</a:t>
            </a:r>
            <a:r>
              <a:rPr lang="zh-TW" altLang="en-US" sz="2400" dirty="0"/>
              <a:t>進位的方法一致，此不再多加贅述。</a:t>
            </a:r>
          </a:p>
        </p:txBody>
      </p:sp>
    </p:spTree>
    <p:extLst>
      <p:ext uri="{BB962C8B-B14F-4D97-AF65-F5344CB8AC3E}">
        <p14:creationId xmlns:p14="http://schemas.microsoft.com/office/powerpoint/2010/main" val="2074134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37FA2F-BC89-4608-B319-D4708DB6C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取址運算子</a:t>
            </a:r>
            <a:r>
              <a:rPr lang="en-US" altLang="zh-TW" dirty="0">
                <a:latin typeface="+mn-ea"/>
                <a:ea typeface="+mn-ea"/>
              </a:rPr>
              <a:t>&amp;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4B9D33-C3BD-4D96-B167-0B4D461DC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US" altLang="zh-TW" dirty="0">
                <a:latin typeface="+mj-ea"/>
                <a:ea typeface="+mj-ea"/>
              </a:rPr>
              <a:t>&amp;</a:t>
            </a:r>
            <a:r>
              <a:rPr lang="zh-TW" altLang="en-US" dirty="0"/>
              <a:t>運算子會回傳該變數的</a:t>
            </a:r>
            <a:r>
              <a:rPr lang="en-US" altLang="zh-TW" dirty="0"/>
              <a:t>address</a:t>
            </a:r>
            <a:r>
              <a:rPr lang="zh-TW" altLang="en-US" dirty="0"/>
              <a:t>，簡單來說，我們只需要</a:t>
            </a:r>
            <a:r>
              <a:rPr lang="en-US" altLang="zh-TW" dirty="0">
                <a:latin typeface="+mj-ea"/>
                <a:ea typeface="+mj-ea"/>
              </a:rPr>
              <a:t>&amp;</a:t>
            </a:r>
            <a:r>
              <a:rPr lang="zh-TW" altLang="en-US" dirty="0"/>
              <a:t>變數，就能得到該變數的</a:t>
            </a:r>
            <a:r>
              <a:rPr lang="en-US" altLang="zh-TW" dirty="0"/>
              <a:t>address</a:t>
            </a:r>
          </a:p>
          <a:p>
            <a:pPr marL="0" indent="0">
              <a:buNone/>
            </a:pPr>
            <a:r>
              <a:rPr lang="en-US" altLang="zh-TW" dirty="0"/>
              <a:t>      </a:t>
            </a:r>
          </a:p>
          <a:p>
            <a:pPr marL="0" indent="0">
              <a:buNone/>
            </a:pPr>
            <a:r>
              <a:rPr lang="zh-TW" altLang="en-US" dirty="0"/>
              <a:t>     範例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		</a:t>
            </a:r>
            <a:r>
              <a:rPr lang="en-US" altLang="zh-TW" sz="2400" dirty="0"/>
              <a:t>int a = 15</a:t>
            </a:r>
            <a:endParaRPr lang="zh-TW" altLang="en-US" sz="2400" dirty="0"/>
          </a:p>
          <a:p>
            <a:pPr marL="0" indent="0">
              <a:buNone/>
            </a:pPr>
            <a:r>
              <a:rPr lang="en-US" altLang="zh-TW" dirty="0">
                <a:latin typeface="+mj-ea"/>
                <a:ea typeface="+mj-ea"/>
              </a:rPr>
              <a:t>		</a:t>
            </a:r>
            <a:r>
              <a:rPr lang="en-US" altLang="zh-TW" dirty="0"/>
              <a:t>		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A085649-E271-4F81-9669-87E19EEEA234}"/>
              </a:ext>
            </a:extLst>
          </p:cNvPr>
          <p:cNvSpPr txBox="1"/>
          <p:nvPr/>
        </p:nvSpPr>
        <p:spPr>
          <a:xfrm>
            <a:off x="1145309" y="6283100"/>
            <a:ext cx="5320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輸出的結果就會是</a:t>
            </a:r>
            <a:r>
              <a:rPr lang="en-US" altLang="zh-TW" dirty="0"/>
              <a:t>:</a:t>
            </a:r>
            <a:r>
              <a:rPr lang="zh-TW" altLang="en-US" dirty="0"/>
              <a:t>嘉義縣民雄鄉大學路一段</a:t>
            </a:r>
            <a:r>
              <a:rPr lang="en-US" altLang="zh-TW" dirty="0"/>
              <a:t>168</a:t>
            </a:r>
            <a:r>
              <a:rPr lang="zh-TW" altLang="en-US" dirty="0"/>
              <a:t>號 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9F9016C-3BED-4854-B772-000D0E5BCF0B}"/>
              </a:ext>
            </a:extLst>
          </p:cNvPr>
          <p:cNvSpPr txBox="1"/>
          <p:nvPr/>
        </p:nvSpPr>
        <p:spPr>
          <a:xfrm>
            <a:off x="1563850" y="3447473"/>
            <a:ext cx="2315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/>
              <a:t>cout</a:t>
            </a:r>
            <a:r>
              <a:rPr lang="en-US" altLang="zh-TW" sz="2400" dirty="0"/>
              <a:t>&lt;&lt;a&lt;&lt;</a:t>
            </a:r>
            <a:r>
              <a:rPr lang="en-US" altLang="zh-TW" sz="2400" dirty="0" err="1"/>
              <a:t>endl</a:t>
            </a:r>
            <a:r>
              <a:rPr lang="en-US" altLang="zh-TW" sz="2400" dirty="0"/>
              <a:t>;</a:t>
            </a:r>
            <a:endParaRPr lang="zh-TW" altLang="en-US" sz="2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CDC4A06-90B7-4BB0-9AAC-83DA1AF54985}"/>
              </a:ext>
            </a:extLst>
          </p:cNvPr>
          <p:cNvSpPr txBox="1"/>
          <p:nvPr/>
        </p:nvSpPr>
        <p:spPr>
          <a:xfrm>
            <a:off x="3962400" y="3909138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15</a:t>
            </a:r>
            <a:endParaRPr lang="zh-TW" altLang="en-US" sz="24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950CBF2-C555-4DC8-B406-5FE9FBC410B0}"/>
              </a:ext>
            </a:extLst>
          </p:cNvPr>
          <p:cNvSpPr txBox="1"/>
          <p:nvPr/>
        </p:nvSpPr>
        <p:spPr>
          <a:xfrm>
            <a:off x="1563850" y="4489028"/>
            <a:ext cx="2579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/>
              <a:t>cout</a:t>
            </a:r>
            <a:r>
              <a:rPr lang="en-US" altLang="zh-TW" sz="2400" dirty="0"/>
              <a:t>&lt;&lt;</a:t>
            </a:r>
            <a:r>
              <a:rPr lang="en-US" altLang="zh-TW" sz="2400" dirty="0">
                <a:latin typeface="+mj-ea"/>
                <a:ea typeface="+mj-ea"/>
              </a:rPr>
              <a:t>&amp;</a:t>
            </a:r>
            <a:r>
              <a:rPr lang="en-US" altLang="zh-TW" sz="2400" dirty="0"/>
              <a:t>a&lt;&lt;</a:t>
            </a:r>
            <a:r>
              <a:rPr lang="en-US" altLang="zh-TW" sz="2400" dirty="0" err="1"/>
              <a:t>endl</a:t>
            </a:r>
            <a:r>
              <a:rPr lang="en-US" altLang="zh-TW" sz="2400" dirty="0"/>
              <a:t>;</a:t>
            </a:r>
            <a:endParaRPr lang="zh-TW" altLang="en-US" sz="24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ECC46B5-0A7D-4AB3-88B9-41F5B61370B0}"/>
              </a:ext>
            </a:extLst>
          </p:cNvPr>
          <p:cNvSpPr txBox="1"/>
          <p:nvPr/>
        </p:nvSpPr>
        <p:spPr>
          <a:xfrm>
            <a:off x="3962400" y="502473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FFF0</a:t>
            </a:r>
            <a:endParaRPr lang="zh-TW" altLang="en-US" dirty="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4029DB1C-78D2-4692-9C37-0F89B3041E11}"/>
              </a:ext>
            </a:extLst>
          </p:cNvPr>
          <p:cNvGrpSpPr/>
          <p:nvPr/>
        </p:nvGrpSpPr>
        <p:grpSpPr>
          <a:xfrm>
            <a:off x="5111587" y="2274783"/>
            <a:ext cx="4771322" cy="3008417"/>
            <a:chOff x="5111587" y="2274783"/>
            <a:chExt cx="3528223" cy="228498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1F729FD-EAB4-49B0-AFD3-265FA000D1EC}"/>
                </a:ext>
              </a:extLst>
            </p:cNvPr>
            <p:cNvSpPr/>
            <p:nvPr/>
          </p:nvSpPr>
          <p:spPr>
            <a:xfrm>
              <a:off x="6262796" y="2711283"/>
              <a:ext cx="1050730" cy="9137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6000" dirty="0">
                  <a:solidFill>
                    <a:schemeClr val="tx1"/>
                  </a:solidFill>
                </a:rPr>
                <a:t>15</a:t>
              </a:r>
              <a:endParaRPr lang="zh-TW" altLang="en-US" sz="60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5CABEF6-6B56-41C6-8D33-5E721B676FEF}"/>
                </a:ext>
              </a:extLst>
            </p:cNvPr>
            <p:cNvSpPr/>
            <p:nvPr/>
          </p:nvSpPr>
          <p:spPr>
            <a:xfrm>
              <a:off x="6262795" y="3624996"/>
              <a:ext cx="1050731" cy="4377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solidFill>
                    <a:schemeClr val="tx1"/>
                  </a:solidFill>
                </a:rPr>
                <a:t>0XFFF0</a:t>
              </a:r>
              <a:endParaRPr lang="zh-TW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3B2F504A-6718-4A2F-87C7-0ABC0DEEA4EC}"/>
                </a:ext>
              </a:extLst>
            </p:cNvPr>
            <p:cNvSpPr txBox="1"/>
            <p:nvPr/>
          </p:nvSpPr>
          <p:spPr>
            <a:xfrm>
              <a:off x="5111587" y="2320894"/>
              <a:ext cx="10470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/>
                <a:t>value</a:t>
              </a:r>
              <a:endParaRPr lang="zh-TW" altLang="en-US" sz="2800" dirty="0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F25EE25C-17B8-4749-A8A3-AD4031FD7CB2}"/>
                </a:ext>
              </a:extLst>
            </p:cNvPr>
            <p:cNvSpPr txBox="1"/>
            <p:nvPr/>
          </p:nvSpPr>
          <p:spPr>
            <a:xfrm>
              <a:off x="7238464" y="4036548"/>
              <a:ext cx="14013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/>
                <a:t>address</a:t>
              </a:r>
              <a:endParaRPr lang="zh-TW" altLang="en-US" sz="2800" dirty="0"/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19462BAE-1C3B-4968-9F39-653C045727ED}"/>
                </a:ext>
              </a:extLst>
            </p:cNvPr>
            <p:cNvSpPr txBox="1"/>
            <p:nvPr/>
          </p:nvSpPr>
          <p:spPr>
            <a:xfrm>
              <a:off x="7289477" y="2274783"/>
              <a:ext cx="9220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/>
                <a:t>int a</a:t>
              </a:r>
              <a:endParaRPr lang="zh-TW" altLang="en-US" sz="2800" dirty="0"/>
            </a:p>
          </p:txBody>
        </p:sp>
      </p:grp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49F7600E-E488-4CCC-BCB1-B263B4C5DE14}"/>
              </a:ext>
            </a:extLst>
          </p:cNvPr>
          <p:cNvSpPr txBox="1"/>
          <p:nvPr/>
        </p:nvSpPr>
        <p:spPr>
          <a:xfrm>
            <a:off x="1127106" y="5948892"/>
            <a:ext cx="362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也就是說，如果</a:t>
            </a:r>
            <a:r>
              <a:rPr lang="en-US" altLang="zh-TW" dirty="0" err="1"/>
              <a:t>cout</a:t>
            </a:r>
            <a:r>
              <a:rPr lang="en-US" altLang="zh-TW" dirty="0"/>
              <a:t>&lt;&lt;</a:t>
            </a:r>
            <a:r>
              <a:rPr lang="en-US" altLang="zh-TW" dirty="0">
                <a:latin typeface="+mj-ea"/>
                <a:ea typeface="+mj-ea"/>
              </a:rPr>
              <a:t>&amp;</a:t>
            </a:r>
            <a:r>
              <a:rPr lang="zh-TW" altLang="en-US" dirty="0">
                <a:latin typeface="+mj-ea"/>
                <a:ea typeface="+mj-ea"/>
              </a:rPr>
              <a:t>中正大學</a:t>
            </a:r>
          </a:p>
        </p:txBody>
      </p:sp>
    </p:spTree>
    <p:extLst>
      <p:ext uri="{BB962C8B-B14F-4D97-AF65-F5344CB8AC3E}">
        <p14:creationId xmlns:p14="http://schemas.microsoft.com/office/powerpoint/2010/main" val="874123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0" grpId="0"/>
      <p:bldP spid="11" grpId="0"/>
      <p:bldP spid="23" grpId="0"/>
    </p:bld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1628</TotalTime>
  <Words>3452</Words>
  <Application>Microsoft Office PowerPoint</Application>
  <PresentationFormat>寬螢幕</PresentationFormat>
  <Paragraphs>589</Paragraphs>
  <Slides>44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44</vt:i4>
      </vt:variant>
    </vt:vector>
  </HeadingPairs>
  <TitlesOfParts>
    <vt:vector size="51" baseType="lpstr">
      <vt:lpstr>微軟正黑體</vt:lpstr>
      <vt:lpstr>新細明體</vt:lpstr>
      <vt:lpstr>Arial</vt:lpstr>
      <vt:lpstr>Calibri</vt:lpstr>
      <vt:lpstr>Trebuchet MS</vt:lpstr>
      <vt:lpstr>Wingdings 3</vt:lpstr>
      <vt:lpstr>多面向</vt:lpstr>
      <vt:lpstr>Pointer and reference</vt:lpstr>
      <vt:lpstr>目錄</vt:lpstr>
      <vt:lpstr>Address</vt:lpstr>
      <vt:lpstr>PowerPoint 簡報</vt:lpstr>
      <vt:lpstr>PowerPoint 簡報</vt:lpstr>
      <vt:lpstr>PowerPoint 簡報</vt:lpstr>
      <vt:lpstr>16進位極簡略介紹</vt:lpstr>
      <vt:lpstr>PowerPoint 簡報</vt:lpstr>
      <vt:lpstr>取址運算子&amp;</vt:lpstr>
      <vt:lpstr>Pointer</vt:lpstr>
      <vt:lpstr>pointer與address的關係</vt:lpstr>
      <vt:lpstr>宣告指標的方式</vt:lpstr>
      <vt:lpstr>宣告指標的風格</vt:lpstr>
      <vt:lpstr>間接運算子*</vt:lpstr>
      <vt:lpstr>PowerPoint 簡報</vt:lpstr>
      <vt:lpstr>PowerPoint 簡報</vt:lpstr>
      <vt:lpstr>PowerPoint 簡報</vt:lpstr>
      <vt:lpstr>PowerPoint 簡報</vt:lpstr>
      <vt:lpstr>PowerPoint 簡報</vt:lpstr>
      <vt:lpstr>雙重指標</vt:lpstr>
      <vt:lpstr>PowerPoint 簡報</vt:lpstr>
      <vt:lpstr>雙重指標</vt:lpstr>
      <vt:lpstr>PowerPoint 簡報</vt:lpstr>
      <vt:lpstr>指標與陣列的關係</vt:lpstr>
      <vt:lpstr>PowerPoint 簡報</vt:lpstr>
      <vt:lpstr>陣列的記憶體分布</vt:lpstr>
      <vt:lpstr>PowerPoint 簡報</vt:lpstr>
      <vt:lpstr>address的加減</vt:lpstr>
      <vt:lpstr>PowerPoint 簡報</vt:lpstr>
      <vt:lpstr>陣列裡[]的運作模式</vt:lpstr>
      <vt:lpstr>函式function</vt:lpstr>
      <vt:lpstr>函式的結構</vt:lpstr>
      <vt:lpstr>PowerPoint 簡報</vt:lpstr>
      <vt:lpstr>PowerPoint 簡報</vt:lpstr>
      <vt:lpstr>成功製作swap函式</vt:lpstr>
      <vt:lpstr>PowerPoint 簡報</vt:lpstr>
      <vt:lpstr>PowerPoint 簡報</vt:lpstr>
      <vt:lpstr>reference</vt:lpstr>
      <vt:lpstr>PowerPoint 簡報</vt:lpstr>
      <vt:lpstr>PowerPoint 簡報</vt:lpstr>
      <vt:lpstr>reference的address</vt:lpstr>
      <vt:lpstr>PowerPoint 簡報</vt:lpstr>
      <vt:lpstr>PowerPoint 簡報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as6325400</dc:creator>
  <cp:lastModifiedBy>as6325400</cp:lastModifiedBy>
  <cp:revision>63</cp:revision>
  <dcterms:created xsi:type="dcterms:W3CDTF">2022-10-24T01:28:08Z</dcterms:created>
  <dcterms:modified xsi:type="dcterms:W3CDTF">2022-10-28T01:45:57Z</dcterms:modified>
</cp:coreProperties>
</file>