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8E46-A784-124B-840A-4D4EAF349407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3741-D7C6-1240-93FC-A179368A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53741-D7C6-1240-93FC-A179368AD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46" y="992124"/>
            <a:ext cx="8209154" cy="1795614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Bootstrapped Named Entity Recognition for Product Attribute Extraction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846" y="3395871"/>
            <a:ext cx="8077200" cy="14996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39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ootstrapped Algorithm for </a:t>
            </a:r>
            <a:r>
              <a:rPr lang="en-US" dirty="0"/>
              <a:t>attribute value </a:t>
            </a:r>
            <a:r>
              <a:rPr lang="en-US" dirty="0" smtClean="0"/>
              <a:t>discovery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2166" cy="49219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ocus </a:t>
            </a:r>
            <a:r>
              <a:rPr lang="en-US" dirty="0"/>
              <a:t>on the problem of how to grow the seed dictionary and discovering new brand names from eBay listing data 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iven </a:t>
            </a:r>
            <a:r>
              <a:rPr lang="en-US" dirty="0"/>
              <a:t>an initial list of unambiguous brands, we </a:t>
            </a:r>
            <a:r>
              <a:rPr lang="en-US" b="1" dirty="0"/>
              <a:t>grow the seed dictionary by </a:t>
            </a:r>
            <a:r>
              <a:rPr lang="en-US" b="1" dirty="0" smtClean="0"/>
              <a:t>discovering </a:t>
            </a:r>
            <a:r>
              <a:rPr lang="en-US" b="1" dirty="0"/>
              <a:t>context patterns </a:t>
            </a:r>
            <a:r>
              <a:rPr lang="en-US" dirty="0"/>
              <a:t>that are often associated with such </a:t>
            </a:r>
            <a:r>
              <a:rPr lang="en-US" dirty="0" smtClean="0"/>
              <a:t>attribute type</a:t>
            </a:r>
          </a:p>
          <a:p>
            <a:r>
              <a:rPr lang="en-US" dirty="0" smtClean="0"/>
              <a:t>A </a:t>
            </a:r>
            <a:r>
              <a:rPr lang="en-US" dirty="0"/>
              <a:t>classifier is then trained to learn context patterns surrounding the known brands from the training set, and is </a:t>
            </a:r>
            <a:r>
              <a:rPr lang="en-US" b="1" dirty="0"/>
              <a:t>used to discover new brands </a:t>
            </a:r>
            <a:r>
              <a:rPr lang="en-US" dirty="0"/>
              <a:t>from the test set. </a:t>
            </a:r>
          </a:p>
          <a:p>
            <a:r>
              <a:rPr lang="en-US" dirty="0"/>
              <a:t>Finally, for known attribute values, we normalize the results to match to words in our dictionary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known attribute values, we normalize the results to match to words in our dictionary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nvestigate </a:t>
            </a:r>
            <a:r>
              <a:rPr lang="en-US" dirty="0"/>
              <a:t>several string similarity/distance measures for this task and found that </a:t>
            </a:r>
            <a:r>
              <a:rPr lang="en-US" b="1" dirty="0"/>
              <a:t>n-gram sub- string similarity </a:t>
            </a:r>
            <a:r>
              <a:rPr lang="en-US" dirty="0" smtClean="0"/>
              <a:t>yields </a:t>
            </a:r>
            <a:r>
              <a:rPr lang="en-US" dirty="0"/>
              <a:t>accurate </a:t>
            </a:r>
            <a:r>
              <a:rPr lang="en-US" dirty="0" smtClean="0"/>
              <a:t>normalization </a:t>
            </a:r>
            <a:r>
              <a:rPr lang="en-US" dirty="0"/>
              <a:t>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5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  <a:p>
            <a:endParaRPr lang="en-US" dirty="0"/>
          </a:p>
        </p:txBody>
      </p:sp>
      <p:pic>
        <p:nvPicPr>
          <p:cNvPr id="4" name="Picture 3" descr="Screen Shot 2016-01-07 at 12.3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2" y="2111422"/>
            <a:ext cx="3844032" cy="4289377"/>
          </a:xfrm>
          <a:prstGeom prst="rect">
            <a:avLst/>
          </a:prstGeom>
        </p:spPr>
      </p:pic>
      <p:pic>
        <p:nvPicPr>
          <p:cNvPr id="6" name="Picture 5" descr="Screen Shot 2016-01-07 at 12.33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014" y="2892262"/>
            <a:ext cx="5204795" cy="27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listings are typical in classified ads where each seller is given limited space (in terms of words) to describe the </a:t>
            </a:r>
            <a:r>
              <a:rPr lang="en-US" dirty="0" smtClean="0"/>
              <a:t>product</a:t>
            </a:r>
          </a:p>
          <a:p>
            <a:endParaRPr lang="en-US" dirty="0" smtClean="0"/>
          </a:p>
          <a:p>
            <a:r>
              <a:rPr lang="en-US" dirty="0" smtClean="0"/>
              <a:t>These Titles </a:t>
            </a:r>
            <a:r>
              <a:rPr lang="en-US" dirty="0"/>
              <a:t>present a unique challenge, with the lack of informative </a:t>
            </a:r>
            <a:r>
              <a:rPr lang="en-US" dirty="0" smtClean="0"/>
              <a:t>context </a:t>
            </a:r>
            <a:r>
              <a:rPr lang="en-US" dirty="0"/>
              <a:t>and grammatical structure.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Extracting Product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grammatical structure in short listings where many nouns are piled together. </a:t>
            </a:r>
          </a:p>
          <a:p>
            <a:r>
              <a:rPr lang="en-US" dirty="0"/>
              <a:t>Typographical errors, abbreviations, and acronyms that must be normalized to the standardized values </a:t>
            </a:r>
          </a:p>
          <a:p>
            <a:r>
              <a:rPr lang="en-US" dirty="0"/>
              <a:t>Lack of contextual information to infer product attribute value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ormulate </a:t>
            </a:r>
            <a:r>
              <a:rPr lang="en-US" dirty="0"/>
              <a:t>the product attribute extraction problem </a:t>
            </a:r>
            <a:r>
              <a:rPr lang="en-US" dirty="0" smtClean="0"/>
              <a:t>as Named </a:t>
            </a:r>
            <a:r>
              <a:rPr lang="en-US" dirty="0"/>
              <a:t>E</a:t>
            </a:r>
            <a:r>
              <a:rPr lang="en-US" dirty="0" smtClean="0"/>
              <a:t>ntity </a:t>
            </a:r>
            <a:r>
              <a:rPr lang="en-US" dirty="0"/>
              <a:t>R</a:t>
            </a:r>
            <a:r>
              <a:rPr lang="en-US" dirty="0" smtClean="0"/>
              <a:t>ecognition </a:t>
            </a:r>
            <a:r>
              <a:rPr lang="en-US" dirty="0"/>
              <a:t>(NER) task </a:t>
            </a:r>
            <a:endParaRPr lang="en-US" dirty="0" smtClean="0"/>
          </a:p>
          <a:p>
            <a:r>
              <a:rPr lang="en-US" dirty="0" smtClean="0"/>
              <a:t>Investigate </a:t>
            </a:r>
            <a:r>
              <a:rPr lang="en-US" dirty="0"/>
              <a:t>supervised and semi-supervised </a:t>
            </a:r>
            <a:r>
              <a:rPr lang="en-US" dirty="0" smtClean="0"/>
              <a:t>approaches </a:t>
            </a:r>
            <a:r>
              <a:rPr lang="en-US" dirty="0"/>
              <a:t>to this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 investigate attribute </a:t>
            </a:r>
            <a:r>
              <a:rPr lang="en-US" dirty="0"/>
              <a:t>discovery, and normalization to standardized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sequential classifier and evaluate the extraction performance on a set of hand-labeled listings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Uses </a:t>
            </a:r>
            <a:r>
              <a:rPr lang="en-US" dirty="0"/>
              <a:t>maximum entropy and SVM as the base classifier </a:t>
            </a:r>
            <a:r>
              <a:rPr lang="en-US" dirty="0" smtClean="0"/>
              <a:t>for </a:t>
            </a:r>
            <a:r>
              <a:rPr lang="en-US" dirty="0"/>
              <a:t>classifying the individual word 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 Next, hidden </a:t>
            </a:r>
            <a:r>
              <a:rPr lang="en-US" dirty="0"/>
              <a:t>Markov model (HMM) is trained on the the probabilistic output of the base </a:t>
            </a:r>
            <a:r>
              <a:rPr lang="en-US" dirty="0" smtClean="0"/>
              <a:t>classifier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equential </a:t>
            </a:r>
            <a:r>
              <a:rPr lang="en-US" dirty="0"/>
              <a:t>label prediction is obtained using a Viterbi </a:t>
            </a:r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/>
              <a:t>eBay’s clothing and shoes category </a:t>
            </a:r>
          </a:p>
          <a:p>
            <a:r>
              <a:rPr lang="en-US" dirty="0"/>
              <a:t>A</a:t>
            </a:r>
            <a:r>
              <a:rPr lang="en-US" dirty="0" smtClean="0"/>
              <a:t>ttributes of interest: </a:t>
            </a:r>
            <a:r>
              <a:rPr lang="en-US" i="1" dirty="0" smtClean="0"/>
              <a:t>brand </a:t>
            </a:r>
            <a:r>
              <a:rPr lang="en-US" i="1" dirty="0"/>
              <a:t>(B)</a:t>
            </a:r>
            <a:r>
              <a:rPr lang="en-US" dirty="0"/>
              <a:t>, </a:t>
            </a:r>
            <a:r>
              <a:rPr lang="en-US" i="1" dirty="0"/>
              <a:t>garment type/style (G)</a:t>
            </a:r>
            <a:r>
              <a:rPr lang="en-US" dirty="0"/>
              <a:t>, </a:t>
            </a:r>
            <a:r>
              <a:rPr lang="en-US" i="1" dirty="0"/>
              <a:t>size (S)</a:t>
            </a:r>
            <a:r>
              <a:rPr lang="en-US" dirty="0"/>
              <a:t>, and </a:t>
            </a:r>
            <a:r>
              <a:rPr lang="en-US" i="1" dirty="0"/>
              <a:t>color (C)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105, 335 listings from men’s clothing category and 72,628 listings from women’s clothing </a:t>
            </a:r>
            <a:r>
              <a:rPr lang="en-US" dirty="0" smtClean="0"/>
              <a:t>category</a:t>
            </a:r>
            <a:endParaRPr lang="en-US" dirty="0"/>
          </a:p>
          <a:p>
            <a:r>
              <a:rPr lang="en-US" dirty="0"/>
              <a:t>dataset of 1, 380, 337 word tokens. On average, each listing title contains 7.76 words.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49" y="522463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Hidden Markov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xplicitly captures </a:t>
            </a:r>
            <a:r>
              <a:rPr lang="en-US" dirty="0"/>
              <a:t>temporal statistics in the data by modeling state </a:t>
            </a:r>
            <a:r>
              <a:rPr lang="en-US" dirty="0" smtClean="0"/>
              <a:t>transitions </a:t>
            </a:r>
            <a:r>
              <a:rPr lang="en-US" dirty="0"/>
              <a:t>over time. (</a:t>
            </a:r>
            <a:r>
              <a:rPr lang="en-US" dirty="0" smtClean="0"/>
              <a:t>Generative)</a:t>
            </a:r>
          </a:p>
          <a:p>
            <a:r>
              <a:rPr lang="en-US" dirty="0"/>
              <a:t>a sequence of word tokens from listing titles are our </a:t>
            </a:r>
            <a:r>
              <a:rPr lang="en-US" dirty="0" smtClean="0"/>
              <a:t>observations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Pros-</a:t>
            </a:r>
            <a:r>
              <a:rPr lang="en-US" dirty="0" smtClean="0"/>
              <a:t>simple to use. Set </a:t>
            </a:r>
            <a:r>
              <a:rPr lang="en-US" dirty="0"/>
              <a:t>a hidden state to correspond to a tag class. In the </a:t>
            </a:r>
            <a:r>
              <a:rPr lang="en-US" dirty="0" smtClean="0"/>
              <a:t>training </a:t>
            </a:r>
            <a:r>
              <a:rPr lang="en-US" dirty="0"/>
              <a:t>phase, since all the tags are given, the hidden states </a:t>
            </a:r>
            <a:r>
              <a:rPr lang="en-US" dirty="0" smtClean="0"/>
              <a:t>become </a:t>
            </a:r>
            <a:r>
              <a:rPr lang="en-US" dirty="0"/>
              <a:t>visible and inference in this model becomes </a:t>
            </a:r>
            <a:r>
              <a:rPr lang="en-US" dirty="0" smtClean="0"/>
              <a:t>simplified </a:t>
            </a:r>
            <a:endParaRPr lang="en-US" dirty="0"/>
          </a:p>
          <a:p>
            <a:r>
              <a:rPr lang="en-US" b="1" dirty="0" smtClean="0"/>
              <a:t>Cons- </a:t>
            </a:r>
            <a:r>
              <a:rPr lang="en-US" dirty="0" smtClean="0"/>
              <a:t>in </a:t>
            </a:r>
            <a:r>
              <a:rPr lang="en-US" dirty="0"/>
              <a:t>order to account for rich, </a:t>
            </a:r>
            <a:r>
              <a:rPr lang="en-US" dirty="0" smtClean="0"/>
              <a:t>overlapping </a:t>
            </a:r>
            <a:r>
              <a:rPr lang="en-US" dirty="0"/>
              <a:t>feature sets, e.g. text formatting features, the </a:t>
            </a:r>
            <a:r>
              <a:rPr lang="en-US" b="1" dirty="0"/>
              <a:t>correlation structures in the overlapping features must be explicitly modeled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7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Entropy Models &amp;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features for discriminative classifiers</a:t>
            </a:r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51" y="2487809"/>
            <a:ext cx="5085627" cy="43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4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Experiemental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 a 90-10 split and use 90% of the data for training and 10% for testing </a:t>
            </a:r>
            <a:endParaRPr lang="en-US" dirty="0"/>
          </a:p>
          <a:p>
            <a:r>
              <a:rPr lang="en-US" dirty="0"/>
              <a:t>All the discriminative classifiers — CRF, Max- </a:t>
            </a:r>
            <a:r>
              <a:rPr lang="en-US" dirty="0" err="1"/>
              <a:t>Ent</a:t>
            </a:r>
            <a:r>
              <a:rPr lang="en-US" dirty="0"/>
              <a:t>, and SVM — outperform the baseline by HMM, with CRF improving on the baseline performance by the largest margin,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6-01-07 at 12.1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65143"/>
            <a:ext cx="7872215" cy="16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72</TotalTime>
  <Words>586</Words>
  <Application>Microsoft Macintosh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Bootstrapped Named Entity Recognition for Product Attribute Extraction  </vt:lpstr>
      <vt:lpstr>Introduction</vt:lpstr>
      <vt:lpstr>Challenges in Extracting Product Attributes</vt:lpstr>
      <vt:lpstr>Formulation and Approach</vt:lpstr>
      <vt:lpstr>Supervised Learning Approach</vt:lpstr>
      <vt:lpstr>Corpus Used</vt:lpstr>
      <vt:lpstr>Hidden Markov Model </vt:lpstr>
      <vt:lpstr>Maximum Entropy Models &amp; SVM</vt:lpstr>
      <vt:lpstr>Experiemental Results</vt:lpstr>
      <vt:lpstr>Bootstrapped Algorithm for attribute value discovery  </vt:lpstr>
      <vt:lpstr>Normalization</vt:lpstr>
      <vt:lpstr>Results Obtained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Bootstrapped Named Entity Recognition for Product Attribute Extraction  </dc:title>
  <dc:creator>Shubham Gupta</dc:creator>
  <cp:lastModifiedBy>Shubham Gupta</cp:lastModifiedBy>
  <cp:revision>6</cp:revision>
  <dcterms:created xsi:type="dcterms:W3CDTF">2016-01-07T05:41:39Z</dcterms:created>
  <dcterms:modified xsi:type="dcterms:W3CDTF">2016-01-07T07:05:00Z</dcterms:modified>
</cp:coreProperties>
</file>