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9" r:id="rId2"/>
    <p:sldId id="260" r:id="rId3"/>
    <p:sldId id="262" r:id="rId4"/>
    <p:sldId id="263" r:id="rId5"/>
    <p:sldId id="275" r:id="rId6"/>
    <p:sldId id="277" r:id="rId7"/>
    <p:sldId id="261" r:id="rId8"/>
    <p:sldId id="269" r:id="rId9"/>
    <p:sldId id="264" r:id="rId10"/>
    <p:sldId id="270" r:id="rId11"/>
    <p:sldId id="265" r:id="rId12"/>
    <p:sldId id="271" r:id="rId13"/>
    <p:sldId id="272" r:id="rId14"/>
    <p:sldId id="266" r:id="rId15"/>
    <p:sldId id="278" r:id="rId16"/>
    <p:sldId id="279" r:id="rId17"/>
    <p:sldId id="280" r:id="rId18"/>
    <p:sldId id="281" r:id="rId19"/>
    <p:sldId id="284" r:id="rId20"/>
    <p:sldId id="286" r:id="rId21"/>
    <p:sldId id="287" r:id="rId22"/>
    <p:sldId id="302" r:id="rId23"/>
    <p:sldId id="303" r:id="rId24"/>
    <p:sldId id="300" r:id="rId25"/>
    <p:sldId id="288" r:id="rId26"/>
    <p:sldId id="289" r:id="rId27"/>
    <p:sldId id="290" r:id="rId28"/>
    <p:sldId id="291" r:id="rId29"/>
    <p:sldId id="292" r:id="rId30"/>
    <p:sldId id="293" r:id="rId31"/>
    <p:sldId id="294" r:id="rId32"/>
    <p:sldId id="295" r:id="rId33"/>
    <p:sldId id="296" r:id="rId34"/>
    <p:sldId id="301" r:id="rId35"/>
    <p:sldId id="267" r:id="rId36"/>
    <p:sldId id="268"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635E7A-B58C-43D3-B5E8-E31D3C1B01C6}">
  <a:tblStyle styleId="{54635E7A-B58C-43D3-B5E8-E31D3C1B01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2" d="100"/>
          <a:sy n="102" d="100"/>
        </p:scale>
        <p:origin x="859"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82763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3750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hyperlink" Target="https://mysocietyclub.com/"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github.com/DarkLord125/Society-Management-System" TargetMode="External"/><Relationship Id="rId4" Type="http://schemas.openxmlformats.org/officeDocument/2006/relationships/hyperlink" Target="https://chatgpt.com/"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700" y="1621852"/>
            <a:ext cx="8520600" cy="1068881"/>
          </a:xfrm>
        </p:spPr>
        <p:txBody>
          <a:bodyPr>
            <a:normAutofit fontScale="85000" lnSpcReduction="20000"/>
          </a:bodyPr>
          <a:lstStyle/>
          <a:p>
            <a:r>
              <a:rPr lang="en-IN" dirty="0"/>
              <a:t>Project Title:</a:t>
            </a:r>
          </a:p>
          <a:p>
            <a:endParaRPr lang="en-IN" dirty="0"/>
          </a:p>
          <a:p>
            <a:r>
              <a:rPr lang="en-IN" dirty="0"/>
              <a:t>Society Management System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207369" y="3259578"/>
            <a:ext cx="2451312" cy="1169551"/>
          </a:xfrm>
          <a:prstGeom prst="rect">
            <a:avLst/>
          </a:prstGeom>
          <a:noFill/>
        </p:spPr>
        <p:txBody>
          <a:bodyPr wrap="none" rtlCol="0">
            <a:spAutoFit/>
          </a:bodyPr>
          <a:lstStyle/>
          <a:p>
            <a:r>
              <a:rPr lang="en-IN" b="1" dirty="0"/>
              <a:t>Team Members</a:t>
            </a:r>
            <a:r>
              <a:rPr lang="en-IN" dirty="0"/>
              <a:t>:</a:t>
            </a:r>
          </a:p>
          <a:p>
            <a:r>
              <a:rPr lang="en-IN" dirty="0"/>
              <a:t>Rudra Patel (22012011138)</a:t>
            </a:r>
          </a:p>
          <a:p>
            <a:r>
              <a:rPr lang="en-IN" dirty="0"/>
              <a:t>Yash Patel (22012011139)</a:t>
            </a:r>
          </a:p>
          <a:p>
            <a:r>
              <a:rPr lang="en-IN" dirty="0"/>
              <a:t>Harsh Shah (22012011145)</a:t>
            </a:r>
          </a:p>
          <a:p>
            <a:r>
              <a:rPr lang="en-IN" dirty="0"/>
              <a:t>Riya Maurya (22012011154)</a:t>
            </a:r>
          </a:p>
        </p:txBody>
      </p:sp>
      <p:sp>
        <p:nvSpPr>
          <p:cNvPr id="6" name="TextBox 5"/>
          <p:cNvSpPr txBox="1"/>
          <p:nvPr/>
        </p:nvSpPr>
        <p:spPr>
          <a:xfrm>
            <a:off x="723041" y="3259578"/>
            <a:ext cx="2273379" cy="307777"/>
          </a:xfrm>
          <a:prstGeom prst="rect">
            <a:avLst/>
          </a:prstGeom>
          <a:noFill/>
        </p:spPr>
        <p:txBody>
          <a:bodyPr wrap="none" rtlCol="0">
            <a:spAutoFit/>
          </a:bodyPr>
          <a:lstStyle/>
          <a:p>
            <a:r>
              <a:rPr lang="en-IN" b="1" dirty="0"/>
              <a:t>Guide</a:t>
            </a:r>
            <a:r>
              <a:rPr lang="en-IN" dirty="0"/>
              <a:t>: Prof. Chirag </a:t>
            </a:r>
            <a:r>
              <a:rPr lang="en-IN" dirty="0" err="1"/>
              <a:t>Gami</a:t>
            </a:r>
            <a:r>
              <a:rPr lang="en-IN" dirty="0"/>
              <a:t>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dirty="0"/>
          </a:p>
        </p:txBody>
      </p:sp>
    </p:spTree>
    <p:extLst>
      <p:ext uri="{BB962C8B-B14F-4D97-AF65-F5344CB8AC3E}">
        <p14:creationId xmlns:p14="http://schemas.microsoft.com/office/powerpoint/2010/main" val="3617325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BA70BC-9A92-77E7-1926-010A5DE838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Box 2">
            <a:extLst>
              <a:ext uri="{FF2B5EF4-FFF2-40B4-BE49-F238E27FC236}">
                <a16:creationId xmlns:a16="http://schemas.microsoft.com/office/drawing/2014/main" id="{9242EA52-663C-A345-BB66-9B0C63C42F67}"/>
              </a:ext>
            </a:extLst>
          </p:cNvPr>
          <p:cNvSpPr txBox="1"/>
          <p:nvPr/>
        </p:nvSpPr>
        <p:spPr>
          <a:xfrm>
            <a:off x="-475664" y="1609366"/>
            <a:ext cx="6568440" cy="2154436"/>
          </a:xfrm>
          <a:prstGeom prst="rect">
            <a:avLst/>
          </a:prstGeom>
          <a:noFill/>
        </p:spPr>
        <p:txBody>
          <a:bodyPr wrap="square" rtlCol="0">
            <a:spAutoFit/>
          </a:bodyPr>
          <a:lstStyle/>
          <a:p>
            <a:pPr marL="1143000" marR="0" lvl="2" indent="-228600">
              <a:spcBef>
                <a:spcPts val="850"/>
              </a:spcBef>
              <a:spcAft>
                <a:spcPts val="0"/>
              </a:spcAft>
              <a:buSzPts val="1200"/>
              <a:buFont typeface="Symbol" panose="05050102010706020507" pitchFamily="18" charset="2"/>
              <a:buChar char=""/>
              <a:tabLst>
                <a:tab pos="665480" algn="l"/>
                <a:tab pos="66611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Operating</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System:</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Windows</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8,</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macOS</a:t>
            </a:r>
          </a:p>
          <a:p>
            <a:pPr marL="1143000" marR="0" lvl="2" indent="-228600">
              <a:spcBef>
                <a:spcPts val="910"/>
              </a:spcBef>
              <a:spcAft>
                <a:spcPts val="0"/>
              </a:spcAft>
              <a:buSzPts val="1200"/>
              <a:buFont typeface="Symbol" panose="05050102010706020507" pitchFamily="18" charset="2"/>
              <a:buChar char=""/>
              <a:tabLst>
                <a:tab pos="665480" algn="l"/>
                <a:tab pos="66611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Development</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Environment:</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Visual</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Studio</a:t>
            </a:r>
            <a:r>
              <a:rPr lang="en-US" sz="1800" spc="-5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Code</a:t>
            </a:r>
          </a:p>
          <a:p>
            <a:pPr marL="1143000" marR="0" lvl="2" indent="-228600">
              <a:spcBef>
                <a:spcPts val="890"/>
              </a:spcBef>
              <a:spcAft>
                <a:spcPts val="0"/>
              </a:spcAft>
              <a:buSzPts val="1200"/>
              <a:buFont typeface="Symbol" panose="05050102010706020507" pitchFamily="18" charset="2"/>
              <a:buChar char=""/>
              <a:tabLst>
                <a:tab pos="665480" algn="l"/>
                <a:tab pos="666115" algn="l"/>
              </a:tabLst>
            </a:pPr>
            <a:r>
              <a:rPr lang="en-US" sz="1800" spc="-5" dirty="0">
                <a:effectLst/>
                <a:latin typeface="Times New Roman" panose="02020603050405020304" pitchFamily="18" charset="0"/>
                <a:ea typeface="Symbol" panose="05050102010706020507" pitchFamily="18" charset="2"/>
                <a:cs typeface="Symbol" panose="05050102010706020507" pitchFamily="18" charset="2"/>
              </a:rPr>
              <a:t>Database:</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latin typeface="Times New Roman" panose="02020603050405020304" pitchFamily="18" charset="0"/>
                <a:ea typeface="Symbol" panose="05050102010706020507" pitchFamily="18" charset="2"/>
                <a:cs typeface="Symbol" panose="05050102010706020507" pitchFamily="18" charset="2"/>
              </a:rPr>
              <a:t>MySQL</a:t>
            </a:r>
            <a:endParaRPr lang="en-US"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marR="0" lvl="2" indent="-228600">
              <a:spcBef>
                <a:spcPts val="920"/>
              </a:spcBef>
              <a:spcAft>
                <a:spcPts val="0"/>
              </a:spcAft>
              <a:buSzPts val="1200"/>
              <a:buFont typeface="Symbol" panose="05050102010706020507" pitchFamily="18" charset="2"/>
              <a:buChar char=""/>
              <a:tabLst>
                <a:tab pos="665480" algn="l"/>
                <a:tab pos="66611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Version</a:t>
            </a:r>
            <a:r>
              <a:rPr lang="en-US" sz="1800" spc="-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Control:</a:t>
            </a:r>
            <a:r>
              <a:rPr lang="en-US" sz="1800" spc="-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Git</a:t>
            </a:r>
          </a:p>
          <a:p>
            <a:pPr marL="1143000" marR="0" lvl="2" indent="-228600">
              <a:spcBef>
                <a:spcPts val="895"/>
              </a:spcBef>
              <a:spcAft>
                <a:spcPts val="0"/>
              </a:spcAft>
              <a:buSzPts val="1200"/>
              <a:buFont typeface="Symbol" panose="05050102010706020507" pitchFamily="18" charset="2"/>
              <a:buChar char=""/>
              <a:tabLst>
                <a:tab pos="665480" algn="l"/>
                <a:tab pos="666115" algn="l"/>
              </a:tabLst>
            </a:pPr>
            <a:r>
              <a:rPr lang="en-US" sz="1800" spc="-5" dirty="0">
                <a:effectLst/>
                <a:latin typeface="Times New Roman" panose="02020603050405020304" pitchFamily="18" charset="0"/>
                <a:ea typeface="Symbol" panose="05050102010706020507" pitchFamily="18" charset="2"/>
                <a:cs typeface="Symbol" panose="05050102010706020507" pitchFamily="18" charset="2"/>
              </a:rPr>
              <a:t>Deployment:</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AWS</a:t>
            </a:r>
          </a:p>
          <a:p>
            <a:endParaRPr lang="en-US" dirty="0"/>
          </a:p>
        </p:txBody>
      </p:sp>
      <p:sp>
        <p:nvSpPr>
          <p:cNvPr id="5" name="TextBox 4">
            <a:extLst>
              <a:ext uri="{FF2B5EF4-FFF2-40B4-BE49-F238E27FC236}">
                <a16:creationId xmlns:a16="http://schemas.microsoft.com/office/drawing/2014/main" id="{EAAECC78-4A3F-0FC3-E277-6BA553C5A26E}"/>
              </a:ext>
            </a:extLst>
          </p:cNvPr>
          <p:cNvSpPr txBox="1"/>
          <p:nvPr/>
        </p:nvSpPr>
        <p:spPr>
          <a:xfrm>
            <a:off x="496618" y="1100786"/>
            <a:ext cx="4343400" cy="400110"/>
          </a:xfrm>
          <a:prstGeom prst="rect">
            <a:avLst/>
          </a:prstGeom>
          <a:noFill/>
        </p:spPr>
        <p:txBody>
          <a:bodyPr wrap="square">
            <a:spAutoFit/>
          </a:bodyPr>
          <a:lstStyle/>
          <a:p>
            <a:r>
              <a:rPr lang="en-IN" sz="2000" b="1" dirty="0"/>
              <a:t>Software Requirements: </a:t>
            </a:r>
          </a:p>
        </p:txBody>
      </p:sp>
      <p:pic>
        <p:nvPicPr>
          <p:cNvPr id="6" name="Picture 5">
            <a:extLst>
              <a:ext uri="{FF2B5EF4-FFF2-40B4-BE49-F238E27FC236}">
                <a16:creationId xmlns:a16="http://schemas.microsoft.com/office/drawing/2014/main" id="{C69AA551-EC19-6461-431F-8E0B1229E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11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62" y="558984"/>
            <a:ext cx="8520600" cy="841800"/>
          </a:xfrm>
        </p:spPr>
        <p:txBody>
          <a:bodyPr>
            <a:normAutofit/>
          </a:bodyPr>
          <a:lstStyle/>
          <a:p>
            <a:pPr algn="l"/>
            <a:r>
              <a:rPr lang="en-IN" sz="2000" b="1" u="sng" dirty="0"/>
              <a:t>Functional Requirements</a:t>
            </a:r>
            <a:r>
              <a:rPr lang="en-IN" sz="2000" b="1" dirty="0"/>
              <a:t>:</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7" name="TextBox 6">
            <a:extLst>
              <a:ext uri="{FF2B5EF4-FFF2-40B4-BE49-F238E27FC236}">
                <a16:creationId xmlns:a16="http://schemas.microsoft.com/office/drawing/2014/main" id="{E45DB9BC-8D4C-4A10-9EEE-A734E5E15779}"/>
              </a:ext>
            </a:extLst>
          </p:cNvPr>
          <p:cNvSpPr txBox="1"/>
          <p:nvPr/>
        </p:nvSpPr>
        <p:spPr>
          <a:xfrm>
            <a:off x="382907" y="1299159"/>
            <a:ext cx="8467260" cy="4089325"/>
          </a:xfrm>
          <a:prstGeom prst="rect">
            <a:avLst/>
          </a:prstGeom>
          <a:noFill/>
        </p:spPr>
        <p:txBody>
          <a:bodyPr wrap="square" rtlCol="0">
            <a:spAutoFit/>
          </a:bodyPr>
          <a:lstStyle/>
          <a:p>
            <a:pPr marR="0">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1.  Alert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      Whether it is a community meeting or some social events, or even an emergency drill, software provides </a:t>
            </a:r>
          </a:p>
          <a:p>
            <a:pPr marR="0" algn="just">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a:effectLst/>
                <a:latin typeface="Calibri" panose="020F0502020204030204" pitchFamily="34" charset="0"/>
                <a:ea typeface="Calibri" panose="020F0502020204030204" pitchFamily="34" charset="0"/>
                <a:cs typeface="Times New Roman" panose="02020603050405020304" pitchFamily="18" charset="0"/>
              </a:rPr>
              <a:t>one click alert option to Society Members as well as Tenants to get information, connect and participate.</a:t>
            </a:r>
          </a:p>
          <a:p>
            <a:pPr marR="0">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2.  Vendors &amp; Services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      Now Buy, Sell or Rent out items within the premises with ease. Find local vendors for pest control, laundry</a:t>
            </a:r>
          </a:p>
          <a:p>
            <a:pPr algn="just"/>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  or event organizer and much more.</a:t>
            </a:r>
          </a:p>
          <a:p>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R="0">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3.  Directory</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      Get instant information about society members or committee members. Our Emergency Tab allows you </a:t>
            </a:r>
          </a:p>
          <a:p>
            <a:pPr marR="0" algn="just">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a:effectLst/>
                <a:latin typeface="Calibri" panose="020F0502020204030204" pitchFamily="34" charset="0"/>
                <a:ea typeface="Calibri" panose="020F0502020204030204" pitchFamily="34" charset="0"/>
                <a:cs typeface="Times New Roman" panose="02020603050405020304" pitchFamily="18" charset="0"/>
              </a:rPr>
              <a:t>to  contact the nearby police station, fire brigade or hospital facility quickly.</a:t>
            </a:r>
          </a:p>
          <a:p>
            <a:pPr marR="0">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4.  Helpdesk</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Times New Roman" panose="02020603050405020304" pitchFamily="18" charset="0"/>
              </a:rPr>
              <a:t>      In case of a complaint, society members can easily raise the issue through mobile app.</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9892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3E2723-9AE5-F9BB-3609-32EA0171C3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3" name="Picture 2">
            <a:extLst>
              <a:ext uri="{FF2B5EF4-FFF2-40B4-BE49-F238E27FC236}">
                <a16:creationId xmlns:a16="http://schemas.microsoft.com/office/drawing/2014/main" id="{13D17AEF-DC71-58AF-FEAE-054526DF8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5F4239DC-B02D-B760-9D71-0E87918F944E}"/>
              </a:ext>
            </a:extLst>
          </p:cNvPr>
          <p:cNvSpPr txBox="1"/>
          <p:nvPr/>
        </p:nvSpPr>
        <p:spPr>
          <a:xfrm>
            <a:off x="427280" y="986414"/>
            <a:ext cx="8366760" cy="2908617"/>
          </a:xfrm>
          <a:prstGeom prst="rect">
            <a:avLst/>
          </a:prstGeom>
          <a:noFill/>
        </p:spPr>
        <p:txBody>
          <a:bodyPr wrap="square" rtlCol="0">
            <a:spAutoFit/>
          </a:bodyPr>
          <a:lstStyle/>
          <a:p>
            <a:pPr marL="0" marR="0" algn="just">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5</a:t>
            </a: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Visitor Management</a:t>
            </a: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     With visitor management system, residents get notified on arrival of visitors.</a:t>
            </a: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6</a:t>
            </a: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Delivery</a:t>
            </a:r>
            <a:r>
              <a:rPr lang="en-US" b="1" kern="100" dirty="0">
                <a:latin typeface="Calibri" panose="020F0502020204030204" pitchFamily="34" charset="0"/>
                <a:ea typeface="Calibri" panose="020F0502020204030204" pitchFamily="34" charset="0"/>
                <a:cs typeface="Times New Roman" panose="02020603050405020304" pitchFamily="18" charset="0"/>
              </a:rPr>
              <a:t>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Management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This </a:t>
            </a:r>
            <a:r>
              <a:rPr lang="en-US" kern="100" dirty="0">
                <a:effectLst/>
                <a:latin typeface="Calibri" panose="020F0502020204030204" pitchFamily="34" charset="0"/>
                <a:ea typeface="Calibri" panose="020F0502020204030204" pitchFamily="34" charset="0"/>
                <a:cs typeface="Times New Roman" panose="02020603050405020304" pitchFamily="18" charset="0"/>
              </a:rPr>
              <a:t>ensures smooth and secure deliveries. The app comes with a simple Delivery management workflow.</a:t>
            </a:r>
          </a:p>
          <a:p>
            <a:pPr marL="0" marR="0" algn="just">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7</a:t>
            </a:r>
            <a:r>
              <a:rPr lang="en-US" sz="1600" b="1" kern="100" dirty="0">
                <a:latin typeface="Calibri" panose="020F0502020204030204" pitchFamily="34" charset="0"/>
                <a:ea typeface="Calibri" panose="020F0502020204030204" pitchFamily="34" charset="0"/>
                <a:cs typeface="Times New Roman" panose="02020603050405020304" pitchFamily="18" charset="0"/>
              </a:rPr>
              <a:t>.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Staff Management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Calibri" panose="020F0502020204030204" pitchFamily="34" charset="0"/>
                <a:ea typeface="Calibri" panose="020F0502020204030204" pitchFamily="34" charset="0"/>
                <a:cs typeface="Times New Roman" panose="02020603050405020304" pitchFamily="18" charset="0"/>
              </a:rPr>
              <a:t>     This </a:t>
            </a:r>
            <a:r>
              <a:rPr lang="en-US" dirty="0">
                <a:effectLst/>
                <a:latin typeface="Calibri" panose="020F0502020204030204" pitchFamily="34" charset="0"/>
                <a:ea typeface="Calibri" panose="020F0502020204030204" pitchFamily="34" charset="0"/>
                <a:cs typeface="Times New Roman" panose="02020603050405020304" pitchFamily="18" charset="0"/>
              </a:rPr>
              <a:t>app creates unique identity number for each domestic staff (Housekeeping, Driver, Cook etc.). </a:t>
            </a:r>
          </a:p>
          <a:p>
            <a:pPr algn="just"/>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Residents get alert on mobile on arrival or exit of staff. </a:t>
            </a: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p>
        </p:txBody>
      </p:sp>
      <p:sp>
        <p:nvSpPr>
          <p:cNvPr id="6" name="TextBox 5">
            <a:extLst>
              <a:ext uri="{FF2B5EF4-FFF2-40B4-BE49-F238E27FC236}">
                <a16:creationId xmlns:a16="http://schemas.microsoft.com/office/drawing/2014/main" id="{0022DF4D-D5D7-9B35-CCA0-FB42A173DC1B}"/>
              </a:ext>
            </a:extLst>
          </p:cNvPr>
          <p:cNvSpPr txBox="1"/>
          <p:nvPr/>
        </p:nvSpPr>
        <p:spPr>
          <a:xfrm>
            <a:off x="2286000" y="2416925"/>
            <a:ext cx="4572000" cy="307777"/>
          </a:xfrm>
          <a:prstGeom prst="rect">
            <a:avLst/>
          </a:prstGeom>
          <a:noFill/>
        </p:spPr>
        <p:txBody>
          <a:bodyPr wrap="square">
            <a:spAutoFit/>
          </a:bodyPr>
          <a:lstStyle/>
          <a:p>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1888920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E7FAEF-6172-780A-89E9-99AC42222D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3" name="Picture 2">
            <a:extLst>
              <a:ext uri="{FF2B5EF4-FFF2-40B4-BE49-F238E27FC236}">
                <a16:creationId xmlns:a16="http://schemas.microsoft.com/office/drawing/2014/main" id="{1E47940E-A306-A752-0A5C-D777C0E19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C563D37D-9778-B91C-4A59-9DEECFA24219}"/>
              </a:ext>
            </a:extLst>
          </p:cNvPr>
          <p:cNvSpPr txBox="1"/>
          <p:nvPr/>
        </p:nvSpPr>
        <p:spPr>
          <a:xfrm>
            <a:off x="540181" y="1072130"/>
            <a:ext cx="4572000" cy="584775"/>
          </a:xfrm>
          <a:prstGeom prst="rect">
            <a:avLst/>
          </a:prstGeom>
          <a:noFill/>
        </p:spPr>
        <p:txBody>
          <a:bodyPr wrap="square">
            <a:spAutoFit/>
          </a:bodyPr>
          <a:lstStyle/>
          <a:p>
            <a:r>
              <a:rPr lang="en-IN" sz="1800" b="1" u="sng" dirty="0"/>
              <a:t>Non Functional Requirements:</a:t>
            </a:r>
          </a:p>
          <a:p>
            <a:r>
              <a:rPr lang="en-IN" sz="1400" u="sng" dirty="0"/>
              <a:t> </a:t>
            </a:r>
            <a:endParaRPr lang="en-US" u="sng" dirty="0"/>
          </a:p>
        </p:txBody>
      </p:sp>
      <p:sp>
        <p:nvSpPr>
          <p:cNvPr id="6" name="TextBox 5">
            <a:extLst>
              <a:ext uri="{FF2B5EF4-FFF2-40B4-BE49-F238E27FC236}">
                <a16:creationId xmlns:a16="http://schemas.microsoft.com/office/drawing/2014/main" id="{C72DAF10-CFF2-0598-8A57-E588EF3653F7}"/>
              </a:ext>
            </a:extLst>
          </p:cNvPr>
          <p:cNvSpPr txBox="1"/>
          <p:nvPr/>
        </p:nvSpPr>
        <p:spPr>
          <a:xfrm>
            <a:off x="502123" y="1656905"/>
            <a:ext cx="8641877" cy="2476364"/>
          </a:xfrm>
          <a:prstGeom prst="rect">
            <a:avLst/>
          </a:prstGeom>
          <a:noFill/>
        </p:spPr>
        <p:txBody>
          <a:bodyPr wrap="square" rtlCol="0">
            <a:spAutoFit/>
          </a:bodyPr>
          <a:lstStyle/>
          <a:p>
            <a:r>
              <a:rPr lang="en-US" b="1" dirty="0"/>
              <a:t>1. Performance</a:t>
            </a:r>
          </a:p>
          <a:p>
            <a:r>
              <a:rPr lang="en-US" dirty="0"/>
              <a:t>    The system should handle at least 500 concurrent users without performance degradation.</a:t>
            </a:r>
          </a:p>
          <a:p>
            <a:endParaRPr lang="en-US" dirty="0"/>
          </a:p>
          <a:p>
            <a:r>
              <a:rPr lang="en-US" b="1" dirty="0"/>
              <a:t>2. Scalability</a:t>
            </a:r>
          </a:p>
          <a:p>
            <a:r>
              <a:rPr lang="en-US" dirty="0"/>
              <a:t>    The software should be able to scale to accommodate growing numbers of users (residents, visitors,</a:t>
            </a:r>
          </a:p>
          <a:p>
            <a:r>
              <a:rPr lang="en-US" dirty="0"/>
              <a:t>    admin staff) and increased data over time.</a:t>
            </a:r>
          </a:p>
          <a:p>
            <a:r>
              <a:rPr lang="en-US" dirty="0"/>
              <a:t>    </a:t>
            </a:r>
          </a:p>
          <a:p>
            <a:r>
              <a:rPr lang="en-US" b="1" dirty="0"/>
              <a:t>3. Security</a:t>
            </a:r>
          </a:p>
          <a:p>
            <a:r>
              <a:rPr lang="en-US" dirty="0"/>
              <a:t>    The system must implement role-based access control to ensure that only authorized users can</a:t>
            </a:r>
          </a:p>
          <a:p>
            <a:r>
              <a:rPr lang="en-US" dirty="0"/>
              <a:t>    access sensitive data.</a:t>
            </a:r>
          </a:p>
          <a:p>
            <a:endParaRPr lang="en-US" dirty="0"/>
          </a:p>
        </p:txBody>
      </p:sp>
    </p:spTree>
    <p:extLst>
      <p:ext uri="{BB962C8B-B14F-4D97-AF65-F5344CB8AC3E}">
        <p14:creationId xmlns:p14="http://schemas.microsoft.com/office/powerpoint/2010/main" val="381043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90" y="1516150"/>
            <a:ext cx="8641800" cy="1833024"/>
          </a:xfrm>
        </p:spPr>
        <p:txBody>
          <a:bodyPr>
            <a:normAutofit fontScale="90000"/>
          </a:bodyPr>
          <a:lstStyle/>
          <a:p>
            <a:pPr algn="l"/>
            <a:r>
              <a:rPr lang="en-IN" sz="1600" b="1" dirty="0"/>
              <a:t>4. Maintainability</a:t>
            </a:r>
            <a:br>
              <a:rPr lang="en-IN" sz="2200" dirty="0"/>
            </a:br>
            <a:r>
              <a:rPr lang="en-IN" sz="2200" dirty="0"/>
              <a:t>   </a:t>
            </a:r>
            <a:r>
              <a:rPr lang="en-US" sz="1400" dirty="0"/>
              <a:t>The system should be modular, allowing for easy updates and bug fixes without significant downtime.</a:t>
            </a:r>
            <a:br>
              <a:rPr lang="en-US" sz="1400" dirty="0"/>
            </a:br>
            <a:r>
              <a:rPr lang="en-US" sz="1400" dirty="0"/>
              <a:t>     </a:t>
            </a:r>
            <a:br>
              <a:rPr lang="en-US" sz="1400" dirty="0"/>
            </a:br>
            <a:r>
              <a:rPr lang="en-US" sz="1400" dirty="0"/>
              <a:t>    </a:t>
            </a:r>
            <a:br>
              <a:rPr lang="en-US" sz="1400" dirty="0"/>
            </a:br>
            <a:r>
              <a:rPr lang="en-US" sz="1400" b="1" dirty="0"/>
              <a:t>5</a:t>
            </a:r>
            <a:r>
              <a:rPr lang="en-US" sz="1400" dirty="0"/>
              <a:t>. </a:t>
            </a:r>
            <a:r>
              <a:rPr lang="en-US" sz="1600" b="1" dirty="0"/>
              <a:t>Usability</a:t>
            </a:r>
            <a:br>
              <a:rPr lang="en-US" sz="1600" b="1" dirty="0"/>
            </a:br>
            <a:r>
              <a:rPr lang="en-US" sz="1600" b="1" dirty="0"/>
              <a:t>    </a:t>
            </a:r>
            <a:r>
              <a:rPr lang="en-US" sz="1600" dirty="0"/>
              <a:t>The user interface should be intuitive and easy to navigate, ensuring that residents of all ages can use</a:t>
            </a:r>
            <a:br>
              <a:rPr lang="en-US" sz="1600" dirty="0"/>
            </a:br>
            <a:r>
              <a:rPr lang="en-US" sz="1600" dirty="0"/>
              <a:t>    the system without difficulty.</a:t>
            </a:r>
            <a:br>
              <a:rPr lang="en-US" sz="1600" dirty="0"/>
            </a:br>
            <a:endParaRPr lang="en-IN" sz="14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827064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97EAE8-1DF6-CAB4-A24E-7684AE69E5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Box 2">
            <a:extLst>
              <a:ext uri="{FF2B5EF4-FFF2-40B4-BE49-F238E27FC236}">
                <a16:creationId xmlns:a16="http://schemas.microsoft.com/office/drawing/2014/main" id="{C4F1249A-6E52-87A0-4424-A941C82D3145}"/>
              </a:ext>
            </a:extLst>
          </p:cNvPr>
          <p:cNvSpPr txBox="1"/>
          <p:nvPr/>
        </p:nvSpPr>
        <p:spPr>
          <a:xfrm>
            <a:off x="366655" y="924451"/>
            <a:ext cx="3913632" cy="307777"/>
          </a:xfrm>
          <a:prstGeom prst="rect">
            <a:avLst/>
          </a:prstGeom>
          <a:noFill/>
        </p:spPr>
        <p:txBody>
          <a:bodyPr wrap="square" rtlCol="0">
            <a:spAutoFit/>
          </a:bodyPr>
          <a:lstStyle/>
          <a:p>
            <a:r>
              <a:rPr lang="en-US" b="1" dirty="0"/>
              <a:t>Use Case Diagram:</a:t>
            </a:r>
          </a:p>
        </p:txBody>
      </p:sp>
      <p:pic>
        <p:nvPicPr>
          <p:cNvPr id="4" name="Picture 3">
            <a:extLst>
              <a:ext uri="{FF2B5EF4-FFF2-40B4-BE49-F238E27FC236}">
                <a16:creationId xmlns:a16="http://schemas.microsoft.com/office/drawing/2014/main" id="{CC7838BC-3991-18C0-9928-CFCB5CC14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F9F40795-CD38-A100-5B6F-350AD82059B6}"/>
              </a:ext>
            </a:extLst>
          </p:cNvPr>
          <p:cNvPicPr>
            <a:picLocks noChangeAspect="1"/>
          </p:cNvPicPr>
          <p:nvPr/>
        </p:nvPicPr>
        <p:blipFill>
          <a:blip r:embed="rId3"/>
          <a:stretch>
            <a:fillRect/>
          </a:stretch>
        </p:blipFill>
        <p:spPr>
          <a:xfrm>
            <a:off x="4948232" y="1078340"/>
            <a:ext cx="4105281" cy="3436307"/>
          </a:xfrm>
          <a:prstGeom prst="rect">
            <a:avLst/>
          </a:prstGeom>
        </p:spPr>
      </p:pic>
      <p:sp>
        <p:nvSpPr>
          <p:cNvPr id="5" name="TextBox 4">
            <a:extLst>
              <a:ext uri="{FF2B5EF4-FFF2-40B4-BE49-F238E27FC236}">
                <a16:creationId xmlns:a16="http://schemas.microsoft.com/office/drawing/2014/main" id="{A002B022-7A63-A447-9F0E-3A77CFB8B742}"/>
              </a:ext>
            </a:extLst>
          </p:cNvPr>
          <p:cNvSpPr txBox="1"/>
          <p:nvPr/>
        </p:nvSpPr>
        <p:spPr>
          <a:xfrm>
            <a:off x="324710" y="1353115"/>
            <a:ext cx="4539632" cy="3108543"/>
          </a:xfrm>
          <a:prstGeom prst="rect">
            <a:avLst/>
          </a:prstGeom>
          <a:noFill/>
        </p:spPr>
        <p:txBody>
          <a:bodyPr wrap="square" rtlCol="0">
            <a:spAutoFit/>
          </a:bodyPr>
          <a:lstStyle/>
          <a:p>
            <a:pPr algn="just"/>
            <a:r>
              <a:rPr lang="en-US" kern="100" dirty="0">
                <a:solidFill>
                  <a:srgbClr val="000000"/>
                </a:solidFill>
                <a:effectLst/>
                <a:latin typeface="Times New Roman" panose="02020603050405020304" pitchFamily="18" charset="0"/>
                <a:ea typeface="Times New Roman" panose="02020603050405020304" pitchFamily="18" charset="0"/>
              </a:rPr>
              <a:t>The Use Case Diagram for the society management system illustrates the interactions between different types of users and the system's features. It includes actors such as Residents, Society Administrators, and Security Staff. Residents perform actions like logging in, accessing alerts, interacting with vendors and services, viewing the directory, submitting reports, and using the helpdesk. Society Administrators oversee functionalities such as vendor and service management and visitor management. Security Staff focus on managing visitors, deliveries, and staff. The diagram highlights how these actions relate to the system's core functionalities, ensuring seamless integration and role-specific access to various features</a:t>
            </a:r>
          </a:p>
          <a:p>
            <a:endParaRPr lang="en-US" dirty="0"/>
          </a:p>
        </p:txBody>
      </p:sp>
    </p:spTree>
    <p:extLst>
      <p:ext uri="{BB962C8B-B14F-4D97-AF65-F5344CB8AC3E}">
        <p14:creationId xmlns:p14="http://schemas.microsoft.com/office/powerpoint/2010/main" val="365754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0D5EAC-A906-E0DE-8726-713D4B8FDC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3" name="Picture 2">
            <a:extLst>
              <a:ext uri="{FF2B5EF4-FFF2-40B4-BE49-F238E27FC236}">
                <a16:creationId xmlns:a16="http://schemas.microsoft.com/office/drawing/2014/main" id="{33954936-A21D-7FE8-2134-B2812059F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6A72FADE-EC73-4694-2FB0-1A8E8F73225D}"/>
              </a:ext>
            </a:extLst>
          </p:cNvPr>
          <p:cNvSpPr txBox="1"/>
          <p:nvPr/>
        </p:nvSpPr>
        <p:spPr>
          <a:xfrm>
            <a:off x="268980" y="892299"/>
            <a:ext cx="2462784" cy="307777"/>
          </a:xfrm>
          <a:prstGeom prst="rect">
            <a:avLst/>
          </a:prstGeom>
          <a:noFill/>
        </p:spPr>
        <p:txBody>
          <a:bodyPr wrap="square" rtlCol="0">
            <a:spAutoFit/>
          </a:bodyPr>
          <a:lstStyle/>
          <a:p>
            <a:r>
              <a:rPr lang="en-IN" sz="1400" b="1" dirty="0"/>
              <a:t>Activity Diagram: </a:t>
            </a:r>
            <a:endParaRPr lang="en-US" b="1" dirty="0"/>
          </a:p>
        </p:txBody>
      </p:sp>
      <p:pic>
        <p:nvPicPr>
          <p:cNvPr id="6" name="Picture 5">
            <a:extLst>
              <a:ext uri="{FF2B5EF4-FFF2-40B4-BE49-F238E27FC236}">
                <a16:creationId xmlns:a16="http://schemas.microsoft.com/office/drawing/2014/main" id="{241384F5-1E95-DF39-714C-D47F0522B8AC}"/>
              </a:ext>
            </a:extLst>
          </p:cNvPr>
          <p:cNvPicPr>
            <a:picLocks noChangeAspect="1"/>
          </p:cNvPicPr>
          <p:nvPr/>
        </p:nvPicPr>
        <p:blipFill>
          <a:blip r:embed="rId3"/>
          <a:stretch>
            <a:fillRect/>
          </a:stretch>
        </p:blipFill>
        <p:spPr>
          <a:xfrm>
            <a:off x="4669104" y="1173346"/>
            <a:ext cx="4035984" cy="3387527"/>
          </a:xfrm>
          <a:prstGeom prst="rect">
            <a:avLst/>
          </a:prstGeom>
        </p:spPr>
      </p:pic>
      <p:sp>
        <p:nvSpPr>
          <p:cNvPr id="5" name="TextBox 4">
            <a:extLst>
              <a:ext uri="{FF2B5EF4-FFF2-40B4-BE49-F238E27FC236}">
                <a16:creationId xmlns:a16="http://schemas.microsoft.com/office/drawing/2014/main" id="{376E0031-08C5-5381-8BF8-0EC66CC6F4FE}"/>
              </a:ext>
            </a:extLst>
          </p:cNvPr>
          <p:cNvSpPr txBox="1"/>
          <p:nvPr/>
        </p:nvSpPr>
        <p:spPr>
          <a:xfrm>
            <a:off x="196151" y="1316273"/>
            <a:ext cx="4472953" cy="3674789"/>
          </a:xfrm>
          <a:prstGeom prst="rect">
            <a:avLst/>
          </a:prstGeom>
          <a:noFill/>
        </p:spPr>
        <p:txBody>
          <a:bodyPr wrap="square" rtlCol="0">
            <a:spAutoFit/>
          </a:bodyPr>
          <a:lstStyle/>
          <a:p>
            <a:pPr marL="6350" marR="267335" indent="-6350" algn="just">
              <a:lnSpc>
                <a:spcPct val="104000"/>
              </a:lnSpc>
              <a:spcAft>
                <a:spcPts val="25"/>
              </a:spcAft>
            </a:pPr>
            <a:r>
              <a:rPr lang="en-US" kern="100" dirty="0">
                <a:solidFill>
                  <a:srgbClr val="000000"/>
                </a:solidFill>
                <a:effectLst/>
                <a:latin typeface="Times New Roman" panose="02020603050405020304" pitchFamily="18" charset="0"/>
                <a:ea typeface="Times New Roman" panose="02020603050405020304" pitchFamily="18" charset="0"/>
              </a:rPr>
              <a:t>The Activity Diagram illustrates the workflow for managing society administration in the system. It begins with the Admin logging in, followed by authentication to verify access. Once authenticated, the process moves through key activities such as adding new societies and houses, allocating houses to residents, and overseeing security management. Decision points, such as successful login and available houses, guide the flow of actions. The diagram also highlights how Security Staff manage visitor and delivery tracking, ensuring compliance with safety protocols. This visualization clarifies the step-by-step process and the interconnection of actions, ensuring efficient management of society operations. </a:t>
            </a:r>
          </a:p>
          <a:p>
            <a:pPr marL="0" marR="0" indent="0" algn="l">
              <a:lnSpc>
                <a:spcPct val="107000"/>
              </a:lnSpc>
              <a:spcAft>
                <a:spcPts val="25"/>
              </a:spcAft>
            </a:pPr>
            <a:r>
              <a:rPr lang="en-US" kern="100" dirty="0">
                <a:solidFill>
                  <a:srgbClr val="000000"/>
                </a:solidFill>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535004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0C68E6-4661-0C93-5301-206994777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3" name="Picture 2">
            <a:extLst>
              <a:ext uri="{FF2B5EF4-FFF2-40B4-BE49-F238E27FC236}">
                <a16:creationId xmlns:a16="http://schemas.microsoft.com/office/drawing/2014/main" id="{D7F00640-7B3C-A0DE-306E-31738B48A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21ABF489-A9DC-9D78-6129-F6DDC2104C4E}"/>
              </a:ext>
            </a:extLst>
          </p:cNvPr>
          <p:cNvSpPr txBox="1"/>
          <p:nvPr/>
        </p:nvSpPr>
        <p:spPr>
          <a:xfrm>
            <a:off x="304800" y="999743"/>
            <a:ext cx="3157728" cy="307777"/>
          </a:xfrm>
          <a:prstGeom prst="rect">
            <a:avLst/>
          </a:prstGeom>
          <a:noFill/>
        </p:spPr>
        <p:txBody>
          <a:bodyPr wrap="square" rtlCol="0">
            <a:spAutoFit/>
          </a:bodyPr>
          <a:lstStyle/>
          <a:p>
            <a:r>
              <a:rPr lang="en-IN" sz="1400" b="1" dirty="0"/>
              <a:t>Sequence Diagram: </a:t>
            </a:r>
            <a:endParaRPr lang="en-US" b="1" dirty="0"/>
          </a:p>
        </p:txBody>
      </p:sp>
      <p:pic>
        <p:nvPicPr>
          <p:cNvPr id="5" name="Picture 4">
            <a:extLst>
              <a:ext uri="{FF2B5EF4-FFF2-40B4-BE49-F238E27FC236}">
                <a16:creationId xmlns:a16="http://schemas.microsoft.com/office/drawing/2014/main" id="{DA27FD1E-8092-4F62-1EE4-00480EB53F16}"/>
              </a:ext>
            </a:extLst>
          </p:cNvPr>
          <p:cNvPicPr/>
          <p:nvPr/>
        </p:nvPicPr>
        <p:blipFill>
          <a:blip r:embed="rId3"/>
          <a:stretch>
            <a:fillRect/>
          </a:stretch>
        </p:blipFill>
        <p:spPr>
          <a:xfrm>
            <a:off x="4725749" y="999743"/>
            <a:ext cx="3746709" cy="3663474"/>
          </a:xfrm>
          <a:prstGeom prst="rect">
            <a:avLst/>
          </a:prstGeom>
        </p:spPr>
      </p:pic>
      <p:sp>
        <p:nvSpPr>
          <p:cNvPr id="6" name="TextBox 5">
            <a:extLst>
              <a:ext uri="{FF2B5EF4-FFF2-40B4-BE49-F238E27FC236}">
                <a16:creationId xmlns:a16="http://schemas.microsoft.com/office/drawing/2014/main" id="{EF0C06A3-9399-C42E-8EF7-18F1013B9F14}"/>
              </a:ext>
            </a:extLst>
          </p:cNvPr>
          <p:cNvSpPr txBox="1"/>
          <p:nvPr/>
        </p:nvSpPr>
        <p:spPr>
          <a:xfrm>
            <a:off x="307498" y="1307520"/>
            <a:ext cx="4110754" cy="3908762"/>
          </a:xfrm>
          <a:prstGeom prst="rect">
            <a:avLst/>
          </a:prstGeom>
          <a:noFill/>
        </p:spPr>
        <p:txBody>
          <a:bodyPr wrap="square" rtlCol="0">
            <a:spAutoFit/>
          </a:bodyPr>
          <a:lstStyle/>
          <a:p>
            <a:pPr algn="just"/>
            <a:r>
              <a:rPr lang="en-US" sz="1800" kern="100" dirty="0">
                <a:solidFill>
                  <a:srgbClr val="000000"/>
                </a:solidFill>
                <a:effectLst/>
                <a:latin typeface="Times New Roman" panose="02020603050405020304" pitchFamily="18" charset="0"/>
                <a:ea typeface="Times New Roman" panose="02020603050405020304" pitchFamily="18" charset="0"/>
              </a:rPr>
              <a:t>The Sequence Diagram shows the interactions between a Resident, web browser, web server, and database in the society management system. It starts with the Resident logging in, followed by authentication through the web server and database. Once authenticated, the Resident requests services, selects one (e.g., buying, selling, or renting), and the server checks availability in the database. The system updates the database and confirms the transaction, providing a clear view of the step-by-step process and message flow. </a:t>
            </a:r>
          </a:p>
          <a:p>
            <a:endParaRPr lang="en-US" dirty="0"/>
          </a:p>
        </p:txBody>
      </p:sp>
    </p:spTree>
    <p:extLst>
      <p:ext uri="{BB962C8B-B14F-4D97-AF65-F5344CB8AC3E}">
        <p14:creationId xmlns:p14="http://schemas.microsoft.com/office/powerpoint/2010/main" val="158936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B94841-9BAD-E258-DA9A-148EEA3B22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3" name="Picture 2">
            <a:extLst>
              <a:ext uri="{FF2B5EF4-FFF2-40B4-BE49-F238E27FC236}">
                <a16:creationId xmlns:a16="http://schemas.microsoft.com/office/drawing/2014/main" id="{A247DAF1-282A-E2FB-8355-8B20F9F53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4E9080A1-8E09-91DB-CF04-4EC2C138E997}"/>
              </a:ext>
            </a:extLst>
          </p:cNvPr>
          <p:cNvSpPr txBox="1"/>
          <p:nvPr/>
        </p:nvSpPr>
        <p:spPr>
          <a:xfrm>
            <a:off x="313000" y="953674"/>
            <a:ext cx="2865120" cy="307777"/>
          </a:xfrm>
          <a:prstGeom prst="rect">
            <a:avLst/>
          </a:prstGeom>
          <a:noFill/>
        </p:spPr>
        <p:txBody>
          <a:bodyPr wrap="square" rtlCol="0">
            <a:spAutoFit/>
          </a:bodyPr>
          <a:lstStyle/>
          <a:p>
            <a:r>
              <a:rPr lang="en-IN" sz="1400" b="1" dirty="0"/>
              <a:t>Class Diagram: </a:t>
            </a:r>
            <a:endParaRPr lang="en-US" b="1" dirty="0"/>
          </a:p>
        </p:txBody>
      </p:sp>
      <p:pic>
        <p:nvPicPr>
          <p:cNvPr id="5" name="Picture 4">
            <a:extLst>
              <a:ext uri="{FF2B5EF4-FFF2-40B4-BE49-F238E27FC236}">
                <a16:creationId xmlns:a16="http://schemas.microsoft.com/office/drawing/2014/main" id="{E375D130-AD11-266B-3925-3CDBCE3E864A}"/>
              </a:ext>
            </a:extLst>
          </p:cNvPr>
          <p:cNvPicPr/>
          <p:nvPr/>
        </p:nvPicPr>
        <p:blipFill>
          <a:blip r:embed="rId3"/>
          <a:stretch>
            <a:fillRect/>
          </a:stretch>
        </p:blipFill>
        <p:spPr>
          <a:xfrm>
            <a:off x="4644829" y="953674"/>
            <a:ext cx="4101980" cy="3709543"/>
          </a:xfrm>
          <a:prstGeom prst="rect">
            <a:avLst/>
          </a:prstGeom>
        </p:spPr>
      </p:pic>
      <p:sp>
        <p:nvSpPr>
          <p:cNvPr id="6" name="TextBox 5">
            <a:extLst>
              <a:ext uri="{FF2B5EF4-FFF2-40B4-BE49-F238E27FC236}">
                <a16:creationId xmlns:a16="http://schemas.microsoft.com/office/drawing/2014/main" id="{B75B7BCE-C9A1-C873-2CF0-11EC33552456}"/>
              </a:ext>
            </a:extLst>
          </p:cNvPr>
          <p:cNvSpPr txBox="1"/>
          <p:nvPr/>
        </p:nvSpPr>
        <p:spPr>
          <a:xfrm>
            <a:off x="-73515" y="1426839"/>
            <a:ext cx="4427029" cy="2100062"/>
          </a:xfrm>
          <a:prstGeom prst="rect">
            <a:avLst/>
          </a:prstGeom>
          <a:noFill/>
        </p:spPr>
        <p:txBody>
          <a:bodyPr wrap="square" rtlCol="0">
            <a:spAutoFit/>
          </a:bodyPr>
          <a:lstStyle/>
          <a:p>
            <a:pPr marL="311150" marR="5080" indent="-6350" algn="just">
              <a:lnSpc>
                <a:spcPct val="104000"/>
              </a:lnSpc>
              <a:spcAft>
                <a:spcPts val="25"/>
              </a:spcAft>
            </a:pPr>
            <a:r>
              <a:rPr lang="en-US" kern="100" dirty="0">
                <a:solidFill>
                  <a:srgbClr val="000000"/>
                </a:solidFill>
                <a:effectLst/>
                <a:latin typeface="Times New Roman" panose="02020603050405020304" pitchFamily="18" charset="0"/>
                <a:ea typeface="Times New Roman" panose="02020603050405020304" pitchFamily="18" charset="0"/>
              </a:rPr>
              <a:t>The Class Diagram provides a structured view of the society management system's data model .The diagram illustrates relationships such as associations (e.g., an Admin interacts with Security and Event classes) and dependencies (e.g., Resident activities depend on Event and Visitor management). This helps in understanding the system's static structure and how its components interact </a:t>
            </a:r>
          </a:p>
          <a:p>
            <a:endParaRPr lang="en-US" dirty="0"/>
          </a:p>
        </p:txBody>
      </p:sp>
    </p:spTree>
    <p:extLst>
      <p:ext uri="{BB962C8B-B14F-4D97-AF65-F5344CB8AC3E}">
        <p14:creationId xmlns:p14="http://schemas.microsoft.com/office/powerpoint/2010/main" val="2414127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2F59F6-7080-799E-9D89-D1F628AEDC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3" name="Picture 2">
            <a:extLst>
              <a:ext uri="{FF2B5EF4-FFF2-40B4-BE49-F238E27FC236}">
                <a16:creationId xmlns:a16="http://schemas.microsoft.com/office/drawing/2014/main" id="{BBD42014-B39E-B855-D6DC-9415FF35B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AB5F5E34-62E8-63AB-D169-99F63EFC7272}"/>
              </a:ext>
            </a:extLst>
          </p:cNvPr>
          <p:cNvSpPr txBox="1"/>
          <p:nvPr/>
        </p:nvSpPr>
        <p:spPr>
          <a:xfrm>
            <a:off x="438912" y="955583"/>
            <a:ext cx="3572256" cy="738664"/>
          </a:xfrm>
          <a:prstGeom prst="rect">
            <a:avLst/>
          </a:prstGeom>
          <a:noFill/>
        </p:spPr>
        <p:txBody>
          <a:bodyPr wrap="square" rtlCol="0">
            <a:spAutoFit/>
          </a:bodyPr>
          <a:lstStyle/>
          <a:p>
            <a:r>
              <a:rPr lang="en-US" b="1" dirty="0"/>
              <a:t>DFD Diagram:</a:t>
            </a:r>
          </a:p>
          <a:p>
            <a:endParaRPr lang="en-US" b="1" dirty="0"/>
          </a:p>
          <a:p>
            <a:r>
              <a:rPr lang="en-US" b="1" dirty="0"/>
              <a:t>LEVEL 0</a:t>
            </a:r>
          </a:p>
        </p:txBody>
      </p:sp>
      <p:pic>
        <p:nvPicPr>
          <p:cNvPr id="6" name="Picture 5">
            <a:extLst>
              <a:ext uri="{FF2B5EF4-FFF2-40B4-BE49-F238E27FC236}">
                <a16:creationId xmlns:a16="http://schemas.microsoft.com/office/drawing/2014/main" id="{DDDBE581-E596-1C12-097A-BF0FC1BBEC8D}"/>
              </a:ext>
            </a:extLst>
          </p:cNvPr>
          <p:cNvPicPr>
            <a:picLocks noChangeAspect="1"/>
          </p:cNvPicPr>
          <p:nvPr/>
        </p:nvPicPr>
        <p:blipFill>
          <a:blip r:embed="rId3"/>
          <a:stretch>
            <a:fillRect/>
          </a:stretch>
        </p:blipFill>
        <p:spPr>
          <a:xfrm>
            <a:off x="4103964" y="1505118"/>
            <a:ext cx="4723158" cy="2991018"/>
          </a:xfrm>
          <a:prstGeom prst="rect">
            <a:avLst/>
          </a:prstGeom>
        </p:spPr>
      </p:pic>
      <p:sp>
        <p:nvSpPr>
          <p:cNvPr id="5" name="TextBox 4">
            <a:extLst>
              <a:ext uri="{FF2B5EF4-FFF2-40B4-BE49-F238E27FC236}">
                <a16:creationId xmlns:a16="http://schemas.microsoft.com/office/drawing/2014/main" id="{7D8A3510-BE26-3C2A-6417-30C0CA5066A4}"/>
              </a:ext>
            </a:extLst>
          </p:cNvPr>
          <p:cNvSpPr txBox="1"/>
          <p:nvPr/>
        </p:nvSpPr>
        <p:spPr>
          <a:xfrm>
            <a:off x="438912" y="1846266"/>
            <a:ext cx="3261090" cy="3068532"/>
          </a:xfrm>
          <a:prstGeom prst="rect">
            <a:avLst/>
          </a:prstGeom>
          <a:noFill/>
        </p:spPr>
        <p:txBody>
          <a:bodyPr wrap="square" rtlCol="0">
            <a:spAutoFit/>
          </a:bodyPr>
          <a:lstStyle/>
          <a:p>
            <a:pPr marL="6350" marR="268605" indent="-6350" algn="just">
              <a:lnSpc>
                <a:spcPct val="104000"/>
              </a:lnSpc>
              <a:spcAft>
                <a:spcPts val="25"/>
              </a:spcAft>
            </a:pPr>
            <a:r>
              <a:rPr lang="en-US" kern="100" dirty="0">
                <a:solidFill>
                  <a:srgbClr val="000000"/>
                </a:solidFill>
                <a:effectLst/>
                <a:latin typeface="Times New Roman" panose="02020603050405020304" pitchFamily="18" charset="0"/>
                <a:ea typeface="Times New Roman" panose="02020603050405020304" pitchFamily="18" charset="0"/>
              </a:rPr>
              <a:t>The Level 0 DFD of the Society Management System illustrates the interactions between the system and external entities: Admin, Member, and Visitor. The system handles login requests from Admin and Member, providing responses, while the Visitor simply visits the site without logging in. This diagram provides a high-level overview of how each entity communicates with the system. </a:t>
            </a:r>
          </a:p>
          <a:p>
            <a:pPr marL="0" marR="0" indent="0" algn="l">
              <a:lnSpc>
                <a:spcPct val="107000"/>
              </a:lnSpc>
              <a:spcAft>
                <a:spcPts val="25"/>
              </a:spcAft>
            </a:pPr>
            <a:r>
              <a:rPr lang="en-US" sz="1800" kern="100" dirty="0">
                <a:solidFill>
                  <a:srgbClr val="000000"/>
                </a:solidFill>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88256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3209" y="998397"/>
            <a:ext cx="8520600" cy="792600"/>
          </a:xfrm>
        </p:spPr>
        <p:txBody>
          <a:bodyPr/>
          <a:lstStyle/>
          <a:p>
            <a:r>
              <a:rPr lang="en" dirty="0"/>
              <a:t>Vision and Mission of Ganpat University</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Google Shape;55;p13"/>
          <p:cNvGraphicFramePr/>
          <p:nvPr>
            <p:extLst>
              <p:ext uri="{D42A27DB-BD31-4B8C-83A1-F6EECF244321}">
                <p14:modId xmlns:p14="http://schemas.microsoft.com/office/powerpoint/2010/main" val="1941539396"/>
              </p:ext>
            </p:extLst>
          </p:nvPr>
        </p:nvGraphicFramePr>
        <p:xfrm>
          <a:off x="952500" y="1902000"/>
          <a:ext cx="7239000" cy="1859220"/>
        </p:xfrm>
        <a:graphic>
          <a:graphicData uri="http://schemas.openxmlformats.org/drawingml/2006/table">
            <a:tbl>
              <a:tblPr>
                <a:noFill/>
                <a:tableStyleId>{54635E7A-B58C-43D3-B5E8-E31D3C1B01C6}</a:tableStyleId>
              </a:tblPr>
              <a:tblGrid>
                <a:gridCol w="1367200">
                  <a:extLst>
                    <a:ext uri="{9D8B030D-6E8A-4147-A177-3AD203B41FA5}">
                      <a16:colId xmlns:a16="http://schemas.microsoft.com/office/drawing/2014/main" val="20000"/>
                    </a:ext>
                  </a:extLst>
                </a:gridCol>
                <a:gridCol w="5871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dirty="0">
                          <a:highlight>
                            <a:schemeClr val="accent6"/>
                          </a:highlight>
                        </a:rPr>
                        <a:t>Vision</a:t>
                      </a:r>
                      <a:endParaRPr b="1" dirty="0">
                        <a:highlight>
                          <a:schemeClr val="accent6"/>
                        </a:highlight>
                      </a:endParaRPr>
                    </a:p>
                  </a:txBody>
                  <a:tcPr marL="91425" marR="91425" marT="91425" marB="91425"/>
                </a:tc>
                <a:tc>
                  <a:txBody>
                    <a:bodyPr/>
                    <a:lstStyle/>
                    <a:p>
                      <a:pPr marL="0" lvl="0" indent="0" algn="just" rtl="0">
                        <a:spcBef>
                          <a:spcPts val="0"/>
                        </a:spcBef>
                        <a:spcAft>
                          <a:spcPts val="0"/>
                        </a:spcAft>
                        <a:buNone/>
                      </a:pPr>
                      <a:r>
                        <a:rPr lang="en" dirty="0"/>
                        <a:t>It shall be the constant endeavour of Ganpat University to meet the educational needs of the youth in the areas of professional studies and provide state-of the art learning opportunities along with inculcation of values of commitment and uprightness.</a:t>
                      </a:r>
                      <a:endParaRPr dirty="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highlight>
                            <a:schemeClr val="accent6"/>
                          </a:highlight>
                        </a:rPr>
                        <a:t>Mission</a:t>
                      </a:r>
                      <a:endParaRPr b="1">
                        <a:highlight>
                          <a:schemeClr val="accent6"/>
                        </a:highlight>
                      </a:endParaRPr>
                    </a:p>
                  </a:txBody>
                  <a:tcPr marL="91425" marR="91425" marT="91425" marB="91425"/>
                </a:tc>
                <a:tc>
                  <a:txBody>
                    <a:bodyPr/>
                    <a:lstStyle/>
                    <a:p>
                      <a:pPr marL="0" lvl="0" indent="0" algn="just" rtl="0">
                        <a:spcBef>
                          <a:spcPts val="0"/>
                        </a:spcBef>
                        <a:spcAft>
                          <a:spcPts val="0"/>
                        </a:spcAft>
                        <a:buNone/>
                      </a:pPr>
                      <a:r>
                        <a:rPr lang="en" dirty="0"/>
                        <a:t>Seek, search and offer programs that lead to symbiotic emergence of 'academic excellence' and 'industrial relevance' in education and research.</a:t>
                      </a:r>
                      <a:endParaRPr dirty="0"/>
                    </a:p>
                  </a:txBody>
                  <a:tcPr marL="91425" marR="91425" marT="91425" marB="91425"/>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703480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9245D9-5B6E-4F28-8714-D57AE55BA8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3" name="Picture 2">
            <a:extLst>
              <a:ext uri="{FF2B5EF4-FFF2-40B4-BE49-F238E27FC236}">
                <a16:creationId xmlns:a16="http://schemas.microsoft.com/office/drawing/2014/main" id="{EC6F80E6-5B69-61D6-3316-651599E5F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199643B7-8D91-5E79-09FF-AA9E22974FE9}"/>
              </a:ext>
            </a:extLst>
          </p:cNvPr>
          <p:cNvSpPr txBox="1"/>
          <p:nvPr/>
        </p:nvSpPr>
        <p:spPr>
          <a:xfrm>
            <a:off x="170688" y="1060704"/>
            <a:ext cx="2767584" cy="307777"/>
          </a:xfrm>
          <a:prstGeom prst="rect">
            <a:avLst/>
          </a:prstGeom>
          <a:noFill/>
        </p:spPr>
        <p:txBody>
          <a:bodyPr wrap="square" rtlCol="0">
            <a:spAutoFit/>
          </a:bodyPr>
          <a:lstStyle/>
          <a:p>
            <a:r>
              <a:rPr lang="en-US" b="1" dirty="0"/>
              <a:t>LEVEL 1</a:t>
            </a:r>
          </a:p>
        </p:txBody>
      </p:sp>
      <p:pic>
        <p:nvPicPr>
          <p:cNvPr id="6" name="Picture 5">
            <a:extLst>
              <a:ext uri="{FF2B5EF4-FFF2-40B4-BE49-F238E27FC236}">
                <a16:creationId xmlns:a16="http://schemas.microsoft.com/office/drawing/2014/main" id="{CFCDFD64-0DB2-6705-BCD2-05C6289177C3}"/>
              </a:ext>
            </a:extLst>
          </p:cNvPr>
          <p:cNvPicPr>
            <a:picLocks noChangeAspect="1"/>
          </p:cNvPicPr>
          <p:nvPr/>
        </p:nvPicPr>
        <p:blipFill>
          <a:blip r:embed="rId3"/>
          <a:stretch>
            <a:fillRect/>
          </a:stretch>
        </p:blipFill>
        <p:spPr>
          <a:xfrm>
            <a:off x="4215951" y="1087094"/>
            <a:ext cx="4757362" cy="3576123"/>
          </a:xfrm>
          <a:prstGeom prst="rect">
            <a:avLst/>
          </a:prstGeom>
        </p:spPr>
      </p:pic>
      <p:sp>
        <p:nvSpPr>
          <p:cNvPr id="5" name="TextBox 4">
            <a:extLst>
              <a:ext uri="{FF2B5EF4-FFF2-40B4-BE49-F238E27FC236}">
                <a16:creationId xmlns:a16="http://schemas.microsoft.com/office/drawing/2014/main" id="{7E21949A-F4C6-D85D-058A-9C430BB4F5C2}"/>
              </a:ext>
            </a:extLst>
          </p:cNvPr>
          <p:cNvSpPr txBox="1"/>
          <p:nvPr/>
        </p:nvSpPr>
        <p:spPr>
          <a:xfrm>
            <a:off x="170688" y="1449401"/>
            <a:ext cx="3964342" cy="3539430"/>
          </a:xfrm>
          <a:prstGeom prst="rect">
            <a:avLst/>
          </a:prstGeom>
          <a:noFill/>
        </p:spPr>
        <p:txBody>
          <a:bodyPr wrap="square" rtlCol="0">
            <a:spAutoFit/>
          </a:bodyPr>
          <a:lstStyle/>
          <a:p>
            <a:pPr algn="just"/>
            <a:r>
              <a:rPr lang="en-US" kern="100" dirty="0">
                <a:solidFill>
                  <a:srgbClr val="000000"/>
                </a:solidFill>
                <a:effectLst/>
                <a:latin typeface="Times New Roman" panose="02020603050405020304" pitchFamily="18" charset="0"/>
                <a:ea typeface="Times New Roman" panose="02020603050405020304" pitchFamily="18" charset="0"/>
              </a:rPr>
              <a:t>The Level 1 DFD for the Admin in the Society Management System provides a detailed breakdown of the admin's interactions with various system subprocesses. It shows how the admin logs in, adds societies, houses, and users, allocates houses, manages complaints, and views reports. Each subprocess, such as Add Society, Add House, and Manage Complain, involves inserting data and receiving responses from associated systems like the Society Management System, House Management System, and Complaint Management System. This diagram illustrates the flow of data between the admin and the system's different components, offering a more detailed view of the internal processes and their interactions. </a:t>
            </a:r>
          </a:p>
          <a:p>
            <a:endParaRPr lang="en-US" dirty="0"/>
          </a:p>
        </p:txBody>
      </p:sp>
    </p:spTree>
    <p:extLst>
      <p:ext uri="{BB962C8B-B14F-4D97-AF65-F5344CB8AC3E}">
        <p14:creationId xmlns:p14="http://schemas.microsoft.com/office/powerpoint/2010/main" val="2716528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C59C48-04E6-D417-C551-E46CFA8B3B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3" name="Picture 2">
            <a:extLst>
              <a:ext uri="{FF2B5EF4-FFF2-40B4-BE49-F238E27FC236}">
                <a16:creationId xmlns:a16="http://schemas.microsoft.com/office/drawing/2014/main" id="{ADB50E66-656B-6761-7F3C-74D6AFFEB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A150739F-24FC-FE07-1A2F-93D1F5F926AA}"/>
              </a:ext>
            </a:extLst>
          </p:cNvPr>
          <p:cNvPicPr>
            <a:picLocks noChangeAspect="1"/>
          </p:cNvPicPr>
          <p:nvPr/>
        </p:nvPicPr>
        <p:blipFill>
          <a:blip r:embed="rId3"/>
          <a:stretch>
            <a:fillRect/>
          </a:stretch>
        </p:blipFill>
        <p:spPr>
          <a:xfrm>
            <a:off x="4361391" y="1219199"/>
            <a:ext cx="4030805" cy="3619838"/>
          </a:xfrm>
          <a:prstGeom prst="rect">
            <a:avLst/>
          </a:prstGeom>
        </p:spPr>
      </p:pic>
      <p:sp>
        <p:nvSpPr>
          <p:cNvPr id="6" name="TextBox 5">
            <a:extLst>
              <a:ext uri="{FF2B5EF4-FFF2-40B4-BE49-F238E27FC236}">
                <a16:creationId xmlns:a16="http://schemas.microsoft.com/office/drawing/2014/main" id="{996ADD79-6075-3093-1227-6F6A4B045516}"/>
              </a:ext>
            </a:extLst>
          </p:cNvPr>
          <p:cNvSpPr txBox="1"/>
          <p:nvPr/>
        </p:nvSpPr>
        <p:spPr>
          <a:xfrm>
            <a:off x="420786" y="1121833"/>
            <a:ext cx="1755648" cy="307777"/>
          </a:xfrm>
          <a:prstGeom prst="rect">
            <a:avLst/>
          </a:prstGeom>
          <a:noFill/>
        </p:spPr>
        <p:txBody>
          <a:bodyPr wrap="square" rtlCol="0">
            <a:spAutoFit/>
          </a:bodyPr>
          <a:lstStyle/>
          <a:p>
            <a:r>
              <a:rPr lang="en-US" b="1" dirty="0"/>
              <a:t>LEVEL 2</a:t>
            </a:r>
            <a:r>
              <a:rPr lang="en-US" dirty="0"/>
              <a:t>:</a:t>
            </a:r>
          </a:p>
        </p:txBody>
      </p:sp>
      <p:sp>
        <p:nvSpPr>
          <p:cNvPr id="4" name="TextBox 3">
            <a:extLst>
              <a:ext uri="{FF2B5EF4-FFF2-40B4-BE49-F238E27FC236}">
                <a16:creationId xmlns:a16="http://schemas.microsoft.com/office/drawing/2014/main" id="{81CC8F14-86EC-0A01-9771-BD10940AECA8}"/>
              </a:ext>
            </a:extLst>
          </p:cNvPr>
          <p:cNvSpPr txBox="1"/>
          <p:nvPr/>
        </p:nvSpPr>
        <p:spPr>
          <a:xfrm>
            <a:off x="356050" y="1529395"/>
            <a:ext cx="3925079" cy="3323987"/>
          </a:xfrm>
          <a:prstGeom prst="rect">
            <a:avLst/>
          </a:prstGeom>
          <a:noFill/>
        </p:spPr>
        <p:txBody>
          <a:bodyPr wrap="square" rtlCol="0">
            <a:spAutoFit/>
          </a:bodyPr>
          <a:lstStyle/>
          <a:p>
            <a:pPr algn="just"/>
            <a:r>
              <a:rPr lang="en-US" kern="100" dirty="0">
                <a:solidFill>
                  <a:srgbClr val="000000"/>
                </a:solidFill>
                <a:effectLst/>
                <a:latin typeface="Times New Roman" panose="02020603050405020304" pitchFamily="18" charset="0"/>
                <a:ea typeface="Times New Roman" panose="02020603050405020304" pitchFamily="18" charset="0"/>
              </a:rPr>
              <a:t>The Level 2 Data Flow Diagram (DFD) for the Society Management System provides an in-depth view of the administrative functions, focusing on various reports and management processes. It outlines the interaction between the Admin and the system's key subsystems, such as Society Management, House Management, Sell Management, Rent Management, User Management, and Complain Management. Each subsystem handles specific operations, including generating reports, inserting data, and replying to user queries. The diagram clearly depicts the data flow, requests, and responses between the Admin and these components, illustrating how they collectively support the system's functionality. </a:t>
            </a:r>
            <a:endParaRPr lang="en-US" dirty="0"/>
          </a:p>
        </p:txBody>
      </p:sp>
    </p:spTree>
    <p:extLst>
      <p:ext uri="{BB962C8B-B14F-4D97-AF65-F5344CB8AC3E}">
        <p14:creationId xmlns:p14="http://schemas.microsoft.com/office/powerpoint/2010/main" val="3600822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4CCED7-97FD-5E17-E58F-50A172A2B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3" name="Picture 2">
            <a:extLst>
              <a:ext uri="{FF2B5EF4-FFF2-40B4-BE49-F238E27FC236}">
                <a16:creationId xmlns:a16="http://schemas.microsoft.com/office/drawing/2014/main" id="{0AB00A38-B296-484A-7EEA-2CE2ACB02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DBA43C62-9C30-AAAE-0273-1B6F07CEE32A}"/>
              </a:ext>
            </a:extLst>
          </p:cNvPr>
          <p:cNvSpPr txBox="1"/>
          <p:nvPr/>
        </p:nvSpPr>
        <p:spPr>
          <a:xfrm>
            <a:off x="1232941" y="1139252"/>
            <a:ext cx="2286000" cy="307777"/>
          </a:xfrm>
          <a:prstGeom prst="rect">
            <a:avLst/>
          </a:prstGeom>
          <a:noFill/>
        </p:spPr>
        <p:txBody>
          <a:bodyPr wrap="square" rtlCol="0">
            <a:spAutoFit/>
          </a:bodyPr>
          <a:lstStyle/>
          <a:p>
            <a:r>
              <a:rPr lang="en-US" dirty="0"/>
              <a:t>Home Page:</a:t>
            </a:r>
          </a:p>
        </p:txBody>
      </p:sp>
      <p:sp>
        <p:nvSpPr>
          <p:cNvPr id="7" name="TextBox 6">
            <a:extLst>
              <a:ext uri="{FF2B5EF4-FFF2-40B4-BE49-F238E27FC236}">
                <a16:creationId xmlns:a16="http://schemas.microsoft.com/office/drawing/2014/main" id="{99AF2148-1EE8-B0CE-539D-048D626AFBCA}"/>
              </a:ext>
            </a:extLst>
          </p:cNvPr>
          <p:cNvSpPr txBox="1"/>
          <p:nvPr/>
        </p:nvSpPr>
        <p:spPr>
          <a:xfrm>
            <a:off x="836434" y="828912"/>
            <a:ext cx="4572000" cy="338554"/>
          </a:xfrm>
          <a:prstGeom prst="rect">
            <a:avLst/>
          </a:prstGeom>
          <a:noFill/>
        </p:spPr>
        <p:txBody>
          <a:bodyPr wrap="square">
            <a:spAutoFit/>
          </a:bodyPr>
          <a:lstStyle/>
          <a:p>
            <a:r>
              <a:rPr lang="en-US" sz="1600" b="1" dirty="0">
                <a:solidFill>
                  <a:srgbClr val="000000"/>
                </a:solidFill>
                <a:effectLst/>
                <a:latin typeface="Times New Roman" panose="02020603050405020304" pitchFamily="18" charset="0"/>
                <a:ea typeface="Times New Roman" panose="02020603050405020304" pitchFamily="18" charset="0"/>
              </a:rPr>
              <a:t>User Interface</a:t>
            </a:r>
            <a:endParaRPr lang="en-US" sz="1600" dirty="0"/>
          </a:p>
        </p:txBody>
      </p:sp>
      <p:pic>
        <p:nvPicPr>
          <p:cNvPr id="8" name="Picture 7">
            <a:extLst>
              <a:ext uri="{FF2B5EF4-FFF2-40B4-BE49-F238E27FC236}">
                <a16:creationId xmlns:a16="http://schemas.microsoft.com/office/drawing/2014/main" id="{D96118E8-FDE2-8A9D-E972-CBA704522FAE}"/>
              </a:ext>
            </a:extLst>
          </p:cNvPr>
          <p:cNvPicPr>
            <a:picLocks noChangeAspect="1"/>
          </p:cNvPicPr>
          <p:nvPr/>
        </p:nvPicPr>
        <p:blipFill>
          <a:blip r:embed="rId3"/>
          <a:stretch>
            <a:fillRect/>
          </a:stretch>
        </p:blipFill>
        <p:spPr>
          <a:xfrm>
            <a:off x="1037337" y="1447029"/>
            <a:ext cx="7435121" cy="3558991"/>
          </a:xfrm>
          <a:prstGeom prst="rect">
            <a:avLst/>
          </a:prstGeom>
        </p:spPr>
      </p:pic>
    </p:spTree>
    <p:extLst>
      <p:ext uri="{BB962C8B-B14F-4D97-AF65-F5344CB8AC3E}">
        <p14:creationId xmlns:p14="http://schemas.microsoft.com/office/powerpoint/2010/main" val="3625729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6D2D8F-3BBF-E2F3-2FE2-D117741607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5" name="Picture 4">
            <a:extLst>
              <a:ext uri="{FF2B5EF4-FFF2-40B4-BE49-F238E27FC236}">
                <a16:creationId xmlns:a16="http://schemas.microsoft.com/office/drawing/2014/main" id="{C5E66522-1F70-9DD4-F35A-250A9D9AF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8C75F787-45D3-124A-309C-8C7FAF0C6B7C}"/>
              </a:ext>
            </a:extLst>
          </p:cNvPr>
          <p:cNvSpPr txBox="1"/>
          <p:nvPr/>
        </p:nvSpPr>
        <p:spPr>
          <a:xfrm>
            <a:off x="1079292" y="882184"/>
            <a:ext cx="2885607" cy="307777"/>
          </a:xfrm>
          <a:prstGeom prst="rect">
            <a:avLst/>
          </a:prstGeom>
          <a:noFill/>
        </p:spPr>
        <p:txBody>
          <a:bodyPr wrap="square" rtlCol="0">
            <a:spAutoFit/>
          </a:bodyPr>
          <a:lstStyle/>
          <a:p>
            <a:r>
              <a:rPr lang="en-US" dirty="0"/>
              <a:t>Sign In:</a:t>
            </a:r>
          </a:p>
        </p:txBody>
      </p:sp>
      <p:pic>
        <p:nvPicPr>
          <p:cNvPr id="7" name="Picture 6">
            <a:extLst>
              <a:ext uri="{FF2B5EF4-FFF2-40B4-BE49-F238E27FC236}">
                <a16:creationId xmlns:a16="http://schemas.microsoft.com/office/drawing/2014/main" id="{6BF09597-D995-CEB9-FF7A-2412EBCFA4D3}"/>
              </a:ext>
            </a:extLst>
          </p:cNvPr>
          <p:cNvPicPr>
            <a:picLocks noChangeAspect="1"/>
          </p:cNvPicPr>
          <p:nvPr/>
        </p:nvPicPr>
        <p:blipFill>
          <a:blip r:embed="rId3"/>
          <a:stretch>
            <a:fillRect/>
          </a:stretch>
        </p:blipFill>
        <p:spPr>
          <a:xfrm>
            <a:off x="1079292" y="1268581"/>
            <a:ext cx="7337685" cy="3473732"/>
          </a:xfrm>
          <a:prstGeom prst="rect">
            <a:avLst/>
          </a:prstGeom>
        </p:spPr>
      </p:pic>
    </p:spTree>
    <p:extLst>
      <p:ext uri="{BB962C8B-B14F-4D97-AF65-F5344CB8AC3E}">
        <p14:creationId xmlns:p14="http://schemas.microsoft.com/office/powerpoint/2010/main" val="687765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2E2383-93C4-3370-802C-A3BD3F783C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3" name="Picture 2">
            <a:extLst>
              <a:ext uri="{FF2B5EF4-FFF2-40B4-BE49-F238E27FC236}">
                <a16:creationId xmlns:a16="http://schemas.microsoft.com/office/drawing/2014/main" id="{5C018118-DC52-55F8-C384-C8CE3C3AE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B8261A96-E73C-BF38-FE3D-61EAE8F515B6}"/>
              </a:ext>
            </a:extLst>
          </p:cNvPr>
          <p:cNvSpPr txBox="1"/>
          <p:nvPr/>
        </p:nvSpPr>
        <p:spPr>
          <a:xfrm>
            <a:off x="582228" y="969460"/>
            <a:ext cx="4572000" cy="307777"/>
          </a:xfrm>
          <a:prstGeom prst="rect">
            <a:avLst/>
          </a:prstGeom>
          <a:noFill/>
        </p:spPr>
        <p:txBody>
          <a:bodyPr wrap="square">
            <a:spAutoFit/>
          </a:bodyPr>
          <a:lstStyle/>
          <a:p>
            <a:r>
              <a:rPr lang="en-US" sz="1400" b="1" dirty="0">
                <a:solidFill>
                  <a:srgbClr val="000000"/>
                </a:solidFill>
                <a:effectLst/>
                <a:latin typeface="Times New Roman" panose="02020603050405020304" pitchFamily="18" charset="0"/>
                <a:ea typeface="Times New Roman" panose="02020603050405020304" pitchFamily="18" charset="0"/>
              </a:rPr>
              <a:t>Sign-Up Page: </a:t>
            </a:r>
            <a:endParaRPr lang="en-US" b="1" dirty="0"/>
          </a:p>
        </p:txBody>
      </p:sp>
      <p:pic>
        <p:nvPicPr>
          <p:cNvPr id="5" name="Picture 4">
            <a:extLst>
              <a:ext uri="{FF2B5EF4-FFF2-40B4-BE49-F238E27FC236}">
                <a16:creationId xmlns:a16="http://schemas.microsoft.com/office/drawing/2014/main" id="{E9A2AE13-519F-3697-DD6B-5A434C4F721C}"/>
              </a:ext>
            </a:extLst>
          </p:cNvPr>
          <p:cNvPicPr>
            <a:picLocks noChangeAspect="1"/>
          </p:cNvPicPr>
          <p:nvPr/>
        </p:nvPicPr>
        <p:blipFill>
          <a:blip r:embed="rId3"/>
          <a:stretch>
            <a:fillRect/>
          </a:stretch>
        </p:blipFill>
        <p:spPr>
          <a:xfrm>
            <a:off x="653283" y="1277237"/>
            <a:ext cx="7598802" cy="3474348"/>
          </a:xfrm>
          <a:prstGeom prst="rect">
            <a:avLst/>
          </a:prstGeom>
        </p:spPr>
      </p:pic>
    </p:spTree>
    <p:extLst>
      <p:ext uri="{BB962C8B-B14F-4D97-AF65-F5344CB8AC3E}">
        <p14:creationId xmlns:p14="http://schemas.microsoft.com/office/powerpoint/2010/main" val="87520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8F9C16-6C36-498B-114C-B5135F309B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3" name="Picture 2">
            <a:extLst>
              <a:ext uri="{FF2B5EF4-FFF2-40B4-BE49-F238E27FC236}">
                <a16:creationId xmlns:a16="http://schemas.microsoft.com/office/drawing/2014/main" id="{98FB2439-5ADE-5A78-13BF-3DE6A7A8D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78B888AF-B805-CE2A-DADF-16DF2CBFF845}"/>
              </a:ext>
            </a:extLst>
          </p:cNvPr>
          <p:cNvSpPr txBox="1"/>
          <p:nvPr/>
        </p:nvSpPr>
        <p:spPr>
          <a:xfrm>
            <a:off x="384371" y="1006891"/>
            <a:ext cx="4572000" cy="307777"/>
          </a:xfrm>
          <a:prstGeom prst="rect">
            <a:avLst/>
          </a:prstGeom>
          <a:noFill/>
        </p:spPr>
        <p:txBody>
          <a:bodyPr wrap="square">
            <a:spAutoFit/>
          </a:bodyPr>
          <a:lstStyle/>
          <a:p>
            <a:r>
              <a:rPr lang="en-US" sz="1400" b="1" dirty="0">
                <a:solidFill>
                  <a:srgbClr val="000000"/>
                </a:solidFill>
                <a:effectLst/>
                <a:latin typeface="Times New Roman" panose="02020603050405020304" pitchFamily="18" charset="0"/>
                <a:ea typeface="Times New Roman" panose="02020603050405020304" pitchFamily="18" charset="0"/>
              </a:rPr>
              <a:t>Dashboard</a:t>
            </a:r>
            <a:r>
              <a:rPr lang="en-US" sz="1400" dirty="0">
                <a:solidFill>
                  <a:srgbClr val="000000"/>
                </a:solidFill>
                <a:effectLst/>
                <a:latin typeface="Times New Roman" panose="02020603050405020304" pitchFamily="18" charset="0"/>
                <a:ea typeface="Times New Roman" panose="02020603050405020304" pitchFamily="18" charset="0"/>
              </a:rPr>
              <a:t> </a:t>
            </a:r>
            <a:endParaRPr lang="en-US" dirty="0"/>
          </a:p>
        </p:txBody>
      </p:sp>
      <p:sp>
        <p:nvSpPr>
          <p:cNvPr id="8" name="TextBox 7">
            <a:extLst>
              <a:ext uri="{FF2B5EF4-FFF2-40B4-BE49-F238E27FC236}">
                <a16:creationId xmlns:a16="http://schemas.microsoft.com/office/drawing/2014/main" id="{7B43CBF5-7FE9-4DF7-85C3-0BF1DB790E1A}"/>
              </a:ext>
            </a:extLst>
          </p:cNvPr>
          <p:cNvSpPr txBox="1"/>
          <p:nvPr/>
        </p:nvSpPr>
        <p:spPr>
          <a:xfrm>
            <a:off x="384371" y="1196395"/>
            <a:ext cx="8636787" cy="974626"/>
          </a:xfrm>
          <a:prstGeom prst="rect">
            <a:avLst/>
          </a:prstGeom>
          <a:noFill/>
        </p:spPr>
        <p:txBody>
          <a:bodyPr wrap="square">
            <a:spAutoFit/>
          </a:bodyPr>
          <a:lstStyle/>
          <a:p>
            <a:pPr marL="6350" marR="271145" indent="-6350" algn="just">
              <a:lnSpc>
                <a:spcPct val="104000"/>
              </a:lnSpc>
              <a:spcAft>
                <a:spcPts val="25"/>
              </a:spcAft>
            </a:pPr>
            <a:r>
              <a:rPr lang="en-US" sz="1400" kern="100" dirty="0">
                <a:solidFill>
                  <a:srgbClr val="000000"/>
                </a:solidFill>
                <a:effectLst/>
                <a:latin typeface="Times New Roman" panose="02020603050405020304" pitchFamily="18" charset="0"/>
                <a:ea typeface="Times New Roman" panose="02020603050405020304" pitchFamily="18" charset="0"/>
              </a:rPr>
              <a:t>The dashboard of the Society Management Application Admin Panel serves as the central interface, providing administrators with a comprehensive overview of the system's critical statistics and functionalities. The Helpdesk, Manage user, Alert, Directory, Delivery Management, Staff Management, Vendor And Services, Visitor Management and ensuring efficient oversight of society operations. </a:t>
            </a:r>
          </a:p>
        </p:txBody>
      </p:sp>
      <p:pic>
        <p:nvPicPr>
          <p:cNvPr id="6" name="Picture 5">
            <a:extLst>
              <a:ext uri="{FF2B5EF4-FFF2-40B4-BE49-F238E27FC236}">
                <a16:creationId xmlns:a16="http://schemas.microsoft.com/office/drawing/2014/main" id="{2B77F9CE-6991-07B6-B354-875F492C74AC}"/>
              </a:ext>
            </a:extLst>
          </p:cNvPr>
          <p:cNvPicPr>
            <a:picLocks noChangeAspect="1"/>
          </p:cNvPicPr>
          <p:nvPr/>
        </p:nvPicPr>
        <p:blipFill>
          <a:blip r:embed="rId3"/>
          <a:stretch>
            <a:fillRect/>
          </a:stretch>
        </p:blipFill>
        <p:spPr>
          <a:xfrm>
            <a:off x="1439971" y="2171021"/>
            <a:ext cx="6264057" cy="2793302"/>
          </a:xfrm>
          <a:prstGeom prst="rect">
            <a:avLst/>
          </a:prstGeom>
        </p:spPr>
      </p:pic>
    </p:spTree>
    <p:extLst>
      <p:ext uri="{BB962C8B-B14F-4D97-AF65-F5344CB8AC3E}">
        <p14:creationId xmlns:p14="http://schemas.microsoft.com/office/powerpoint/2010/main" val="552022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F0FD69-B1C0-3278-CB01-902FBFA152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3" name="Picture 2">
            <a:extLst>
              <a:ext uri="{FF2B5EF4-FFF2-40B4-BE49-F238E27FC236}">
                <a16:creationId xmlns:a16="http://schemas.microsoft.com/office/drawing/2014/main" id="{02EBCE01-E94F-79F9-19B7-6F608F62E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1C858385-2E06-B32D-B196-0FCB8B41CB4E}"/>
              </a:ext>
            </a:extLst>
          </p:cNvPr>
          <p:cNvSpPr txBox="1"/>
          <p:nvPr/>
        </p:nvSpPr>
        <p:spPr>
          <a:xfrm>
            <a:off x="376280" y="938536"/>
            <a:ext cx="4572000" cy="307777"/>
          </a:xfrm>
          <a:prstGeom prst="rect">
            <a:avLst/>
          </a:prstGeom>
          <a:noFill/>
        </p:spPr>
        <p:txBody>
          <a:bodyPr wrap="square">
            <a:spAutoFit/>
          </a:bodyPr>
          <a:lstStyle/>
          <a:p>
            <a:r>
              <a:rPr lang="en-US" sz="1400" b="1" dirty="0">
                <a:solidFill>
                  <a:srgbClr val="000000"/>
                </a:solidFill>
                <a:effectLst/>
                <a:latin typeface="Times New Roman" panose="02020603050405020304" pitchFamily="18" charset="0"/>
                <a:ea typeface="Times New Roman" panose="02020603050405020304" pitchFamily="18" charset="0"/>
              </a:rPr>
              <a:t>Profile</a:t>
            </a:r>
            <a:r>
              <a:rPr lang="en-US" sz="1400" dirty="0">
                <a:solidFill>
                  <a:srgbClr val="000000"/>
                </a:solidFill>
                <a:effectLst/>
                <a:latin typeface="Times New Roman" panose="02020603050405020304" pitchFamily="18" charset="0"/>
                <a:ea typeface="Times New Roman" panose="02020603050405020304" pitchFamily="18" charset="0"/>
              </a:rPr>
              <a:t> </a:t>
            </a:r>
            <a:endParaRPr lang="en-US" dirty="0"/>
          </a:p>
        </p:txBody>
      </p:sp>
      <p:sp>
        <p:nvSpPr>
          <p:cNvPr id="8" name="TextBox 7">
            <a:extLst>
              <a:ext uri="{FF2B5EF4-FFF2-40B4-BE49-F238E27FC236}">
                <a16:creationId xmlns:a16="http://schemas.microsoft.com/office/drawing/2014/main" id="{F325C4A9-57A1-3E0B-209C-6498F710468A}"/>
              </a:ext>
            </a:extLst>
          </p:cNvPr>
          <p:cNvSpPr txBox="1"/>
          <p:nvPr/>
        </p:nvSpPr>
        <p:spPr>
          <a:xfrm>
            <a:off x="376280" y="1211094"/>
            <a:ext cx="8644878" cy="750590"/>
          </a:xfrm>
          <a:prstGeom prst="rect">
            <a:avLst/>
          </a:prstGeom>
          <a:noFill/>
        </p:spPr>
        <p:txBody>
          <a:bodyPr wrap="square">
            <a:spAutoFit/>
          </a:bodyPr>
          <a:lstStyle/>
          <a:p>
            <a:pPr marL="6350" marR="271145" indent="-6350" algn="just">
              <a:lnSpc>
                <a:spcPct val="104000"/>
              </a:lnSpc>
              <a:spcAft>
                <a:spcPts val="25"/>
              </a:spcAft>
            </a:pPr>
            <a:r>
              <a:rPr lang="en-US" sz="1400" kern="100" dirty="0">
                <a:solidFill>
                  <a:srgbClr val="000000"/>
                </a:solidFill>
                <a:effectLst/>
                <a:latin typeface="Times New Roman" panose="02020603050405020304" pitchFamily="18" charset="0"/>
                <a:ea typeface="Times New Roman" panose="02020603050405020304" pitchFamily="18" charset="0"/>
              </a:rPr>
              <a:t>The Profile feature in a Society Management System web application enables users to manage their personal information. Residents can edit their profile photo, update their name, email, and address, ensuring accurate and up-to-date records for effective communication and system functionality. </a:t>
            </a:r>
          </a:p>
        </p:txBody>
      </p:sp>
      <p:pic>
        <p:nvPicPr>
          <p:cNvPr id="6" name="Picture 5">
            <a:extLst>
              <a:ext uri="{FF2B5EF4-FFF2-40B4-BE49-F238E27FC236}">
                <a16:creationId xmlns:a16="http://schemas.microsoft.com/office/drawing/2014/main" id="{75B716FD-40B1-DD81-3525-1843A5813248}"/>
              </a:ext>
            </a:extLst>
          </p:cNvPr>
          <p:cNvPicPr>
            <a:picLocks noChangeAspect="1"/>
          </p:cNvPicPr>
          <p:nvPr/>
        </p:nvPicPr>
        <p:blipFill>
          <a:blip r:embed="rId3"/>
          <a:stretch>
            <a:fillRect/>
          </a:stretch>
        </p:blipFill>
        <p:spPr>
          <a:xfrm>
            <a:off x="1338907" y="1961684"/>
            <a:ext cx="6271314" cy="3016832"/>
          </a:xfrm>
          <a:prstGeom prst="rect">
            <a:avLst/>
          </a:prstGeom>
        </p:spPr>
      </p:pic>
    </p:spTree>
    <p:extLst>
      <p:ext uri="{BB962C8B-B14F-4D97-AF65-F5344CB8AC3E}">
        <p14:creationId xmlns:p14="http://schemas.microsoft.com/office/powerpoint/2010/main" val="3404247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232D10-9E84-316E-77D5-DE4AD4B004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3" name="Picture 2">
            <a:extLst>
              <a:ext uri="{FF2B5EF4-FFF2-40B4-BE49-F238E27FC236}">
                <a16:creationId xmlns:a16="http://schemas.microsoft.com/office/drawing/2014/main" id="{35336AAE-A2E8-7299-24C2-0F4A23B22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72E3D21C-F679-BE70-B9F1-FB5D1390ED58}"/>
              </a:ext>
            </a:extLst>
          </p:cNvPr>
          <p:cNvSpPr txBox="1"/>
          <p:nvPr/>
        </p:nvSpPr>
        <p:spPr>
          <a:xfrm>
            <a:off x="308891" y="1027246"/>
            <a:ext cx="4572000" cy="307777"/>
          </a:xfrm>
          <a:prstGeom prst="rect">
            <a:avLst/>
          </a:prstGeom>
          <a:noFill/>
        </p:spPr>
        <p:txBody>
          <a:bodyPr wrap="square">
            <a:spAutoFit/>
          </a:bodyPr>
          <a:lstStyle/>
          <a:p>
            <a:r>
              <a:rPr lang="en-US" sz="1400" b="1" dirty="0">
                <a:solidFill>
                  <a:srgbClr val="000000"/>
                </a:solidFill>
                <a:effectLst/>
                <a:latin typeface="Times New Roman" panose="02020603050405020304" pitchFamily="18" charset="0"/>
                <a:ea typeface="Times New Roman" panose="02020603050405020304" pitchFamily="18" charset="0"/>
              </a:rPr>
              <a:t>Alert</a:t>
            </a:r>
            <a:r>
              <a:rPr lang="en-US" sz="1400" dirty="0">
                <a:solidFill>
                  <a:srgbClr val="000000"/>
                </a:solidFill>
                <a:effectLst/>
                <a:latin typeface="Times New Roman" panose="02020603050405020304" pitchFamily="18" charset="0"/>
                <a:ea typeface="Times New Roman" panose="02020603050405020304" pitchFamily="18" charset="0"/>
              </a:rPr>
              <a:t> </a:t>
            </a:r>
            <a:endParaRPr lang="en-US" dirty="0"/>
          </a:p>
        </p:txBody>
      </p:sp>
      <p:sp>
        <p:nvSpPr>
          <p:cNvPr id="8" name="TextBox 7">
            <a:extLst>
              <a:ext uri="{FF2B5EF4-FFF2-40B4-BE49-F238E27FC236}">
                <a16:creationId xmlns:a16="http://schemas.microsoft.com/office/drawing/2014/main" id="{90C66129-40FE-65E7-23D1-0D2A2253C3FF}"/>
              </a:ext>
            </a:extLst>
          </p:cNvPr>
          <p:cNvSpPr txBox="1"/>
          <p:nvPr/>
        </p:nvSpPr>
        <p:spPr>
          <a:xfrm>
            <a:off x="308891" y="1335023"/>
            <a:ext cx="9007496" cy="750590"/>
          </a:xfrm>
          <a:prstGeom prst="rect">
            <a:avLst/>
          </a:prstGeom>
          <a:noFill/>
        </p:spPr>
        <p:txBody>
          <a:bodyPr wrap="square">
            <a:spAutoFit/>
          </a:bodyPr>
          <a:lstStyle/>
          <a:p>
            <a:pPr marL="6350" marR="270510" indent="-6350" algn="just">
              <a:lnSpc>
                <a:spcPct val="104000"/>
              </a:lnSpc>
              <a:spcAft>
                <a:spcPts val="25"/>
              </a:spcAft>
            </a:pPr>
            <a:r>
              <a:rPr lang="en-US" sz="1400" kern="100" dirty="0">
                <a:solidFill>
                  <a:srgbClr val="000000"/>
                </a:solidFill>
                <a:effectLst/>
                <a:latin typeface="Times New Roman" panose="02020603050405020304" pitchFamily="18" charset="0"/>
                <a:ea typeface="Times New Roman" panose="02020603050405020304" pitchFamily="18" charset="0"/>
              </a:rPr>
              <a:t>The Alert feature in a Society Management System web application allows administrators to send emergency messages or notifications about society meetings. This ensures timely communication of important updates, enhancing resident safety and keeping them informed about key events or emergencies within the society. </a:t>
            </a:r>
          </a:p>
        </p:txBody>
      </p:sp>
      <p:pic>
        <p:nvPicPr>
          <p:cNvPr id="6" name="Picture 5">
            <a:extLst>
              <a:ext uri="{FF2B5EF4-FFF2-40B4-BE49-F238E27FC236}">
                <a16:creationId xmlns:a16="http://schemas.microsoft.com/office/drawing/2014/main" id="{F1B4E92F-D4D8-5D42-3726-16407009101A}"/>
              </a:ext>
            </a:extLst>
          </p:cNvPr>
          <p:cNvPicPr>
            <a:picLocks noChangeAspect="1"/>
          </p:cNvPicPr>
          <p:nvPr/>
        </p:nvPicPr>
        <p:blipFill>
          <a:blip r:embed="rId3"/>
          <a:stretch>
            <a:fillRect/>
          </a:stretch>
        </p:blipFill>
        <p:spPr>
          <a:xfrm>
            <a:off x="1408923" y="2070292"/>
            <a:ext cx="6326154" cy="2986525"/>
          </a:xfrm>
          <a:prstGeom prst="rect">
            <a:avLst/>
          </a:prstGeom>
        </p:spPr>
      </p:pic>
    </p:spTree>
    <p:extLst>
      <p:ext uri="{BB962C8B-B14F-4D97-AF65-F5344CB8AC3E}">
        <p14:creationId xmlns:p14="http://schemas.microsoft.com/office/powerpoint/2010/main" val="3142058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B09F4D-56FE-230E-C180-D179E817FC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3" name="Picture 2">
            <a:extLst>
              <a:ext uri="{FF2B5EF4-FFF2-40B4-BE49-F238E27FC236}">
                <a16:creationId xmlns:a16="http://schemas.microsoft.com/office/drawing/2014/main" id="{589CE82C-D092-1E4C-7F43-1437C6FE9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13C4001B-A2B7-7DA8-AA07-DB6EE26C3206}"/>
              </a:ext>
            </a:extLst>
          </p:cNvPr>
          <p:cNvSpPr txBox="1"/>
          <p:nvPr/>
        </p:nvSpPr>
        <p:spPr>
          <a:xfrm>
            <a:off x="409142" y="1009929"/>
            <a:ext cx="4572000" cy="307777"/>
          </a:xfrm>
          <a:prstGeom prst="rect">
            <a:avLst/>
          </a:prstGeom>
          <a:noFill/>
        </p:spPr>
        <p:txBody>
          <a:bodyPr wrap="square">
            <a:spAutoFit/>
          </a:bodyPr>
          <a:lstStyle/>
          <a:p>
            <a:r>
              <a:rPr lang="en-US" sz="1400" b="1" dirty="0">
                <a:solidFill>
                  <a:srgbClr val="000000"/>
                </a:solidFill>
                <a:effectLst/>
                <a:latin typeface="Times New Roman" panose="02020603050405020304" pitchFamily="18" charset="0"/>
                <a:ea typeface="Times New Roman" panose="02020603050405020304" pitchFamily="18" charset="0"/>
              </a:rPr>
              <a:t>Vendors and Services </a:t>
            </a:r>
            <a:endParaRPr lang="en-US" b="1" dirty="0"/>
          </a:p>
        </p:txBody>
      </p:sp>
      <p:sp>
        <p:nvSpPr>
          <p:cNvPr id="8" name="TextBox 7">
            <a:extLst>
              <a:ext uri="{FF2B5EF4-FFF2-40B4-BE49-F238E27FC236}">
                <a16:creationId xmlns:a16="http://schemas.microsoft.com/office/drawing/2014/main" id="{BA88715E-95B6-031F-23D4-C83CBF038E0F}"/>
              </a:ext>
            </a:extLst>
          </p:cNvPr>
          <p:cNvSpPr txBox="1"/>
          <p:nvPr/>
        </p:nvSpPr>
        <p:spPr>
          <a:xfrm>
            <a:off x="409142" y="1271451"/>
            <a:ext cx="8734858" cy="974626"/>
          </a:xfrm>
          <a:prstGeom prst="rect">
            <a:avLst/>
          </a:prstGeom>
          <a:noFill/>
        </p:spPr>
        <p:txBody>
          <a:bodyPr wrap="square">
            <a:spAutoFit/>
          </a:bodyPr>
          <a:lstStyle/>
          <a:p>
            <a:pPr marL="6350" marR="270510" indent="-6350" algn="just">
              <a:lnSpc>
                <a:spcPct val="104000"/>
              </a:lnSpc>
              <a:spcAft>
                <a:spcPts val="25"/>
              </a:spcAft>
            </a:pPr>
            <a:r>
              <a:rPr lang="en-US" sz="1400" kern="100" dirty="0">
                <a:solidFill>
                  <a:srgbClr val="000000"/>
                </a:solidFill>
                <a:effectLst/>
                <a:latin typeface="Times New Roman" panose="02020603050405020304" pitchFamily="18" charset="0"/>
                <a:ea typeface="Times New Roman" panose="02020603050405020304" pitchFamily="18" charset="0"/>
              </a:rPr>
              <a:t>The Vendor and Services feature in a Society Management System web application allows users to add, remove, or update the status of their property, such as buying, selling, or renting. This function helps residents manage their housing needs efficiently and provides a platform for updating property status, enhancing communication between residents and vendors or service providers.</a:t>
            </a:r>
            <a:r>
              <a:rPr lang="en-US" sz="1200" i="1" kern="100" dirty="0">
                <a:solidFill>
                  <a:srgbClr val="000000"/>
                </a:solidFill>
                <a:effectLst/>
                <a:latin typeface="Times New Roman" panose="02020603050405020304" pitchFamily="18" charset="0"/>
                <a:ea typeface="Times New Roman" panose="02020603050405020304" pitchFamily="18" charset="0"/>
              </a:rPr>
              <a:t> </a:t>
            </a:r>
            <a:endParaRPr lang="en-US" sz="1400" kern="100" dirty="0">
              <a:solidFill>
                <a:srgbClr val="000000"/>
              </a:solidFill>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80F7B51E-EC37-2EA8-DAD1-D5FD06EDCFA7}"/>
              </a:ext>
            </a:extLst>
          </p:cNvPr>
          <p:cNvPicPr>
            <a:picLocks noChangeAspect="1"/>
          </p:cNvPicPr>
          <p:nvPr/>
        </p:nvPicPr>
        <p:blipFill>
          <a:blip r:embed="rId3"/>
          <a:stretch>
            <a:fillRect/>
          </a:stretch>
        </p:blipFill>
        <p:spPr>
          <a:xfrm>
            <a:off x="1761345" y="2246077"/>
            <a:ext cx="5801193" cy="2747933"/>
          </a:xfrm>
          <a:prstGeom prst="rect">
            <a:avLst/>
          </a:prstGeom>
        </p:spPr>
      </p:pic>
    </p:spTree>
    <p:extLst>
      <p:ext uri="{BB962C8B-B14F-4D97-AF65-F5344CB8AC3E}">
        <p14:creationId xmlns:p14="http://schemas.microsoft.com/office/powerpoint/2010/main" val="141290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D5CD06-3944-181D-CD8C-F24882A95D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3" name="Picture 2">
            <a:extLst>
              <a:ext uri="{FF2B5EF4-FFF2-40B4-BE49-F238E27FC236}">
                <a16:creationId xmlns:a16="http://schemas.microsoft.com/office/drawing/2014/main" id="{D8325B11-B848-3408-B16C-7E5F3B491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E6169BB6-0685-09FB-CF65-D727EC4A6D96}"/>
              </a:ext>
            </a:extLst>
          </p:cNvPr>
          <p:cNvSpPr txBox="1"/>
          <p:nvPr/>
        </p:nvSpPr>
        <p:spPr>
          <a:xfrm>
            <a:off x="466846" y="1085028"/>
            <a:ext cx="4572000" cy="300916"/>
          </a:xfrm>
          <a:prstGeom prst="rect">
            <a:avLst/>
          </a:prstGeom>
          <a:noFill/>
        </p:spPr>
        <p:txBody>
          <a:bodyPr wrap="square">
            <a:spAutoFit/>
          </a:bodyPr>
          <a:lstStyle/>
          <a:p>
            <a:pPr marL="0" marR="0" indent="-6350">
              <a:lnSpc>
                <a:spcPct val="103000"/>
              </a:lnSpc>
              <a:spcAft>
                <a:spcPts val="75"/>
              </a:spcAft>
            </a:pPr>
            <a:r>
              <a:rPr lang="en-US" sz="1400" b="1" kern="100" dirty="0">
                <a:solidFill>
                  <a:srgbClr val="000000"/>
                </a:solidFill>
                <a:effectLst/>
                <a:latin typeface="Times New Roman" panose="02020603050405020304" pitchFamily="18" charset="0"/>
                <a:ea typeface="Times New Roman" panose="02020603050405020304" pitchFamily="18" charset="0"/>
              </a:rPr>
              <a:t>Directory</a:t>
            </a:r>
            <a:r>
              <a:rPr lang="en-US" sz="1400" kern="100" dirty="0">
                <a:solidFill>
                  <a:srgbClr val="000000"/>
                </a:solidFill>
                <a:effectLst/>
                <a:latin typeface="Times New Roman" panose="02020603050405020304" pitchFamily="18" charset="0"/>
                <a:ea typeface="Times New Roman" panose="02020603050405020304" pitchFamily="18" charset="0"/>
              </a:rPr>
              <a:t> </a:t>
            </a:r>
          </a:p>
        </p:txBody>
      </p:sp>
      <p:sp>
        <p:nvSpPr>
          <p:cNvPr id="13" name="TextBox 12">
            <a:extLst>
              <a:ext uri="{FF2B5EF4-FFF2-40B4-BE49-F238E27FC236}">
                <a16:creationId xmlns:a16="http://schemas.microsoft.com/office/drawing/2014/main" id="{3E5581BA-39C5-6A6F-258F-E78646B67C1A}"/>
              </a:ext>
            </a:extLst>
          </p:cNvPr>
          <p:cNvSpPr txBox="1"/>
          <p:nvPr/>
        </p:nvSpPr>
        <p:spPr>
          <a:xfrm>
            <a:off x="466846" y="1385944"/>
            <a:ext cx="8693150" cy="750590"/>
          </a:xfrm>
          <a:prstGeom prst="rect">
            <a:avLst/>
          </a:prstGeom>
          <a:noFill/>
        </p:spPr>
        <p:txBody>
          <a:bodyPr wrap="square">
            <a:spAutoFit/>
          </a:bodyPr>
          <a:lstStyle/>
          <a:p>
            <a:pPr marL="6350" marR="267335" indent="-6350" algn="just">
              <a:lnSpc>
                <a:spcPct val="104000"/>
              </a:lnSpc>
              <a:spcAft>
                <a:spcPts val="25"/>
              </a:spcAft>
            </a:pPr>
            <a:r>
              <a:rPr lang="en-US" sz="1400" kern="100" dirty="0">
                <a:solidFill>
                  <a:srgbClr val="000000"/>
                </a:solidFill>
                <a:effectLst/>
                <a:latin typeface="Times New Roman" panose="02020603050405020304" pitchFamily="18" charset="0"/>
                <a:ea typeface="Times New Roman" panose="02020603050405020304" pitchFamily="18" charset="0"/>
              </a:rPr>
              <a:t>The Directory feature in a Society Management System web application allows residents to add or edit emergency contacts. This ensures that up-to-date and critical contact information is available for quick access in case of emergencies, improving safety and communication within the society. </a:t>
            </a:r>
          </a:p>
        </p:txBody>
      </p:sp>
      <p:pic>
        <p:nvPicPr>
          <p:cNvPr id="6" name="Picture 5">
            <a:extLst>
              <a:ext uri="{FF2B5EF4-FFF2-40B4-BE49-F238E27FC236}">
                <a16:creationId xmlns:a16="http://schemas.microsoft.com/office/drawing/2014/main" id="{C1784D47-C228-16B2-00E5-77B5288E5548}"/>
              </a:ext>
            </a:extLst>
          </p:cNvPr>
          <p:cNvPicPr>
            <a:picLocks noChangeAspect="1"/>
          </p:cNvPicPr>
          <p:nvPr/>
        </p:nvPicPr>
        <p:blipFill>
          <a:blip r:embed="rId3"/>
          <a:stretch>
            <a:fillRect/>
          </a:stretch>
        </p:blipFill>
        <p:spPr>
          <a:xfrm>
            <a:off x="1656414" y="2132048"/>
            <a:ext cx="6160957" cy="2924769"/>
          </a:xfrm>
          <a:prstGeom prst="rect">
            <a:avLst/>
          </a:prstGeom>
        </p:spPr>
      </p:pic>
    </p:spTree>
    <p:extLst>
      <p:ext uri="{BB962C8B-B14F-4D97-AF65-F5344CB8AC3E}">
        <p14:creationId xmlns:p14="http://schemas.microsoft.com/office/powerpoint/2010/main" val="179875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700" y="803564"/>
            <a:ext cx="8520600" cy="792600"/>
          </a:xfrm>
        </p:spPr>
        <p:txBody>
          <a:bodyPr>
            <a:normAutofit/>
          </a:bodyPr>
          <a:lstStyle/>
          <a:p>
            <a:r>
              <a:rPr lang="en" dirty="0"/>
              <a:t>Vision and Mission of Computer Engineering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Google Shape;61;p14"/>
          <p:cNvGraphicFramePr/>
          <p:nvPr>
            <p:extLst>
              <p:ext uri="{D42A27DB-BD31-4B8C-83A1-F6EECF244321}">
                <p14:modId xmlns:p14="http://schemas.microsoft.com/office/powerpoint/2010/main" val="3143110630"/>
              </p:ext>
            </p:extLst>
          </p:nvPr>
        </p:nvGraphicFramePr>
        <p:xfrm>
          <a:off x="808125" y="1455975"/>
          <a:ext cx="7227511" cy="3566100"/>
        </p:xfrm>
        <a:graphic>
          <a:graphicData uri="http://schemas.openxmlformats.org/drawingml/2006/table">
            <a:tbl>
              <a:tblPr>
                <a:noFill/>
                <a:tableStyleId>{54635E7A-B58C-43D3-B5E8-E31D3C1B01C6}</a:tableStyleId>
              </a:tblPr>
              <a:tblGrid>
                <a:gridCol w="1365030">
                  <a:extLst>
                    <a:ext uri="{9D8B030D-6E8A-4147-A177-3AD203B41FA5}">
                      <a16:colId xmlns:a16="http://schemas.microsoft.com/office/drawing/2014/main" val="20000"/>
                    </a:ext>
                  </a:extLst>
                </a:gridCol>
                <a:gridCol w="5862481">
                  <a:extLst>
                    <a:ext uri="{9D8B030D-6E8A-4147-A177-3AD203B41FA5}">
                      <a16:colId xmlns:a16="http://schemas.microsoft.com/office/drawing/2014/main" val="20001"/>
                    </a:ext>
                  </a:extLst>
                </a:gridCol>
              </a:tblGrid>
              <a:tr h="992353">
                <a:tc>
                  <a:txBody>
                    <a:bodyPr/>
                    <a:lstStyle/>
                    <a:p>
                      <a:pPr marL="0" lvl="0" indent="0" algn="l" rtl="0">
                        <a:spcBef>
                          <a:spcPts val="0"/>
                        </a:spcBef>
                        <a:spcAft>
                          <a:spcPts val="0"/>
                        </a:spcAft>
                        <a:buNone/>
                      </a:pPr>
                      <a:r>
                        <a:rPr lang="en" b="1" dirty="0">
                          <a:highlight>
                            <a:schemeClr val="accent6"/>
                          </a:highlight>
                        </a:rPr>
                        <a:t>Vision</a:t>
                      </a:r>
                      <a:endParaRPr b="1" dirty="0">
                        <a:highlight>
                          <a:schemeClr val="accent6"/>
                        </a:highlight>
                      </a:endParaRPr>
                    </a:p>
                  </a:txBody>
                  <a:tcPr marL="91425" marR="91425" marT="91425" marB="91425"/>
                </a:tc>
                <a:tc>
                  <a:txBody>
                    <a:bodyPr/>
                    <a:lstStyle/>
                    <a:p>
                      <a:pPr marL="0" lvl="0" indent="0" algn="just" rtl="0">
                        <a:spcBef>
                          <a:spcPts val="0"/>
                        </a:spcBef>
                        <a:spcAft>
                          <a:spcPts val="0"/>
                        </a:spcAft>
                        <a:buNone/>
                      </a:pPr>
                      <a:r>
                        <a:rPr lang="en" dirty="0"/>
                        <a:t>Department aims to achieve its recognition as a leading contributor in the area of technical education of computer engineering by practicing latest principles, tools and technologies to cope with current and future challenges and hence contributing to global welfare.</a:t>
                      </a:r>
                      <a:endParaRPr dirty="0"/>
                    </a:p>
                  </a:txBody>
                  <a:tcPr marL="91425" marR="91425" marT="91425" marB="91425"/>
                </a:tc>
                <a:extLst>
                  <a:ext uri="{0D108BD9-81ED-4DB2-BD59-A6C34878D82A}">
                    <a16:rowId xmlns:a16="http://schemas.microsoft.com/office/drawing/2014/main" val="10000"/>
                  </a:ext>
                </a:extLst>
              </a:tr>
              <a:tr h="2422595">
                <a:tc>
                  <a:txBody>
                    <a:bodyPr/>
                    <a:lstStyle/>
                    <a:p>
                      <a:pPr marL="0" lvl="0" indent="0" algn="l" rtl="0">
                        <a:spcBef>
                          <a:spcPts val="0"/>
                        </a:spcBef>
                        <a:spcAft>
                          <a:spcPts val="0"/>
                        </a:spcAft>
                        <a:buNone/>
                      </a:pPr>
                      <a:r>
                        <a:rPr lang="en" b="1">
                          <a:highlight>
                            <a:schemeClr val="accent6"/>
                          </a:highlight>
                        </a:rPr>
                        <a:t>Mission</a:t>
                      </a:r>
                      <a:endParaRPr b="1">
                        <a:highlight>
                          <a:schemeClr val="accent6"/>
                        </a:highlight>
                      </a:endParaRPr>
                    </a:p>
                  </a:txBody>
                  <a:tcPr marL="91425" marR="91425" marT="91425" marB="91425"/>
                </a:tc>
                <a:tc>
                  <a:txBody>
                    <a:bodyPr/>
                    <a:lstStyle/>
                    <a:p>
                      <a:pPr marL="457200" lvl="0" indent="-317500" algn="just" rtl="0">
                        <a:spcBef>
                          <a:spcPts val="0"/>
                        </a:spcBef>
                        <a:spcAft>
                          <a:spcPts val="0"/>
                        </a:spcAft>
                        <a:buSzPts val="1400"/>
                        <a:buAutoNum type="arabicPeriod"/>
                      </a:pPr>
                      <a:r>
                        <a:rPr lang="en" dirty="0"/>
                        <a:t>To educate and inculcate strong fundamentals of science and computer engineering through best teaching learning practices.</a:t>
                      </a:r>
                      <a:endParaRPr dirty="0"/>
                    </a:p>
                    <a:p>
                      <a:pPr marL="457200" lvl="0" indent="-317500" algn="just" rtl="0">
                        <a:spcBef>
                          <a:spcPts val="0"/>
                        </a:spcBef>
                        <a:spcAft>
                          <a:spcPts val="0"/>
                        </a:spcAft>
                        <a:buSzPts val="1400"/>
                        <a:buAutoNum type="arabicPeriod"/>
                      </a:pPr>
                      <a:r>
                        <a:rPr lang="en" dirty="0"/>
                        <a:t>To impart high quality education to acquire skills to conduct research and solve complex problems through modern tools, technologies and innovative practices.</a:t>
                      </a:r>
                      <a:endParaRPr dirty="0"/>
                    </a:p>
                    <a:p>
                      <a:pPr marL="457200" lvl="0" indent="-317500" algn="just" rtl="0">
                        <a:spcBef>
                          <a:spcPts val="0"/>
                        </a:spcBef>
                        <a:spcAft>
                          <a:spcPts val="0"/>
                        </a:spcAft>
                        <a:buSzPts val="1400"/>
                        <a:buAutoNum type="arabicPeriod"/>
                      </a:pPr>
                      <a:r>
                        <a:rPr lang="en" dirty="0"/>
                        <a:t>Enabling youth for employability, social upliftment, following good moral practices and professional ethics.</a:t>
                      </a:r>
                      <a:endParaRPr dirty="0"/>
                    </a:p>
                    <a:p>
                      <a:pPr marL="457200" lvl="0" indent="-317500" algn="just" rtl="0">
                        <a:spcBef>
                          <a:spcPts val="0"/>
                        </a:spcBef>
                        <a:spcAft>
                          <a:spcPts val="0"/>
                        </a:spcAft>
                        <a:buSzPts val="1400"/>
                        <a:buAutoNum type="arabicPeriod"/>
                      </a:pPr>
                      <a:r>
                        <a:rPr lang="en" dirty="0"/>
                        <a:t>Preparing youth for contributing in advancements of technology and society.</a:t>
                      </a:r>
                      <a:endParaRPr dirty="0"/>
                    </a:p>
                    <a:p>
                      <a:pPr marL="457200" lvl="0" indent="-317500" algn="just" rtl="0">
                        <a:spcBef>
                          <a:spcPts val="0"/>
                        </a:spcBef>
                        <a:spcAft>
                          <a:spcPts val="0"/>
                        </a:spcAft>
                        <a:buSzPts val="1400"/>
                        <a:buAutoNum type="arabicPeriod"/>
                      </a:pPr>
                      <a:r>
                        <a:rPr lang="en" dirty="0"/>
                        <a:t>Encouraging students to be adaptive, courageous and life-long learners.</a:t>
                      </a:r>
                      <a:endParaRPr dirty="0"/>
                    </a:p>
                  </a:txBody>
                  <a:tcPr marL="91425" marR="91425" marT="91425" marB="91425"/>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909575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48831A-F002-CADF-971C-E7AC314F7D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3" name="Picture 2">
            <a:extLst>
              <a:ext uri="{FF2B5EF4-FFF2-40B4-BE49-F238E27FC236}">
                <a16:creationId xmlns:a16="http://schemas.microsoft.com/office/drawing/2014/main" id="{F3F5B4E3-4E3B-5908-BC51-670724B47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948"/>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B448321A-4754-86DB-9283-92328C762E4F}"/>
              </a:ext>
            </a:extLst>
          </p:cNvPr>
          <p:cNvSpPr txBox="1"/>
          <p:nvPr/>
        </p:nvSpPr>
        <p:spPr>
          <a:xfrm>
            <a:off x="667593" y="1124653"/>
            <a:ext cx="4572000" cy="307777"/>
          </a:xfrm>
          <a:prstGeom prst="rect">
            <a:avLst/>
          </a:prstGeom>
          <a:noFill/>
        </p:spPr>
        <p:txBody>
          <a:bodyPr wrap="square">
            <a:spAutoFit/>
          </a:bodyPr>
          <a:lstStyle/>
          <a:p>
            <a:r>
              <a:rPr lang="en-US" sz="1400" b="1" dirty="0">
                <a:solidFill>
                  <a:srgbClr val="000000"/>
                </a:solidFill>
                <a:effectLst/>
                <a:latin typeface="Times New Roman" panose="02020603050405020304" pitchFamily="18" charset="0"/>
                <a:ea typeface="Times New Roman" panose="02020603050405020304" pitchFamily="18" charset="0"/>
              </a:rPr>
              <a:t>Helpdesk</a:t>
            </a:r>
            <a:r>
              <a:rPr lang="en-US" sz="1400" dirty="0">
                <a:solidFill>
                  <a:srgbClr val="000000"/>
                </a:solidFill>
                <a:effectLst/>
                <a:latin typeface="Times New Roman" panose="02020603050405020304" pitchFamily="18" charset="0"/>
                <a:ea typeface="Times New Roman" panose="02020603050405020304" pitchFamily="18" charset="0"/>
              </a:rPr>
              <a:t> </a:t>
            </a:r>
            <a:endParaRPr lang="en-US" dirty="0"/>
          </a:p>
        </p:txBody>
      </p:sp>
      <p:sp>
        <p:nvSpPr>
          <p:cNvPr id="10" name="TextBox 9">
            <a:extLst>
              <a:ext uri="{FF2B5EF4-FFF2-40B4-BE49-F238E27FC236}">
                <a16:creationId xmlns:a16="http://schemas.microsoft.com/office/drawing/2014/main" id="{0A12B1CA-982F-F599-2CF4-D1ECE76CFA76}"/>
              </a:ext>
            </a:extLst>
          </p:cNvPr>
          <p:cNvSpPr txBox="1"/>
          <p:nvPr/>
        </p:nvSpPr>
        <p:spPr>
          <a:xfrm>
            <a:off x="667593" y="1370132"/>
            <a:ext cx="8656020" cy="750590"/>
          </a:xfrm>
          <a:prstGeom prst="rect">
            <a:avLst/>
          </a:prstGeom>
          <a:noFill/>
        </p:spPr>
        <p:txBody>
          <a:bodyPr wrap="square">
            <a:spAutoFit/>
          </a:bodyPr>
          <a:lstStyle/>
          <a:p>
            <a:pPr marL="6350" marR="271780" indent="-6350" algn="just">
              <a:lnSpc>
                <a:spcPct val="104000"/>
              </a:lnSpc>
              <a:spcAft>
                <a:spcPts val="25"/>
              </a:spcAft>
            </a:pPr>
            <a:r>
              <a:rPr lang="en-US" sz="1400" kern="100" dirty="0">
                <a:solidFill>
                  <a:srgbClr val="000000"/>
                </a:solidFill>
                <a:effectLst/>
                <a:latin typeface="Times New Roman" panose="02020603050405020304" pitchFamily="18" charset="0"/>
                <a:ea typeface="Times New Roman" panose="02020603050405020304" pitchFamily="18" charset="0"/>
              </a:rPr>
              <a:t>The Helpdesk in a Society Management System allows residents to log complaints, such as water leakage or broken gates, for efficient resolution. It streamlines issue tracking, task assignment, and progress monitoring, ensuring prompt maintenance and better communication between residents and management. </a:t>
            </a:r>
          </a:p>
        </p:txBody>
      </p:sp>
      <p:pic>
        <p:nvPicPr>
          <p:cNvPr id="6" name="Picture 5">
            <a:extLst>
              <a:ext uri="{FF2B5EF4-FFF2-40B4-BE49-F238E27FC236}">
                <a16:creationId xmlns:a16="http://schemas.microsoft.com/office/drawing/2014/main" id="{5328F94E-8943-CC8B-A49B-CE4492B4BFF2}"/>
              </a:ext>
            </a:extLst>
          </p:cNvPr>
          <p:cNvPicPr>
            <a:picLocks noChangeAspect="1"/>
          </p:cNvPicPr>
          <p:nvPr/>
        </p:nvPicPr>
        <p:blipFill>
          <a:blip r:embed="rId3"/>
          <a:stretch>
            <a:fillRect/>
          </a:stretch>
        </p:blipFill>
        <p:spPr>
          <a:xfrm>
            <a:off x="1791324" y="2120722"/>
            <a:ext cx="5846165" cy="2796052"/>
          </a:xfrm>
          <a:prstGeom prst="rect">
            <a:avLst/>
          </a:prstGeom>
        </p:spPr>
      </p:pic>
    </p:spTree>
    <p:extLst>
      <p:ext uri="{BB962C8B-B14F-4D97-AF65-F5344CB8AC3E}">
        <p14:creationId xmlns:p14="http://schemas.microsoft.com/office/powerpoint/2010/main" val="1464472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F9843F-E918-E46E-EE9E-11CA3A9AE8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3" name="Picture 2">
            <a:extLst>
              <a:ext uri="{FF2B5EF4-FFF2-40B4-BE49-F238E27FC236}">
                <a16:creationId xmlns:a16="http://schemas.microsoft.com/office/drawing/2014/main" id="{FC08C111-2117-CC46-5849-46197CC56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65BC61CF-3ACD-D66B-FE33-6C711C8CBD89}"/>
              </a:ext>
            </a:extLst>
          </p:cNvPr>
          <p:cNvSpPr txBox="1"/>
          <p:nvPr/>
        </p:nvSpPr>
        <p:spPr>
          <a:xfrm>
            <a:off x="424832" y="1108468"/>
            <a:ext cx="4572000" cy="307777"/>
          </a:xfrm>
          <a:prstGeom prst="rect">
            <a:avLst/>
          </a:prstGeom>
          <a:noFill/>
        </p:spPr>
        <p:txBody>
          <a:bodyPr wrap="square">
            <a:spAutoFit/>
          </a:bodyPr>
          <a:lstStyle/>
          <a:p>
            <a:r>
              <a:rPr lang="en-US" sz="1400" b="1" dirty="0">
                <a:solidFill>
                  <a:srgbClr val="000000"/>
                </a:solidFill>
                <a:effectLst/>
                <a:latin typeface="Times New Roman" panose="02020603050405020304" pitchFamily="18" charset="0"/>
                <a:ea typeface="Times New Roman" panose="02020603050405020304" pitchFamily="18" charset="0"/>
              </a:rPr>
              <a:t>Visitor Management </a:t>
            </a:r>
            <a:endParaRPr lang="en-US" b="1" dirty="0"/>
          </a:p>
        </p:txBody>
      </p:sp>
      <p:sp>
        <p:nvSpPr>
          <p:cNvPr id="8" name="TextBox 7">
            <a:extLst>
              <a:ext uri="{FF2B5EF4-FFF2-40B4-BE49-F238E27FC236}">
                <a16:creationId xmlns:a16="http://schemas.microsoft.com/office/drawing/2014/main" id="{65CD42DA-EE70-7C76-2171-F4B521C283DA}"/>
              </a:ext>
            </a:extLst>
          </p:cNvPr>
          <p:cNvSpPr txBox="1"/>
          <p:nvPr/>
        </p:nvSpPr>
        <p:spPr>
          <a:xfrm>
            <a:off x="424832" y="1345854"/>
            <a:ext cx="8719168" cy="750590"/>
          </a:xfrm>
          <a:prstGeom prst="rect">
            <a:avLst/>
          </a:prstGeom>
          <a:noFill/>
        </p:spPr>
        <p:txBody>
          <a:bodyPr wrap="square">
            <a:spAutoFit/>
          </a:bodyPr>
          <a:lstStyle/>
          <a:p>
            <a:pPr marL="6350" marR="270510" indent="-6350" algn="just">
              <a:lnSpc>
                <a:spcPct val="104000"/>
              </a:lnSpc>
              <a:spcAft>
                <a:spcPts val="25"/>
              </a:spcAft>
            </a:pPr>
            <a:r>
              <a:rPr lang="en-US" sz="1400" kern="100" dirty="0">
                <a:solidFill>
                  <a:srgbClr val="000000"/>
                </a:solidFill>
                <a:effectLst/>
                <a:latin typeface="Times New Roman" panose="02020603050405020304" pitchFamily="18" charset="0"/>
                <a:ea typeface="Times New Roman" panose="02020603050405020304" pitchFamily="18" charset="0"/>
              </a:rPr>
              <a:t>The Visitor Management feature in a Society Management System web application allows administrators to add, remove, or update the status of upcoming visitors. This ensures proper tracking and coordination of visitor access, improving security and communication between residents and the management team. </a:t>
            </a:r>
          </a:p>
        </p:txBody>
      </p:sp>
      <p:pic>
        <p:nvPicPr>
          <p:cNvPr id="6" name="Picture 5">
            <a:extLst>
              <a:ext uri="{FF2B5EF4-FFF2-40B4-BE49-F238E27FC236}">
                <a16:creationId xmlns:a16="http://schemas.microsoft.com/office/drawing/2014/main" id="{4FC326C4-2466-D1EC-2BC7-89B2804B1CAA}"/>
              </a:ext>
            </a:extLst>
          </p:cNvPr>
          <p:cNvPicPr>
            <a:picLocks noChangeAspect="1"/>
          </p:cNvPicPr>
          <p:nvPr/>
        </p:nvPicPr>
        <p:blipFill>
          <a:blip r:embed="rId3"/>
          <a:stretch>
            <a:fillRect/>
          </a:stretch>
        </p:blipFill>
        <p:spPr>
          <a:xfrm>
            <a:off x="1611443" y="2096444"/>
            <a:ext cx="5789924" cy="2722894"/>
          </a:xfrm>
          <a:prstGeom prst="rect">
            <a:avLst/>
          </a:prstGeom>
        </p:spPr>
      </p:pic>
    </p:spTree>
    <p:extLst>
      <p:ext uri="{BB962C8B-B14F-4D97-AF65-F5344CB8AC3E}">
        <p14:creationId xmlns:p14="http://schemas.microsoft.com/office/powerpoint/2010/main" val="1924920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2F2939-AD62-15C7-9D6C-4C32020D57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3" name="Picture 2">
            <a:extLst>
              <a:ext uri="{FF2B5EF4-FFF2-40B4-BE49-F238E27FC236}">
                <a16:creationId xmlns:a16="http://schemas.microsoft.com/office/drawing/2014/main" id="{4BB371DC-7839-A604-89FE-20F63B13D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6B1B4FDC-FF6B-9ACE-BBAA-37CF14F0B5CC}"/>
              </a:ext>
            </a:extLst>
          </p:cNvPr>
          <p:cNvSpPr txBox="1"/>
          <p:nvPr/>
        </p:nvSpPr>
        <p:spPr>
          <a:xfrm>
            <a:off x="465292" y="1063347"/>
            <a:ext cx="4572000" cy="300916"/>
          </a:xfrm>
          <a:prstGeom prst="rect">
            <a:avLst/>
          </a:prstGeom>
          <a:noFill/>
        </p:spPr>
        <p:txBody>
          <a:bodyPr wrap="square">
            <a:spAutoFit/>
          </a:bodyPr>
          <a:lstStyle/>
          <a:p>
            <a:pPr marL="0" marR="0" indent="-6350">
              <a:lnSpc>
                <a:spcPct val="103000"/>
              </a:lnSpc>
              <a:spcAft>
                <a:spcPts val="75"/>
              </a:spcAft>
            </a:pPr>
            <a:r>
              <a:rPr lang="en-US" sz="1400" b="1" kern="100" dirty="0">
                <a:solidFill>
                  <a:srgbClr val="000000"/>
                </a:solidFill>
                <a:effectLst/>
                <a:latin typeface="Times New Roman" panose="02020603050405020304" pitchFamily="18" charset="0"/>
                <a:ea typeface="Times New Roman" panose="02020603050405020304" pitchFamily="18" charset="0"/>
              </a:rPr>
              <a:t>Delivery Management </a:t>
            </a:r>
          </a:p>
        </p:txBody>
      </p:sp>
      <p:sp>
        <p:nvSpPr>
          <p:cNvPr id="8" name="TextBox 7">
            <a:extLst>
              <a:ext uri="{FF2B5EF4-FFF2-40B4-BE49-F238E27FC236}">
                <a16:creationId xmlns:a16="http://schemas.microsoft.com/office/drawing/2014/main" id="{7CC657FA-D759-193F-5973-B151612DB8FF}"/>
              </a:ext>
            </a:extLst>
          </p:cNvPr>
          <p:cNvSpPr txBox="1"/>
          <p:nvPr/>
        </p:nvSpPr>
        <p:spPr>
          <a:xfrm>
            <a:off x="465292" y="1364263"/>
            <a:ext cx="8881075" cy="750590"/>
          </a:xfrm>
          <a:prstGeom prst="rect">
            <a:avLst/>
          </a:prstGeom>
          <a:noFill/>
        </p:spPr>
        <p:txBody>
          <a:bodyPr wrap="square">
            <a:spAutoFit/>
          </a:bodyPr>
          <a:lstStyle/>
          <a:p>
            <a:pPr marL="6350" marR="271145" indent="-6350" algn="just">
              <a:lnSpc>
                <a:spcPct val="104000"/>
              </a:lnSpc>
              <a:spcAft>
                <a:spcPts val="25"/>
              </a:spcAft>
            </a:pPr>
            <a:r>
              <a:rPr lang="en-US" sz="1400" kern="100" dirty="0">
                <a:solidFill>
                  <a:srgbClr val="000000"/>
                </a:solidFill>
                <a:effectLst/>
                <a:latin typeface="Times New Roman" panose="02020603050405020304" pitchFamily="18" charset="0"/>
                <a:ea typeface="Times New Roman" panose="02020603050405020304" pitchFamily="18" charset="0"/>
              </a:rPr>
              <a:t>The Delivery Management feature in a Society Management System web application allows administrators to add, remove, or update the status of deliveries. This ensures efficient tracking of packages and parcels, keeping residents informed about the status of their deliveries and improving overall delivery management within the society. </a:t>
            </a:r>
          </a:p>
        </p:txBody>
      </p:sp>
      <p:pic>
        <p:nvPicPr>
          <p:cNvPr id="6" name="Picture 5">
            <a:extLst>
              <a:ext uri="{FF2B5EF4-FFF2-40B4-BE49-F238E27FC236}">
                <a16:creationId xmlns:a16="http://schemas.microsoft.com/office/drawing/2014/main" id="{05171664-25C3-17DF-2FB8-D9536B4A12FE}"/>
              </a:ext>
            </a:extLst>
          </p:cNvPr>
          <p:cNvPicPr>
            <a:picLocks noChangeAspect="1"/>
          </p:cNvPicPr>
          <p:nvPr/>
        </p:nvPicPr>
        <p:blipFill>
          <a:blip r:embed="rId3"/>
          <a:stretch>
            <a:fillRect/>
          </a:stretch>
        </p:blipFill>
        <p:spPr>
          <a:xfrm>
            <a:off x="1582646" y="2114852"/>
            <a:ext cx="5612633" cy="2665561"/>
          </a:xfrm>
          <a:prstGeom prst="rect">
            <a:avLst/>
          </a:prstGeom>
        </p:spPr>
      </p:pic>
    </p:spTree>
    <p:extLst>
      <p:ext uri="{BB962C8B-B14F-4D97-AF65-F5344CB8AC3E}">
        <p14:creationId xmlns:p14="http://schemas.microsoft.com/office/powerpoint/2010/main" val="1626062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F11C64-E6CB-895F-E793-E939A99114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3" name="Picture 2">
            <a:extLst>
              <a:ext uri="{FF2B5EF4-FFF2-40B4-BE49-F238E27FC236}">
                <a16:creationId xmlns:a16="http://schemas.microsoft.com/office/drawing/2014/main" id="{793328D5-1018-75E2-5DC5-B626AE0B1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54169F28-F1E2-9FD7-5168-E53A60B3A74D}"/>
              </a:ext>
            </a:extLst>
          </p:cNvPr>
          <p:cNvSpPr txBox="1"/>
          <p:nvPr/>
        </p:nvSpPr>
        <p:spPr>
          <a:xfrm>
            <a:off x="416740" y="1162013"/>
            <a:ext cx="4572000" cy="307777"/>
          </a:xfrm>
          <a:prstGeom prst="rect">
            <a:avLst/>
          </a:prstGeom>
          <a:noFill/>
        </p:spPr>
        <p:txBody>
          <a:bodyPr wrap="square">
            <a:spAutoFit/>
          </a:bodyPr>
          <a:lstStyle/>
          <a:p>
            <a:r>
              <a:rPr lang="en-US" sz="1400" b="1" dirty="0">
                <a:solidFill>
                  <a:srgbClr val="000000"/>
                </a:solidFill>
                <a:effectLst/>
                <a:latin typeface="Times New Roman" panose="02020603050405020304" pitchFamily="18" charset="0"/>
                <a:ea typeface="Times New Roman" panose="02020603050405020304" pitchFamily="18" charset="0"/>
              </a:rPr>
              <a:t>Staff  Management </a:t>
            </a:r>
            <a:endParaRPr lang="en-US" b="1" dirty="0"/>
          </a:p>
        </p:txBody>
      </p:sp>
      <p:sp>
        <p:nvSpPr>
          <p:cNvPr id="8" name="TextBox 7">
            <a:extLst>
              <a:ext uri="{FF2B5EF4-FFF2-40B4-BE49-F238E27FC236}">
                <a16:creationId xmlns:a16="http://schemas.microsoft.com/office/drawing/2014/main" id="{CB7EAF94-9E6B-D639-C81E-821BF7BA2217}"/>
              </a:ext>
            </a:extLst>
          </p:cNvPr>
          <p:cNvSpPr txBox="1"/>
          <p:nvPr/>
        </p:nvSpPr>
        <p:spPr>
          <a:xfrm>
            <a:off x="416740" y="1469790"/>
            <a:ext cx="8817201" cy="750590"/>
          </a:xfrm>
          <a:prstGeom prst="rect">
            <a:avLst/>
          </a:prstGeom>
          <a:noFill/>
        </p:spPr>
        <p:txBody>
          <a:bodyPr wrap="square">
            <a:spAutoFit/>
          </a:bodyPr>
          <a:lstStyle/>
          <a:p>
            <a:pPr marL="6350" marR="271145" indent="-6350" algn="just">
              <a:lnSpc>
                <a:spcPct val="104000"/>
              </a:lnSpc>
              <a:spcAft>
                <a:spcPts val="25"/>
              </a:spcAft>
            </a:pPr>
            <a:r>
              <a:rPr lang="en-US" sz="1400" kern="100" dirty="0">
                <a:solidFill>
                  <a:srgbClr val="000000"/>
                </a:solidFill>
                <a:effectLst/>
                <a:latin typeface="Times New Roman" panose="02020603050405020304" pitchFamily="18" charset="0"/>
                <a:ea typeface="Times New Roman" panose="02020603050405020304" pitchFamily="18" charset="0"/>
              </a:rPr>
              <a:t>The Staff Management feature in a Society Management System web application allows administrators to efficiently add or remove staff members. This function helps maintain an up-to-date roster of personnel, ensuring smooth operations and effective management of tasks within the society. </a:t>
            </a:r>
          </a:p>
        </p:txBody>
      </p:sp>
      <p:pic>
        <p:nvPicPr>
          <p:cNvPr id="6" name="Picture 5">
            <a:extLst>
              <a:ext uri="{FF2B5EF4-FFF2-40B4-BE49-F238E27FC236}">
                <a16:creationId xmlns:a16="http://schemas.microsoft.com/office/drawing/2014/main" id="{8704CD98-4130-83D4-E7C3-75DF3F159037}"/>
              </a:ext>
            </a:extLst>
          </p:cNvPr>
          <p:cNvPicPr>
            <a:picLocks noChangeAspect="1"/>
          </p:cNvPicPr>
          <p:nvPr/>
        </p:nvPicPr>
        <p:blipFill>
          <a:blip r:embed="rId3"/>
          <a:stretch>
            <a:fillRect/>
          </a:stretch>
        </p:blipFill>
        <p:spPr>
          <a:xfrm>
            <a:off x="1851285" y="2211685"/>
            <a:ext cx="5628807" cy="2648332"/>
          </a:xfrm>
          <a:prstGeom prst="rect">
            <a:avLst/>
          </a:prstGeom>
        </p:spPr>
      </p:pic>
    </p:spTree>
    <p:extLst>
      <p:ext uri="{BB962C8B-B14F-4D97-AF65-F5344CB8AC3E}">
        <p14:creationId xmlns:p14="http://schemas.microsoft.com/office/powerpoint/2010/main" val="34676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F01276-8038-6A2B-41E4-72169A3659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3" name="Picture 2">
            <a:extLst>
              <a:ext uri="{FF2B5EF4-FFF2-40B4-BE49-F238E27FC236}">
                <a16:creationId xmlns:a16="http://schemas.microsoft.com/office/drawing/2014/main" id="{E9AE6485-5447-C70B-4704-7B264F38C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D8EF3F50-E854-70C3-F4B7-B801773F4007}"/>
              </a:ext>
            </a:extLst>
          </p:cNvPr>
          <p:cNvSpPr txBox="1"/>
          <p:nvPr/>
        </p:nvSpPr>
        <p:spPr>
          <a:xfrm>
            <a:off x="952150" y="1258018"/>
            <a:ext cx="7239699" cy="2950744"/>
          </a:xfrm>
          <a:prstGeom prst="rect">
            <a:avLst/>
          </a:prstGeom>
          <a:noFill/>
        </p:spPr>
        <p:txBody>
          <a:bodyPr wrap="square" rtlCol="0">
            <a:spAutoFit/>
          </a:bodyPr>
          <a:lstStyle/>
          <a:p>
            <a:pPr marL="376555" marR="0" indent="-6350">
              <a:lnSpc>
                <a:spcPct val="103000"/>
              </a:lnSpc>
              <a:spcAft>
                <a:spcPts val="280"/>
              </a:spcAft>
            </a:pPr>
            <a:r>
              <a:rPr lang="en-US" sz="1800" b="1" kern="100" dirty="0">
                <a:solidFill>
                  <a:srgbClr val="000000"/>
                </a:solidFill>
                <a:effectLst/>
                <a:latin typeface="Times New Roman" panose="02020603050405020304" pitchFamily="18" charset="0"/>
                <a:ea typeface="Times New Roman" panose="02020603050405020304" pitchFamily="18" charset="0"/>
              </a:rPr>
              <a:t>Conclusion </a:t>
            </a:r>
          </a:p>
          <a:p>
            <a:pPr marL="0" marR="0" indent="0" algn="l">
              <a:lnSpc>
                <a:spcPct val="107000"/>
              </a:lnSpc>
              <a:spcAft>
                <a:spcPts val="25"/>
              </a:spcAft>
            </a:pPr>
            <a:r>
              <a:rPr lang="en-US" sz="1800" b="1" kern="100" dirty="0">
                <a:solidFill>
                  <a:srgbClr val="000000"/>
                </a:solidFill>
                <a:effectLst/>
                <a:latin typeface="Times New Roman" panose="02020603050405020304" pitchFamily="18" charset="0"/>
                <a:ea typeface="Times New Roman" panose="02020603050405020304" pitchFamily="18" charset="0"/>
              </a:rPr>
              <a:t> </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311150" marR="591820" indent="-6350" algn="just">
              <a:lnSpc>
                <a:spcPct val="104000"/>
              </a:lnSpc>
              <a:spcAft>
                <a:spcPts val="25"/>
              </a:spcAft>
            </a:pPr>
            <a:r>
              <a:rPr lang="en-US" kern="100" dirty="0">
                <a:solidFill>
                  <a:srgbClr val="000000"/>
                </a:solidFill>
                <a:effectLst/>
                <a:latin typeface="Times New Roman" panose="02020603050405020304" pitchFamily="18" charset="0"/>
                <a:ea typeface="Times New Roman" panose="02020603050405020304" pitchFamily="18" charset="0"/>
              </a:rPr>
              <a:t>The development of the Society Management System has successfully addressed several critical needs for efficient and streamlined operations within residential or community societies. The system provides a centralized platform for managing tasks such as member registration, financial transactions, maintenance requests, event management, and communication between society members and administrators. By automating many manual processes, the system has improved transparency, accountability, and responsiveness, reducing the administrative burden on society managers while enhancing the overall resident experience. </a:t>
            </a:r>
          </a:p>
          <a:p>
            <a:pPr marL="0" marR="0" indent="0" algn="l">
              <a:lnSpc>
                <a:spcPct val="107000"/>
              </a:lnSpc>
              <a:spcAft>
                <a:spcPts val="25"/>
              </a:spcAft>
            </a:pPr>
            <a:r>
              <a:rPr lang="en-US" kern="100" dirty="0">
                <a:solidFill>
                  <a:srgbClr val="000000"/>
                </a:solidFill>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387485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717" y="1113917"/>
            <a:ext cx="8520600" cy="841800"/>
          </a:xfrm>
        </p:spPr>
        <p:txBody>
          <a:bodyPr>
            <a:normAutofit/>
          </a:bodyPr>
          <a:lstStyle/>
          <a:p>
            <a:pPr algn="l"/>
            <a:r>
              <a:rPr lang="en-IN" sz="2000" b="1" dirty="0"/>
              <a:t>References</a:t>
            </a:r>
            <a:r>
              <a:rPr lang="en-IN" sz="2000" dirty="0"/>
              <a:t>: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5" name="TextBox 4">
            <a:extLst>
              <a:ext uri="{FF2B5EF4-FFF2-40B4-BE49-F238E27FC236}">
                <a16:creationId xmlns:a16="http://schemas.microsoft.com/office/drawing/2014/main" id="{757B77BA-C631-6067-DB2D-F328EE695D14}"/>
              </a:ext>
            </a:extLst>
          </p:cNvPr>
          <p:cNvSpPr txBox="1"/>
          <p:nvPr/>
        </p:nvSpPr>
        <p:spPr>
          <a:xfrm>
            <a:off x="1168983" y="1955717"/>
            <a:ext cx="6972300" cy="2462213"/>
          </a:xfrm>
          <a:prstGeom prst="rect">
            <a:avLst/>
          </a:prstGeom>
          <a:noFill/>
        </p:spPr>
        <p:txBody>
          <a:bodyPr wrap="square" rtlCol="0">
            <a:spAutoFit/>
          </a:bodyPr>
          <a:lstStyle/>
          <a:p>
            <a:pPr marL="285750" indent="-285750" algn="just">
              <a:buFont typeface="Arial" panose="020B0604020202020204" pitchFamily="34" charset="0"/>
              <a:buChar char="•"/>
            </a:pPr>
            <a:r>
              <a:rPr lang="en-US" dirty="0">
                <a:hlinkClick r:id="rId3"/>
              </a:rPr>
              <a:t>https://mysocietyclub.com/</a:t>
            </a:r>
            <a:endParaRPr lang="en-US" dirty="0"/>
          </a:p>
          <a:p>
            <a:pPr algn="just"/>
            <a:endParaRPr lang="en-US" dirty="0"/>
          </a:p>
          <a:p>
            <a:pPr marL="285750" indent="-285750" algn="just">
              <a:buFont typeface="Arial" panose="020B0604020202020204" pitchFamily="34" charset="0"/>
              <a:buChar char="•"/>
            </a:pPr>
            <a:r>
              <a:rPr lang="en-US" dirty="0"/>
              <a:t>https://mscw.ac.in/NAAC/Criteria1/Samples-of-ProjectWork_Fieldwork/Computer_Science/software_Engineering/Software%20Engineering/society%20mgmnt/Software%20Mnagement%20Software(SMS).docx </a:t>
            </a:r>
          </a:p>
          <a:p>
            <a:pPr algn="just"/>
            <a:endParaRPr lang="en-US" dirty="0"/>
          </a:p>
          <a:p>
            <a:pPr marL="285750" indent="-285750" algn="just">
              <a:buFont typeface="Arial" panose="020B0604020202020204" pitchFamily="34" charset="0"/>
              <a:buChar char="•"/>
            </a:pPr>
            <a:r>
              <a:rPr lang="en-US" dirty="0">
                <a:hlinkClick r:id="rId4"/>
              </a:rPr>
              <a:t>https://chatgpt.com/</a:t>
            </a:r>
            <a:endParaRPr lang="en-US" dirty="0"/>
          </a:p>
          <a:p>
            <a:pPr algn="just"/>
            <a:endParaRPr lang="en-US" dirty="0"/>
          </a:p>
          <a:p>
            <a:pPr marL="285750" indent="-285750" algn="just">
              <a:buFont typeface="Arial" panose="020B0604020202020204" pitchFamily="34" charset="0"/>
              <a:buChar char="•"/>
            </a:pPr>
            <a:r>
              <a:rPr lang="en-US" dirty="0">
                <a:hlinkClick r:id="rId5"/>
              </a:rPr>
              <a:t>https://github.com/DarkLord125/Society-Management-System</a:t>
            </a:r>
            <a:endParaRPr lang="en-US" dirty="0"/>
          </a:p>
          <a:p>
            <a:pPr marL="285750" indent="-285750" algn="just">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236850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00" y="2414086"/>
            <a:ext cx="8520600" cy="841800"/>
          </a:xfrm>
        </p:spPr>
        <p:txBody>
          <a:bodyPr>
            <a:normAutofit/>
          </a:bodyPr>
          <a:lstStyle/>
          <a:p>
            <a:r>
              <a:rPr lang="en-IN" sz="4000" dirty="0"/>
              <a:t>Thank You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375611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Google Shape;67;p15"/>
          <p:cNvSpPr txBox="1">
            <a:spLocks/>
          </p:cNvSpPr>
          <p:nvPr/>
        </p:nvSpPr>
        <p:spPr>
          <a:xfrm>
            <a:off x="644236" y="962525"/>
            <a:ext cx="8333509" cy="361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pPr>
            <a:r>
              <a:rPr lang="en-US" sz="1400" dirty="0">
                <a:solidFill>
                  <a:schemeClr val="tx1"/>
                </a:solidFill>
              </a:rPr>
              <a:t>After successful completion of this course, student will be able to:</a:t>
            </a:r>
          </a:p>
          <a:p>
            <a:pPr marL="914400" indent="-336550" algn="just">
              <a:lnSpc>
                <a:spcPct val="150000"/>
              </a:lnSpc>
              <a:buSzPts val="1700"/>
              <a:buFont typeface="Arial"/>
              <a:buAutoNum type="arabicPeriod"/>
            </a:pPr>
            <a:r>
              <a:rPr lang="en-US" sz="1400" dirty="0">
                <a:solidFill>
                  <a:schemeClr val="tx1"/>
                </a:solidFill>
              </a:rPr>
              <a:t>Write the problem/task specification in existing system.</a:t>
            </a:r>
          </a:p>
          <a:p>
            <a:pPr marL="914400" indent="-336550" algn="just">
              <a:lnSpc>
                <a:spcPct val="150000"/>
              </a:lnSpc>
              <a:buSzPts val="1700"/>
              <a:buFont typeface="Arial"/>
              <a:buAutoNum type="arabicPeriod"/>
            </a:pPr>
            <a:r>
              <a:rPr lang="en-US" sz="1400" dirty="0">
                <a:solidFill>
                  <a:schemeClr val="tx1"/>
                </a:solidFill>
              </a:rPr>
              <a:t>Select, collect and use the required information/knowledge to solve the problem.</a:t>
            </a:r>
          </a:p>
          <a:p>
            <a:pPr marL="914400" indent="-336550" algn="just">
              <a:lnSpc>
                <a:spcPct val="150000"/>
              </a:lnSpc>
              <a:buSzPts val="1700"/>
              <a:buFont typeface="Arial"/>
              <a:buAutoNum type="arabicPeriod"/>
            </a:pPr>
            <a:r>
              <a:rPr lang="en-US" sz="1400" dirty="0">
                <a:solidFill>
                  <a:schemeClr val="tx1"/>
                </a:solidFill>
              </a:rPr>
              <a:t>Logically choose relevant possible solution(s).</a:t>
            </a:r>
          </a:p>
          <a:p>
            <a:pPr marL="914400" indent="-336550" algn="just">
              <a:lnSpc>
                <a:spcPct val="150000"/>
              </a:lnSpc>
              <a:buSzPts val="1700"/>
              <a:buFont typeface="Arial"/>
              <a:buAutoNum type="arabicPeriod"/>
            </a:pPr>
            <a:r>
              <a:rPr lang="en-US" sz="1400" dirty="0">
                <a:solidFill>
                  <a:schemeClr val="tx1"/>
                </a:solidFill>
              </a:rPr>
              <a:t>Assess the impact of project on society.</a:t>
            </a:r>
          </a:p>
          <a:p>
            <a:pPr marL="914400" indent="-336550" algn="just">
              <a:lnSpc>
                <a:spcPct val="150000"/>
              </a:lnSpc>
              <a:buSzPts val="1700"/>
              <a:buFont typeface="Arial"/>
              <a:buAutoNum type="arabicPeriod"/>
            </a:pPr>
            <a:r>
              <a:rPr lang="en-US" sz="1400" dirty="0">
                <a:solidFill>
                  <a:schemeClr val="tx1"/>
                </a:solidFill>
              </a:rPr>
              <a:t>Prepare project proposal with action plan and time duration scientifically before beginning the project.</a:t>
            </a:r>
          </a:p>
          <a:p>
            <a:pPr marL="914400" indent="-336550" algn="just">
              <a:lnSpc>
                <a:spcPct val="150000"/>
              </a:lnSpc>
              <a:buSzPts val="1700"/>
              <a:buFont typeface="Arial"/>
              <a:buAutoNum type="arabicPeriod"/>
            </a:pPr>
            <a:r>
              <a:rPr lang="en-US" sz="1400" dirty="0">
                <a:solidFill>
                  <a:schemeClr val="tx1"/>
                </a:solidFill>
              </a:rPr>
              <a:t>Communicate effectively and confidently as a member and leader of team</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17759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7638CD-D6F7-3C5E-C66A-B048E63E22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3" name="Picture 2">
            <a:extLst>
              <a:ext uri="{FF2B5EF4-FFF2-40B4-BE49-F238E27FC236}">
                <a16:creationId xmlns:a16="http://schemas.microsoft.com/office/drawing/2014/main" id="{1DEB49DE-B276-F5A7-7207-FF7CE16B1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DD7D5F36-00AE-8820-B9B0-91B8B3AB4FEB}"/>
              </a:ext>
            </a:extLst>
          </p:cNvPr>
          <p:cNvSpPr txBox="1"/>
          <p:nvPr/>
        </p:nvSpPr>
        <p:spPr>
          <a:xfrm>
            <a:off x="419725" y="1281659"/>
            <a:ext cx="8274570" cy="3170099"/>
          </a:xfrm>
          <a:prstGeom prst="rect">
            <a:avLst/>
          </a:prstGeom>
          <a:noFill/>
        </p:spPr>
        <p:txBody>
          <a:bodyPr wrap="square" rtlCol="0">
            <a:spAutoFit/>
          </a:bodyPr>
          <a:lstStyle/>
          <a:p>
            <a:r>
              <a:rPr lang="en-US" sz="1800" b="1" dirty="0"/>
              <a:t>Abstract:</a:t>
            </a:r>
          </a:p>
          <a:p>
            <a:endParaRPr lang="en-US" dirty="0"/>
          </a:p>
          <a:p>
            <a:pPr algn="just"/>
            <a:r>
              <a:rPr lang="en-US" dirty="0"/>
              <a:t>Society Management System follows “Simplicity is the ultimate sophistication” phrase and aims at making the current situation in the society simple and efficient. </a:t>
            </a:r>
          </a:p>
          <a:p>
            <a:pPr algn="just"/>
            <a:endParaRPr lang="en-US" dirty="0"/>
          </a:p>
          <a:p>
            <a:pPr algn="just"/>
            <a:r>
              <a:rPr lang="en-US" dirty="0"/>
              <a:t>This System reduces the conflicts that arise within the society by providing facilities such as Alert , Vendors &amp; Services, Directory, Helpdesk, Visitor Management , Delivery/Courier Management , Staff / Helper Management , Reports etc. </a:t>
            </a:r>
          </a:p>
          <a:p>
            <a:pPr algn="just"/>
            <a:endParaRPr lang="en-US" dirty="0"/>
          </a:p>
          <a:p>
            <a:pPr algn="just"/>
            <a:r>
              <a:rPr lang="en-US" dirty="0"/>
              <a:t>It automates bulletin that occur within the society and makes it easy for the members of the society an easy access to the society happenings and on goings .</a:t>
            </a:r>
          </a:p>
          <a:p>
            <a:pPr algn="just"/>
            <a:r>
              <a:rPr lang="en-US" dirty="0"/>
              <a:t>The main aim of the project is to provide utility to maintain day to day operations of the society .This system helps them to store all transactions electronically in a system, which in turn saves lot time, money and energy. </a:t>
            </a:r>
          </a:p>
        </p:txBody>
      </p:sp>
    </p:spTree>
    <p:extLst>
      <p:ext uri="{BB962C8B-B14F-4D97-AF65-F5344CB8AC3E}">
        <p14:creationId xmlns:p14="http://schemas.microsoft.com/office/powerpoint/2010/main" val="394045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445085-E04D-B723-27AB-052292B31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3" name="Picture 2">
            <a:extLst>
              <a:ext uri="{FF2B5EF4-FFF2-40B4-BE49-F238E27FC236}">
                <a16:creationId xmlns:a16="http://schemas.microsoft.com/office/drawing/2014/main" id="{34D44B74-099F-1C01-FC20-AB5E774FB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150233AD-B5EC-6ED5-3EDB-8D4A9221ECB9}"/>
              </a:ext>
            </a:extLst>
          </p:cNvPr>
          <p:cNvSpPr txBox="1"/>
          <p:nvPr/>
        </p:nvSpPr>
        <p:spPr>
          <a:xfrm>
            <a:off x="482701" y="1101777"/>
            <a:ext cx="7989757" cy="2616101"/>
          </a:xfrm>
          <a:prstGeom prst="rect">
            <a:avLst/>
          </a:prstGeom>
          <a:noFill/>
        </p:spPr>
        <p:txBody>
          <a:bodyPr wrap="square" rtlCol="0">
            <a:spAutoFit/>
          </a:bodyPr>
          <a:lstStyle/>
          <a:p>
            <a:r>
              <a:rPr lang="en-US" sz="1800" b="1" dirty="0"/>
              <a:t>Introduction:</a:t>
            </a:r>
          </a:p>
          <a:p>
            <a:endParaRPr lang="en-US" sz="1800" b="1" dirty="0"/>
          </a:p>
          <a:p>
            <a:pPr algn="just"/>
            <a:r>
              <a:rPr lang="en-US" sz="1600" dirty="0"/>
              <a:t>In today's dynamic environment, managing societies—whether they are residential communities, professional organizations, or other types of groups—requires a sophisticated approach to ensure efficiency and transparency. Traditional methods of management, often reliant on manual processes and disparate tools, can lead to inefficiencies and challenges in communication and coordination.</a:t>
            </a:r>
          </a:p>
          <a:p>
            <a:pPr algn="just"/>
            <a:endParaRPr lang="en-US" sz="1600" dirty="0"/>
          </a:p>
          <a:p>
            <a:pPr algn="just"/>
            <a:r>
              <a:rPr lang="en-US" sz="1600" dirty="0"/>
              <a:t>To address these issues, this document proposes the development of a comprehensive Society Management System (SMS) software. </a:t>
            </a:r>
          </a:p>
        </p:txBody>
      </p:sp>
    </p:spTree>
    <p:extLst>
      <p:ext uri="{BB962C8B-B14F-4D97-AF65-F5344CB8AC3E}">
        <p14:creationId xmlns:p14="http://schemas.microsoft.com/office/powerpoint/2010/main" val="61476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833" y="1019332"/>
            <a:ext cx="4317167" cy="509666"/>
          </a:xfrm>
        </p:spPr>
        <p:txBody>
          <a:bodyPr>
            <a:normAutofit/>
          </a:bodyPr>
          <a:lstStyle/>
          <a:p>
            <a:pPr algn="l"/>
            <a:r>
              <a:rPr lang="en-IN" sz="2000" b="1" dirty="0"/>
              <a:t>     Problem Definition:</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8" name="TextBox 7">
            <a:extLst>
              <a:ext uri="{FF2B5EF4-FFF2-40B4-BE49-F238E27FC236}">
                <a16:creationId xmlns:a16="http://schemas.microsoft.com/office/drawing/2014/main" id="{2768EE42-4F55-4E3E-2B2E-8631D0BB581F}"/>
              </a:ext>
            </a:extLst>
          </p:cNvPr>
          <p:cNvSpPr txBox="1"/>
          <p:nvPr/>
        </p:nvSpPr>
        <p:spPr>
          <a:xfrm>
            <a:off x="599548" y="1602153"/>
            <a:ext cx="8234472" cy="2062103"/>
          </a:xfrm>
          <a:prstGeom prst="rect">
            <a:avLst/>
          </a:prstGeom>
          <a:noFill/>
        </p:spPr>
        <p:txBody>
          <a:bodyPr wrap="square">
            <a:spAutoFit/>
          </a:bodyPr>
          <a:lstStyle/>
          <a:p>
            <a:pPr algn="just"/>
            <a:r>
              <a:rPr lang="en-US" sz="1600" dirty="0"/>
              <a:t>Managing residential societies involves numerous administrative, financial, and operational challenges, often leading to inefficiencies, miscommunication, and dissatisfaction among residents. Current management practices are largely manual, disorganized, and lack the technological infrastructure needed for streamlined operations. This results in time-consuming tasks such as maintenance tracking, utility billing, resident communication, and record-keeping, often prone to errors and delays.</a:t>
            </a:r>
          </a:p>
          <a:p>
            <a:br>
              <a:rPr lang="en-US" sz="1600" dirty="0"/>
            </a:br>
            <a:endParaRPr lang="en-US" sz="1600" dirty="0"/>
          </a:p>
        </p:txBody>
      </p:sp>
    </p:spTree>
    <p:extLst>
      <p:ext uri="{BB962C8B-B14F-4D97-AF65-F5344CB8AC3E}">
        <p14:creationId xmlns:p14="http://schemas.microsoft.com/office/powerpoint/2010/main" val="389376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055672-B711-D8D4-48F2-899E1AD90B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3" name="Picture 2">
            <a:extLst>
              <a:ext uri="{FF2B5EF4-FFF2-40B4-BE49-F238E27FC236}">
                <a16:creationId xmlns:a16="http://schemas.microsoft.com/office/drawing/2014/main" id="{9E387CB1-3E4B-3870-CB46-A7C3090A3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196B6BF7-2F01-9289-2C3A-1B48628D3B23}"/>
              </a:ext>
            </a:extLst>
          </p:cNvPr>
          <p:cNvSpPr txBox="1"/>
          <p:nvPr/>
        </p:nvSpPr>
        <p:spPr>
          <a:xfrm>
            <a:off x="458369" y="1072103"/>
            <a:ext cx="4572000" cy="400110"/>
          </a:xfrm>
          <a:prstGeom prst="rect">
            <a:avLst/>
          </a:prstGeom>
          <a:noFill/>
        </p:spPr>
        <p:txBody>
          <a:bodyPr wrap="square">
            <a:spAutoFit/>
          </a:bodyPr>
          <a:lstStyle/>
          <a:p>
            <a:r>
              <a:rPr lang="en-IN" sz="2000" b="1" dirty="0"/>
              <a:t>  Proposed</a:t>
            </a:r>
            <a:r>
              <a:rPr lang="en-IN" sz="1600" b="1" dirty="0"/>
              <a:t> </a:t>
            </a:r>
            <a:r>
              <a:rPr lang="en-IN" sz="2000" b="1" dirty="0"/>
              <a:t>Solution</a:t>
            </a:r>
            <a:r>
              <a:rPr lang="en-IN" sz="1600" b="1" dirty="0"/>
              <a:t>: </a:t>
            </a:r>
          </a:p>
        </p:txBody>
      </p:sp>
      <p:sp>
        <p:nvSpPr>
          <p:cNvPr id="7" name="TextBox 6">
            <a:extLst>
              <a:ext uri="{FF2B5EF4-FFF2-40B4-BE49-F238E27FC236}">
                <a16:creationId xmlns:a16="http://schemas.microsoft.com/office/drawing/2014/main" id="{181B03A3-352F-5B23-796A-4DF3A8E30E30}"/>
              </a:ext>
            </a:extLst>
          </p:cNvPr>
          <p:cNvSpPr txBox="1"/>
          <p:nvPr/>
        </p:nvSpPr>
        <p:spPr>
          <a:xfrm>
            <a:off x="595073" y="1540698"/>
            <a:ext cx="8037743" cy="2062103"/>
          </a:xfrm>
          <a:prstGeom prst="rect">
            <a:avLst/>
          </a:prstGeom>
          <a:noFill/>
        </p:spPr>
        <p:txBody>
          <a:bodyPr wrap="square">
            <a:spAutoFit/>
          </a:bodyPr>
          <a:lstStyle/>
          <a:p>
            <a:pPr algn="just"/>
            <a:r>
              <a:rPr lang="en-US" sz="1600" dirty="0"/>
              <a:t>A Society Management System that integrates digital tools and automation can address these issues by providing a centralized platform for managing all aspects of society operations, improving communication, and enhancing resident satisfaction.</a:t>
            </a:r>
          </a:p>
          <a:p>
            <a:pPr algn="just"/>
            <a:r>
              <a:rPr lang="en-US" sz="1600" dirty="0"/>
              <a:t>The Society Management System will serve as an integrated platform designed to simplify and automate routine operations, offering a central hub for all management activities. By leveraging modern technology, the system will provide features such as automated billing, real-time communication channels, event management, and detailed reporting capabilities.</a:t>
            </a:r>
          </a:p>
        </p:txBody>
      </p:sp>
    </p:spTree>
    <p:extLst>
      <p:ext uri="{BB962C8B-B14F-4D97-AF65-F5344CB8AC3E}">
        <p14:creationId xmlns:p14="http://schemas.microsoft.com/office/powerpoint/2010/main" val="325069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419" y="842995"/>
            <a:ext cx="8520600" cy="841800"/>
          </a:xfrm>
        </p:spPr>
        <p:txBody>
          <a:bodyPr>
            <a:normAutofit/>
          </a:bodyPr>
          <a:lstStyle/>
          <a:p>
            <a:pPr algn="l"/>
            <a:r>
              <a:rPr lang="en-IN" sz="2000" b="1" dirty="0"/>
              <a:t>Hardware</a:t>
            </a:r>
            <a:r>
              <a:rPr lang="en-IN" sz="2800" b="1" dirty="0"/>
              <a:t> </a:t>
            </a:r>
            <a:r>
              <a:rPr lang="en-IN" sz="2000" b="1" dirty="0"/>
              <a:t>Requirements</a:t>
            </a:r>
            <a:r>
              <a:rPr lang="en-IN" sz="2800" b="1" dirty="0"/>
              <a:t>: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68"/>
            <a:ext cx="9144000" cy="78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8" name="TextBox 7">
            <a:extLst>
              <a:ext uri="{FF2B5EF4-FFF2-40B4-BE49-F238E27FC236}">
                <a16:creationId xmlns:a16="http://schemas.microsoft.com/office/drawing/2014/main" id="{1971C7FE-D16A-D27E-148E-FB0344B99083}"/>
              </a:ext>
            </a:extLst>
          </p:cNvPr>
          <p:cNvSpPr txBox="1"/>
          <p:nvPr/>
        </p:nvSpPr>
        <p:spPr>
          <a:xfrm>
            <a:off x="-475930" y="1684795"/>
            <a:ext cx="7839607" cy="2186752"/>
          </a:xfrm>
          <a:prstGeom prst="rect">
            <a:avLst/>
          </a:prstGeom>
          <a:noFill/>
        </p:spPr>
        <p:txBody>
          <a:bodyPr wrap="square" rtlCol="0">
            <a:spAutoFit/>
          </a:bodyPr>
          <a:lstStyle/>
          <a:p>
            <a:pPr marL="914400" marR="1200150" lvl="2">
              <a:lnSpc>
                <a:spcPct val="145000"/>
              </a:lnSpc>
              <a:spcBef>
                <a:spcPts val="885"/>
              </a:spcBef>
              <a:spcAft>
                <a:spcPts val="0"/>
              </a:spcAft>
              <a:buSzPts val="1200"/>
              <a:tabLst>
                <a:tab pos="665480" algn="l"/>
                <a:tab pos="666115" algn="l"/>
              </a:tabLst>
            </a:pPr>
            <a:r>
              <a:rPr lang="en-US" sz="1800" b="1" dirty="0">
                <a:effectLst/>
                <a:latin typeface="Times New Roman" panose="02020603050405020304" pitchFamily="18" charset="0"/>
                <a:ea typeface="Symbol" panose="05050102010706020507" pitchFamily="18" charset="2"/>
                <a:cs typeface="Symbol" panose="05050102010706020507" pitchFamily="18" charset="2"/>
              </a:rPr>
              <a:t> Development</a:t>
            </a:r>
            <a:r>
              <a:rPr lang="en-US" sz="1800" b="1" spc="40" dirty="0">
                <a:effectLst/>
                <a:latin typeface="Times New Roman" panose="02020603050405020304" pitchFamily="18" charset="0"/>
                <a:ea typeface="Symbol" panose="05050102010706020507" pitchFamily="18" charset="2"/>
                <a:cs typeface="Symbol" panose="05050102010706020507" pitchFamily="18" charset="2"/>
              </a:rPr>
              <a:t> </a:t>
            </a:r>
            <a:r>
              <a:rPr lang="en-US" sz="1800" b="1" dirty="0">
                <a:effectLst/>
                <a:latin typeface="Times New Roman" panose="02020603050405020304" pitchFamily="18" charset="0"/>
                <a:ea typeface="Symbol" panose="05050102010706020507" pitchFamily="18" charset="2"/>
                <a:cs typeface="Symbol" panose="05050102010706020507" pitchFamily="18" charset="2"/>
              </a:rPr>
              <a:t>Machines:</a:t>
            </a:r>
            <a:r>
              <a:rPr lang="en-US" sz="1800" b="1" spc="35" dirty="0">
                <a:effectLst/>
                <a:latin typeface="Times New Roman" panose="02020603050405020304" pitchFamily="18" charset="0"/>
                <a:ea typeface="Symbol" panose="05050102010706020507" pitchFamily="18" charset="2"/>
                <a:cs typeface="Symbol" panose="05050102010706020507" pitchFamily="18" charset="2"/>
              </a:rPr>
              <a:t> </a:t>
            </a:r>
          </a:p>
          <a:p>
            <a:pPr marL="1200150" marR="1200150" lvl="2" indent="-285750" algn="just">
              <a:spcBef>
                <a:spcPts val="885"/>
              </a:spcBef>
              <a:spcAft>
                <a:spcPts val="0"/>
              </a:spcAft>
              <a:buSzPts val="1200"/>
              <a:buFont typeface="Arial" panose="020B0604020202020204" pitchFamily="34" charset="0"/>
              <a:buChar char="•"/>
              <a:tabLst>
                <a:tab pos="665480" algn="l"/>
                <a:tab pos="666115" algn="l"/>
              </a:tabLst>
            </a:pPr>
            <a:r>
              <a:rPr lang="en-US" sz="1600" dirty="0">
                <a:effectLst/>
                <a:latin typeface="Times New Roman" panose="02020603050405020304" pitchFamily="18" charset="0"/>
                <a:ea typeface="Symbol" panose="05050102010706020507" pitchFamily="18" charset="2"/>
                <a:cs typeface="Symbol" panose="05050102010706020507" pitchFamily="18" charset="2"/>
              </a:rPr>
              <a:t>RAM : Minimum</a:t>
            </a:r>
            <a:r>
              <a:rPr lang="en-US" sz="1600" spc="4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8GB</a:t>
            </a:r>
            <a:r>
              <a:rPr lang="en-US" sz="1600" spc="30" dirty="0">
                <a:effectLst/>
                <a:latin typeface="Times New Roman" panose="02020603050405020304" pitchFamily="18" charset="0"/>
                <a:ea typeface="Symbol" panose="05050102010706020507" pitchFamily="18" charset="2"/>
                <a:cs typeface="Symbol" panose="05050102010706020507" pitchFamily="18" charset="2"/>
              </a:rPr>
              <a:t> </a:t>
            </a:r>
          </a:p>
          <a:p>
            <a:pPr marL="1200150" marR="1200150" lvl="2" indent="-285750" algn="just">
              <a:spcBef>
                <a:spcPts val="885"/>
              </a:spcBef>
              <a:spcAft>
                <a:spcPts val="0"/>
              </a:spcAft>
              <a:buSzPts val="1200"/>
              <a:buFont typeface="Arial" panose="020B0604020202020204" pitchFamily="34" charset="0"/>
              <a:buChar char="•"/>
              <a:tabLst>
                <a:tab pos="665480" algn="l"/>
                <a:tab pos="666115" algn="l"/>
              </a:tabLst>
            </a:pPr>
            <a:r>
              <a:rPr lang="en-US" sz="1600" spc="30" dirty="0">
                <a:effectLst/>
                <a:latin typeface="Times New Roman" panose="02020603050405020304" pitchFamily="18" charset="0"/>
                <a:ea typeface="Symbol" panose="05050102010706020507" pitchFamily="18" charset="2"/>
                <a:cs typeface="Symbol" panose="05050102010706020507" pitchFamily="18" charset="2"/>
              </a:rPr>
              <a:t>Storage: </a:t>
            </a:r>
            <a:r>
              <a:rPr lang="en-US" sz="1600" dirty="0">
                <a:effectLst/>
                <a:latin typeface="Times New Roman" panose="02020603050405020304" pitchFamily="18" charset="0"/>
                <a:ea typeface="Symbol" panose="05050102010706020507" pitchFamily="18" charset="2"/>
                <a:cs typeface="Symbol" panose="05050102010706020507" pitchFamily="18" charset="2"/>
              </a:rPr>
              <a:t>256GB</a:t>
            </a:r>
            <a:r>
              <a:rPr lang="en-US" sz="1600" spc="40"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SSD</a:t>
            </a:r>
            <a:endParaRPr lang="en-US" sz="1600" dirty="0">
              <a:latin typeface="Times New Roman" panose="02020603050405020304" pitchFamily="18" charset="0"/>
              <a:ea typeface="Symbol" panose="05050102010706020507" pitchFamily="18" charset="2"/>
              <a:cs typeface="Symbol" panose="05050102010706020507" pitchFamily="18" charset="2"/>
            </a:endParaRPr>
          </a:p>
          <a:p>
            <a:pPr marL="1200150" marR="1200150" lvl="2" indent="-285750" algn="just">
              <a:spcBef>
                <a:spcPts val="885"/>
              </a:spcBef>
              <a:spcAft>
                <a:spcPts val="0"/>
              </a:spcAft>
              <a:buSzPts val="1200"/>
              <a:buFont typeface="Arial" panose="020B0604020202020204" pitchFamily="34" charset="0"/>
              <a:buChar char="•"/>
              <a:tabLst>
                <a:tab pos="665480" algn="l"/>
                <a:tab pos="666115" algn="l"/>
              </a:tabLst>
            </a:pPr>
            <a:r>
              <a:rPr lang="en-US" sz="1600" dirty="0">
                <a:latin typeface="Times New Roman" panose="02020603050405020304" pitchFamily="18" charset="0"/>
                <a:ea typeface="Symbol" panose="05050102010706020507" pitchFamily="18" charset="2"/>
                <a:cs typeface="Symbol" panose="05050102010706020507" pitchFamily="18" charset="2"/>
              </a:rPr>
              <a:t>P</a:t>
            </a:r>
            <a:r>
              <a:rPr lang="en-US" sz="1600" dirty="0">
                <a:effectLst/>
                <a:latin typeface="Times New Roman" panose="02020603050405020304" pitchFamily="18" charset="0"/>
                <a:ea typeface="Symbol" panose="05050102010706020507" pitchFamily="18" charset="2"/>
                <a:cs typeface="Symbol" panose="05050102010706020507" pitchFamily="18" charset="2"/>
              </a:rPr>
              <a:t>rocessor : Intel</a:t>
            </a:r>
            <a:r>
              <a:rPr lang="en-US" sz="16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i3</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or</a:t>
            </a:r>
            <a:r>
              <a:rPr lang="en-US" sz="16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Symbol" panose="05050102010706020507" pitchFamily="18" charset="2"/>
                <a:cs typeface="Symbol" panose="05050102010706020507" pitchFamily="18" charset="2"/>
              </a:rPr>
              <a:t>equivalent.</a:t>
            </a:r>
            <a:endParaRPr lang="en-US" sz="1600" dirty="0">
              <a:latin typeface="Times New Roman" panose="02020603050405020304" pitchFamily="18" charset="0"/>
              <a:ea typeface="Symbol" panose="05050102010706020507" pitchFamily="18" charset="2"/>
              <a:cs typeface="Symbol" panose="05050102010706020507" pitchFamily="18" charset="2"/>
            </a:endParaRPr>
          </a:p>
          <a:p>
            <a:pPr marL="1200150" marR="1200150" lvl="2" indent="-285750" algn="just">
              <a:spcBef>
                <a:spcPts val="885"/>
              </a:spcBef>
              <a:spcAft>
                <a:spcPts val="0"/>
              </a:spcAft>
              <a:buSzPts val="1200"/>
              <a:buFont typeface="Arial" panose="020B0604020202020204" pitchFamily="34" charset="0"/>
              <a:buChar char="•"/>
              <a:tabLst>
                <a:tab pos="665480" algn="l"/>
                <a:tab pos="666115" algn="l"/>
              </a:tabLst>
            </a:pPr>
            <a:r>
              <a:rPr lang="en-US" sz="1600" spc="-5" dirty="0">
                <a:effectLst/>
                <a:latin typeface="Times New Roman" panose="02020603050405020304" pitchFamily="18" charset="0"/>
                <a:ea typeface="Symbol" panose="05050102010706020507" pitchFamily="18" charset="2"/>
                <a:cs typeface="Symbol" panose="05050102010706020507" pitchFamily="18" charset="2"/>
              </a:rPr>
              <a:t>Devices:</a:t>
            </a:r>
            <a:r>
              <a:rPr lang="en-US" sz="1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600" spc="-5" dirty="0">
                <a:effectLst/>
                <a:latin typeface="Times New Roman" panose="02020603050405020304" pitchFamily="18" charset="0"/>
                <a:ea typeface="Symbol" panose="05050102010706020507" pitchFamily="18" charset="2"/>
                <a:cs typeface="Symbol" panose="05050102010706020507" pitchFamily="18" charset="2"/>
              </a:rPr>
              <a:t>Android</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spc="-5" dirty="0">
                <a:effectLst/>
                <a:latin typeface="Times New Roman" panose="02020603050405020304" pitchFamily="18" charset="0"/>
                <a:ea typeface="Symbol" panose="05050102010706020507" pitchFamily="18" charset="2"/>
                <a:cs typeface="Symbol" panose="05050102010706020507" pitchFamily="18" charset="2"/>
              </a:rPr>
              <a:t>and</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5" dirty="0">
                <a:effectLst/>
                <a:latin typeface="Times New Roman" panose="02020603050405020304" pitchFamily="18" charset="0"/>
                <a:ea typeface="Symbol" panose="05050102010706020507" pitchFamily="18" charset="2"/>
                <a:cs typeface="Symbol" panose="05050102010706020507" pitchFamily="18" charset="2"/>
              </a:rPr>
              <a:t>iOS</a:t>
            </a:r>
            <a:r>
              <a:rPr lang="en-US" sz="16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5" dirty="0">
                <a:effectLst/>
                <a:latin typeface="Times New Roman" panose="02020603050405020304" pitchFamily="18" charset="0"/>
                <a:ea typeface="Symbol" panose="05050102010706020507" pitchFamily="18" charset="2"/>
                <a:cs typeface="Symbol" panose="05050102010706020507" pitchFamily="18" charset="2"/>
              </a:rPr>
              <a:t>smartphones and Laptop </a:t>
            </a:r>
            <a:r>
              <a:rPr lang="en-US" sz="1800" spc="-5" dirty="0">
                <a:effectLst/>
                <a:latin typeface="Times New Roman" panose="02020603050405020304" pitchFamily="18" charset="0"/>
                <a:ea typeface="Symbol" panose="05050102010706020507" pitchFamily="18" charset="2"/>
                <a:cs typeface="Symbol" panose="05050102010706020507" pitchFamily="18" charset="2"/>
              </a:rPr>
              <a:t>.</a:t>
            </a:r>
            <a:endParaRPr lang="en-US" sz="1800" dirty="0">
              <a:effectLst/>
              <a:latin typeface="Times New Roman" panose="02020603050405020304" pitchFamily="18" charset="0"/>
              <a:ea typeface="Symbol" panose="05050102010706020507" pitchFamily="18" charset="2"/>
              <a:cs typeface="Symbol" panose="05050102010706020507" pitchFamily="18" charset="2"/>
            </a:endParaRPr>
          </a:p>
          <a:p>
            <a:pPr marL="342900" indent="-342900">
              <a:buFont typeface="+mj-lt"/>
              <a:buAutoNum type="arabicPeriod"/>
            </a:pPr>
            <a:endParaRPr lang="en-US" dirty="0"/>
          </a:p>
        </p:txBody>
      </p:sp>
    </p:spTree>
    <p:extLst>
      <p:ext uri="{BB962C8B-B14F-4D97-AF65-F5344CB8AC3E}">
        <p14:creationId xmlns:p14="http://schemas.microsoft.com/office/powerpoint/2010/main" val="367123448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1597</TotalTime>
  <Words>2489</Words>
  <Application>Microsoft Office PowerPoint</Application>
  <PresentationFormat>On-screen Show (16:9)</PresentationFormat>
  <Paragraphs>188</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Symbol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     Problem Definition:</vt:lpstr>
      <vt:lpstr>PowerPoint Presentation</vt:lpstr>
      <vt:lpstr>Hardware Requirements: </vt:lpstr>
      <vt:lpstr>PowerPoint Presentation</vt:lpstr>
      <vt:lpstr>Functional Requirements:</vt:lpstr>
      <vt:lpstr>PowerPoint Presentation</vt:lpstr>
      <vt:lpstr>PowerPoint Presentation</vt:lpstr>
      <vt:lpstr>4. Maintainability    The system should be modular, allowing for easy updates and bug fixes without significant downtime.            5. Usability     The user interface should be intuitive and easy to navigate, ensuring that residents of all ages can use     the system without difficulty.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24</cp:revision>
  <dcterms:modified xsi:type="dcterms:W3CDTF">2025-05-17T03:38:07Z</dcterms:modified>
</cp:coreProperties>
</file>