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  <p:sldMasterId id="2147483711" r:id="rId2"/>
    <p:sldMasterId id="2147483747" r:id="rId3"/>
    <p:sldMasterId id="2147483752" r:id="rId4"/>
    <p:sldMasterId id="2147483754" r:id="rId5"/>
  </p:sldMasterIdLst>
  <p:notesMasterIdLst>
    <p:notesMasterId r:id="rId18"/>
  </p:notesMasterIdLst>
  <p:handoutMasterIdLst>
    <p:handoutMasterId r:id="rId19"/>
  </p:handoutMasterIdLst>
  <p:sldIdLst>
    <p:sldId id="760" r:id="rId6"/>
    <p:sldId id="898" r:id="rId7"/>
    <p:sldId id="904" r:id="rId8"/>
    <p:sldId id="907" r:id="rId9"/>
    <p:sldId id="899" r:id="rId10"/>
    <p:sldId id="900" r:id="rId11"/>
    <p:sldId id="901" r:id="rId12"/>
    <p:sldId id="902" r:id="rId13"/>
    <p:sldId id="903" r:id="rId14"/>
    <p:sldId id="905" r:id="rId15"/>
    <p:sldId id="906" r:id="rId16"/>
    <p:sldId id="908" r:id="rId17"/>
  </p:sldIdLst>
  <p:sldSz cx="9144000" cy="6858000" type="screen4x3"/>
  <p:notesSz cx="7099300" cy="10234613"/>
  <p:custDataLst>
    <p:tags r:id="rId2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968F9F6-B09A-4A2F-95B9-E45DCDA6D54B}">
          <p14:sldIdLst>
            <p14:sldId id="760"/>
            <p14:sldId id="898"/>
            <p14:sldId id="904"/>
            <p14:sldId id="907"/>
            <p14:sldId id="899"/>
            <p14:sldId id="900"/>
            <p14:sldId id="901"/>
            <p14:sldId id="902"/>
            <p14:sldId id="903"/>
            <p14:sldId id="905"/>
            <p14:sldId id="906"/>
            <p14:sldId id="9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07">
          <p15:clr>
            <a:srgbClr val="A4A3A4"/>
          </p15:clr>
        </p15:guide>
        <p15:guide id="2" pos="567">
          <p15:clr>
            <a:srgbClr val="A4A3A4"/>
          </p15:clr>
        </p15:guide>
        <p15:guide id="3" pos="5057">
          <p15:clr>
            <a:srgbClr val="A4A3A4"/>
          </p15:clr>
        </p15:guide>
        <p15:guide id="4" pos="2880">
          <p15:clr>
            <a:srgbClr val="A4A3A4"/>
          </p15:clr>
        </p15:guide>
        <p15:guide id="5" pos="1519">
          <p15:clr>
            <a:srgbClr val="A4A3A4"/>
          </p15:clr>
        </p15:guide>
        <p15:guide id="6" pos="43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iter, Christoph" initials="RC" lastIdx="2" clrIdx="0">
    <p:extLst>
      <p:ext uri="{19B8F6BF-5375-455C-9EA6-DF929625EA0E}">
        <p15:presenceInfo xmlns:p15="http://schemas.microsoft.com/office/powerpoint/2012/main" userId="S-1-5-21-1499261727-55176102-3529509929-2316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FD7"/>
    <a:srgbClr val="9DC8E7"/>
    <a:srgbClr val="009644"/>
    <a:srgbClr val="291FF1"/>
    <a:srgbClr val="6FB8E5"/>
    <a:srgbClr val="418FC9"/>
    <a:srgbClr val="ECECEC"/>
    <a:srgbClr val="000000"/>
    <a:srgbClr val="FFA3D1"/>
    <a:srgbClr val="FF8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0447" autoAdjust="0"/>
  </p:normalViewPr>
  <p:slideViewPr>
    <p:cSldViewPr>
      <p:cViewPr varScale="1">
        <p:scale>
          <a:sx n="104" d="100"/>
          <a:sy n="104" d="100"/>
        </p:scale>
        <p:origin x="2052" y="108"/>
      </p:cViewPr>
      <p:guideLst>
        <p:guide orient="horz" pos="1207"/>
        <p:guide pos="567"/>
        <p:guide pos="5057"/>
        <p:guide pos="2880"/>
        <p:guide pos="1519"/>
        <p:guide pos="4332"/>
      </p:guideLst>
    </p:cSldViewPr>
  </p:slideViewPr>
  <p:outlineViewPr>
    <p:cViewPr>
      <p:scale>
        <a:sx n="25" d="100"/>
        <a:sy n="25" d="100"/>
      </p:scale>
      <p:origin x="0" y="31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494"/>
    </p:cViewPr>
  </p:sorterViewPr>
  <p:notesViewPr>
    <p:cSldViewPr>
      <p:cViewPr varScale="1">
        <p:scale>
          <a:sx n="51" d="100"/>
          <a:sy n="51" d="100"/>
        </p:scale>
        <p:origin x="2928" y="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0480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74" tIns="47488" rIns="94974" bIns="47488" numCol="1" anchor="t" anchorCtr="0" compatLnSpc="1">
            <a:prstTxWarp prst="textNoShape">
              <a:avLst/>
            </a:prstTxWarp>
          </a:bodyPr>
          <a:lstStyle>
            <a:lvl1pPr defTabSz="949703">
              <a:defRPr sz="1100"/>
            </a:lvl1pPr>
          </a:lstStyle>
          <a:p>
            <a:endParaRPr lang="de-DE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1614" y="3"/>
            <a:ext cx="30480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74" tIns="47488" rIns="94974" bIns="47488" numCol="1" anchor="t" anchorCtr="0" compatLnSpc="1">
            <a:prstTxWarp prst="textNoShape">
              <a:avLst/>
            </a:prstTxWarp>
          </a:bodyPr>
          <a:lstStyle>
            <a:lvl1pPr algn="r" defTabSz="949703">
              <a:defRPr sz="1100"/>
            </a:lvl1pPr>
          </a:lstStyle>
          <a:p>
            <a:endParaRPr lang="de-DE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4"/>
            <a:ext cx="3048000" cy="47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74" tIns="47488" rIns="94974" bIns="47488" numCol="1" anchor="b" anchorCtr="0" compatLnSpc="1">
            <a:prstTxWarp prst="textNoShape">
              <a:avLst/>
            </a:prstTxWarp>
          </a:bodyPr>
          <a:lstStyle>
            <a:lvl1pPr defTabSz="949703">
              <a:defRPr sz="1100"/>
            </a:lvl1pPr>
          </a:lstStyle>
          <a:p>
            <a:endParaRPr lang="de-DE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1614" y="9721854"/>
            <a:ext cx="3048000" cy="47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74" tIns="47488" rIns="94974" bIns="47488" numCol="1" anchor="b" anchorCtr="0" compatLnSpc="1">
            <a:prstTxWarp prst="textNoShape">
              <a:avLst/>
            </a:prstTxWarp>
          </a:bodyPr>
          <a:lstStyle>
            <a:lvl1pPr algn="r" defTabSz="949703">
              <a:defRPr sz="1100"/>
            </a:lvl1pPr>
          </a:lstStyle>
          <a:p>
            <a:fld id="{F2935B5E-ABDE-4AE2-A6EB-407011843A3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1373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4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74" tIns="47488" rIns="94974" bIns="47488" numCol="1" anchor="t" anchorCtr="0" compatLnSpc="1">
            <a:prstTxWarp prst="textNoShape">
              <a:avLst/>
            </a:prstTxWarp>
          </a:bodyPr>
          <a:lstStyle>
            <a:lvl1pPr defTabSz="949703">
              <a:defRPr sz="11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4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74" tIns="47488" rIns="94974" bIns="47488" numCol="1" anchor="t" anchorCtr="0" compatLnSpc="1">
            <a:prstTxWarp prst="textNoShape">
              <a:avLst/>
            </a:prstTxWarp>
          </a:bodyPr>
          <a:lstStyle>
            <a:lvl1pPr algn="r" defTabSz="949703">
              <a:defRPr sz="11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6"/>
            <a:ext cx="5206999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74" tIns="47488" rIns="94974" bIns="474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42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74" tIns="47488" rIns="94974" bIns="47488" numCol="1" anchor="b" anchorCtr="0" compatLnSpc="1">
            <a:prstTxWarp prst="textNoShape">
              <a:avLst/>
            </a:prstTxWarp>
          </a:bodyPr>
          <a:lstStyle>
            <a:lvl1pPr defTabSz="949703">
              <a:defRPr sz="1100">
                <a:latin typeface="Times New Roman" pitchFamily="18" charset="0"/>
              </a:defRPr>
            </a:lvl1pPr>
          </a:lstStyle>
          <a:p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42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74" tIns="47488" rIns="94974" bIns="47488" numCol="1" anchor="b" anchorCtr="0" compatLnSpc="1">
            <a:prstTxWarp prst="textNoShape">
              <a:avLst/>
            </a:prstTxWarp>
          </a:bodyPr>
          <a:lstStyle>
            <a:lvl1pPr algn="r" defTabSz="949703">
              <a:defRPr sz="1100">
                <a:latin typeface="Times New Roman" pitchFamily="18" charset="0"/>
              </a:defRPr>
            </a:lvl1pPr>
          </a:lstStyle>
          <a:p>
            <a:fld id="{DBC15C61-2840-4ADF-9DA0-E994D5DA8A0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324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15C61-2840-4ADF-9DA0-E994D5DA8A07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290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15C61-2840-4ADF-9DA0-E994D5DA8A07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388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15C61-2840-4ADF-9DA0-E994D5DA8A07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848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15C61-2840-4ADF-9DA0-E994D5DA8A07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598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15C61-2840-4ADF-9DA0-E994D5DA8A07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8707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15C61-2840-4ADF-9DA0-E994D5DA8A07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506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15C61-2840-4ADF-9DA0-E994D5DA8A07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997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Greyscale ?</a:t>
            </a:r>
          </a:p>
          <a:p>
            <a:r>
              <a:rPr lang="en-US" dirty="0" smtClean="0"/>
              <a:t>What</a:t>
            </a:r>
            <a:r>
              <a:rPr lang="en-US" baseline="0" dirty="0" smtClean="0"/>
              <a:t> does Kernel Size mean 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15C61-2840-4ADF-9DA0-E994D5DA8A07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380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high and low Threshold?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15C61-2840-4ADF-9DA0-E994D5DA8A07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294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15C61-2840-4ADF-9DA0-E994D5DA8A07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140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15C61-2840-4ADF-9DA0-E994D5DA8A07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426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15C61-2840-4ADF-9DA0-E994D5DA8A07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61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88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65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71473" y="1572580"/>
            <a:ext cx="8064528" cy="360040"/>
          </a:xfrm>
          <a:prstGeom prst="rect">
            <a:avLst/>
          </a:prstGeom>
        </p:spPr>
        <p:txBody>
          <a:bodyPr/>
          <a:lstStyle>
            <a:lvl1pPr marL="85725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752600" indent="0">
              <a:buNone/>
              <a:defRPr sz="1800"/>
            </a:lvl5pPr>
          </a:lstStyle>
          <a:p>
            <a:pPr lvl="0"/>
            <a:r>
              <a:rPr lang="de-DE" dirty="0"/>
              <a:t>Untertitel einfügen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571473" y="914400"/>
            <a:ext cx="8064528" cy="6096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" hasCustomPrompt="1"/>
          </p:nvPr>
        </p:nvSpPr>
        <p:spPr>
          <a:xfrm>
            <a:off x="571473" y="2060848"/>
            <a:ext cx="8064528" cy="411135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857946" y="6400800"/>
            <a:ext cx="1944688" cy="30480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4935-8E69-4657-8C0C-1744CA283D5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71473" y="6400800"/>
            <a:ext cx="7168879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07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71473" y="6400800"/>
            <a:ext cx="7168879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857946" y="6400800"/>
            <a:ext cx="1944688" cy="30480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4935-8E69-4657-8C0C-1744CA283D5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349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71473" y="6400800"/>
            <a:ext cx="7168879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857946" y="6400800"/>
            <a:ext cx="1944688" cy="30480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4935-8E69-4657-8C0C-1744CA283D5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idx="1" hasCustomPrompt="1"/>
          </p:nvPr>
        </p:nvSpPr>
        <p:spPr>
          <a:xfrm>
            <a:off x="571473" y="928670"/>
            <a:ext cx="8064528" cy="52435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1985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71473" y="914400"/>
            <a:ext cx="8064528" cy="609600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 hasCustomPrompt="1"/>
          </p:nvPr>
        </p:nvSpPr>
        <p:spPr>
          <a:xfrm>
            <a:off x="571473" y="1828800"/>
            <a:ext cx="8064528" cy="43434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857946" y="6400800"/>
            <a:ext cx="1944688" cy="30480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4935-8E69-4657-8C0C-1744CA283D5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71473" y="6400800"/>
            <a:ext cx="7168879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344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mmentar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idx="1" hasCustomPrompt="1"/>
          </p:nvPr>
        </p:nvSpPr>
        <p:spPr>
          <a:xfrm>
            <a:off x="504825" y="469032"/>
            <a:ext cx="8125200" cy="5768280"/>
          </a:xfrm>
          <a:prstGeom prst="rect">
            <a:avLst/>
          </a:prstGeom>
        </p:spPr>
        <p:txBody>
          <a:bodyPr/>
          <a:lstStyle>
            <a:lvl1pPr marL="0" algn="l">
              <a:buNone/>
              <a:defRPr sz="14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Kommentare werden aus dem VL-Skript </a:t>
            </a:r>
            <a:r>
              <a:rPr lang="de-DE" dirty="0" err="1"/>
              <a:t>rauskopiert</a:t>
            </a:r>
            <a:r>
              <a:rPr lang="de-DE" dirty="0"/>
              <a:t>…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504825" y="161254"/>
            <a:ext cx="812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Kommentarfolie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4825" y="6460280"/>
            <a:ext cx="8170861" cy="31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796978" y="6469380"/>
            <a:ext cx="1944688" cy="30480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4935-8E69-4657-8C0C-1744CA283D5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35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306213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358" name="think-cell Folie" r:id="rId4" imgW="592" imgH="591" progId="TCLayout.ActiveDocument.1">
                  <p:embed/>
                </p:oleObj>
              </mc:Choice>
              <mc:Fallback>
                <p:oleObj name="think-cell Folie" r:id="rId4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520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7428" name="think-cell Folie" r:id="rId4" imgW="592" imgH="591" progId="TCLayout.ActiveDocument.1">
                  <p:embed/>
                </p:oleObj>
              </mc:Choice>
              <mc:Fallback>
                <p:oleObj name="think-cell Folie" r:id="rId4" imgW="592" imgH="591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160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wmf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7" Type="http://schemas.openxmlformats.org/officeDocument/2006/relationships/image" Target="../media/image1.w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3.vml"/><Relationship Id="rId7" Type="http://schemas.openxmlformats.org/officeDocument/2006/relationships/image" Target="../media/image1.w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3" name="Textfeld 12"/>
          <p:cNvSpPr txBox="1"/>
          <p:nvPr userDrawn="1"/>
        </p:nvSpPr>
        <p:spPr>
          <a:xfrm>
            <a:off x="320401" y="314325"/>
            <a:ext cx="76996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de-DE" sz="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Institute </a:t>
            </a:r>
            <a:r>
              <a:rPr lang="de-DE" sz="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Automotive Technology</a:t>
            </a:r>
            <a:endParaRPr lang="de-DE" sz="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00"/>
              </a:lnSpc>
            </a:pPr>
            <a:r>
              <a:rPr lang="de-DE" sz="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</a:t>
            </a:r>
            <a:r>
              <a:rPr lang="de-DE" sz="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Mechanical</a:t>
            </a:r>
            <a:r>
              <a:rPr lang="de-DE" sz="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Engineering</a:t>
            </a:r>
            <a:endParaRPr lang="de-DE" sz="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800"/>
              </a:lnSpc>
            </a:pPr>
            <a:r>
              <a:rPr lang="de-DE" sz="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University </a:t>
            </a:r>
            <a:r>
              <a:rPr lang="de-DE" sz="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Munich</a:t>
            </a:r>
            <a:endParaRPr lang="de-DE" sz="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el 1"/>
          <p:cNvSpPr txBox="1">
            <a:spLocks/>
          </p:cNvSpPr>
          <p:nvPr userDrawn="1"/>
        </p:nvSpPr>
        <p:spPr>
          <a:xfrm>
            <a:off x="319090" y="1206000"/>
            <a:ext cx="871740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3000" b="1" baseline="0" noProof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UM Neue Helvetica 75 Bold" charset="0"/>
              </a:defRPr>
            </a:lvl9pPr>
          </a:lstStyle>
          <a:p>
            <a:pPr algn="l" eaLnBrk="0" hangingPunct="0"/>
            <a:r>
              <a:rPr lang="de-DE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</a:t>
            </a:r>
            <a:r>
              <a:rPr lang="de-DE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Intelligence</a:t>
            </a:r>
            <a:r>
              <a:rPr lang="de-DE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Automotive Technology</a:t>
            </a:r>
            <a:endParaRPr lang="de-DE"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Inhaltsplatzhalter 2"/>
          <p:cNvSpPr txBox="1">
            <a:spLocks/>
          </p:cNvSpPr>
          <p:nvPr userDrawn="1"/>
        </p:nvSpPr>
        <p:spPr>
          <a:xfrm>
            <a:off x="317764" y="1866979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  <a:latin typeface="+mn-lt"/>
              </a:defRPr>
            </a:lvl1pPr>
            <a:lvl2pPr marL="176213" indent="-176213" eaLnBrk="0" hangingPunct="0">
              <a:lnSpc>
                <a:spcPct val="100000"/>
              </a:lnSpc>
              <a:buFont typeface="Arial" charset="0"/>
              <a:buChar char="•"/>
              <a:defRPr lang="de-DE" sz="1600" noProof="0" dirty="0" smtClean="0">
                <a:latin typeface="+mn-lt"/>
              </a:defRPr>
            </a:lvl2pPr>
            <a:lvl3pPr marL="360363" indent="-184150" eaLnBrk="0" hangingPunct="0">
              <a:lnSpc>
                <a:spcPct val="125000"/>
              </a:lnSpc>
              <a:buFont typeface="Symbol" pitchFamily="18" charset="2"/>
              <a:buChar char="-"/>
              <a:defRPr sz="1400">
                <a:latin typeface="+mn-lt"/>
              </a:defRPr>
            </a:lvl3pPr>
            <a:lvl4pPr marL="538163" indent="-177800" eaLnBrk="0" hangingPunct="0">
              <a:lnSpc>
                <a:spcPct val="125000"/>
              </a:lnSpc>
              <a:buFont typeface="Symbol" pitchFamily="18" charset="2"/>
              <a:buChar char="-"/>
              <a:defRPr sz="1400">
                <a:latin typeface="+mn-lt"/>
              </a:defRPr>
            </a:lvl4pPr>
            <a:lvl5pPr marL="714375" indent="-176213" eaLnBrk="0" hangingPunct="0">
              <a:lnSpc>
                <a:spcPct val="125000"/>
              </a:lnSpc>
              <a:buFont typeface="Symbol" pitchFamily="18" charset="2"/>
              <a:buChar char="-"/>
              <a:defRPr sz="1400">
                <a:latin typeface="+mn-lt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lvl="0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Johannes Betz / Prof. Dr.-Ing. Markus Lienkamp / Prof. Dr.-Ing. Boris Lohmann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594" y="2937006"/>
            <a:ext cx="3097902" cy="3097902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68" r="-2646" b="25709"/>
          <a:stretch/>
        </p:blipFill>
        <p:spPr>
          <a:xfrm>
            <a:off x="2051720" y="2481400"/>
            <a:ext cx="1542890" cy="771445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594" y="2854333"/>
            <a:ext cx="972465" cy="972465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243" y="5377160"/>
            <a:ext cx="1315496" cy="1315496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5213393"/>
            <a:ext cx="1305041" cy="130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8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342900" indent="-25717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ú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4"/>
          <p:cNvSpPr txBox="1">
            <a:spLocks noChangeArrowheads="1"/>
          </p:cNvSpPr>
          <p:nvPr userDrawn="1"/>
        </p:nvSpPr>
        <p:spPr bwMode="auto">
          <a:xfrm>
            <a:off x="3517873" y="899428"/>
            <a:ext cx="21082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8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</a:t>
            </a:r>
            <a:r>
              <a:rPr lang="de-DE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de-DE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Gerade Verbindung 5"/>
          <p:cNvCxnSpPr/>
          <p:nvPr userDrawn="1"/>
        </p:nvCxnSpPr>
        <p:spPr bwMode="auto">
          <a:xfrm>
            <a:off x="1937308" y="1268760"/>
            <a:ext cx="5269384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  <a:effectLst>
            <a:outerShdw blurRad="40000" dist="25400" dir="5400000" sx="101000" sy="101000" rotWithShape="0">
              <a:schemeClr val="accent1">
                <a:lumMod val="40000"/>
                <a:lumOff val="60000"/>
                <a:alpha val="56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 6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9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342900" indent="-25717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ú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473" y="914400"/>
            <a:ext cx="806452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473" y="1828800"/>
            <a:ext cx="806452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571473" y="6400800"/>
            <a:ext cx="7168879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857946" y="6400800"/>
            <a:ext cx="1944688" cy="304800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F34935-8E69-4657-8C0C-1744CA283D5D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2" name="Bild 6" descr="20150416 tum logo blau png final.pn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5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1" r:id="rId2"/>
    <p:sldLayoutId id="2147483745" r:id="rId3"/>
    <p:sldLayoutId id="2147483744" r:id="rId4"/>
    <p:sldLayoutId id="2147483750" r:id="rId5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ú"/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9825722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334" name="think-cell Folie" r:id="rId5" imgW="592" imgH="591" progId="TCLayout.ActiveDocument.1">
                  <p:embed/>
                </p:oleObj>
              </mc:Choice>
              <mc:Fallback>
                <p:oleObj name="think-cell Folie" r:id="rId5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4"/>
          <p:cNvSpPr txBox="1">
            <a:spLocks noChangeArrowheads="1"/>
          </p:cNvSpPr>
          <p:nvPr userDrawn="1"/>
        </p:nvSpPr>
        <p:spPr bwMode="auto">
          <a:xfrm>
            <a:off x="3517872" y="899428"/>
            <a:ext cx="21082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8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</a:t>
            </a:r>
            <a:r>
              <a:rPr lang="de-DE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de-DE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Gerade Verbindung 5"/>
          <p:cNvCxnSpPr/>
          <p:nvPr userDrawn="1"/>
        </p:nvCxnSpPr>
        <p:spPr bwMode="auto">
          <a:xfrm>
            <a:off x="1937308" y="1268760"/>
            <a:ext cx="5269384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  <a:effectLst>
            <a:outerShdw blurRad="40000" dist="25400" dir="5400000" sx="101000" sy="101000" rotWithShape="0">
              <a:schemeClr val="accent1">
                <a:lumMod val="40000"/>
                <a:lumOff val="60000"/>
                <a:alpha val="56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 6" descr="20150416 tum logo blau png final.pn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1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342900" indent="-25717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ú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404" name="think-cell Folie" r:id="rId5" imgW="592" imgH="591" progId="TCLayout.ActiveDocument.1">
                  <p:embed/>
                </p:oleObj>
              </mc:Choice>
              <mc:Fallback>
                <p:oleObj name="think-cell Folie" r:id="rId5" imgW="592" imgH="591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4"/>
          <p:cNvSpPr txBox="1">
            <a:spLocks noChangeArrowheads="1"/>
          </p:cNvSpPr>
          <p:nvPr userDrawn="1"/>
        </p:nvSpPr>
        <p:spPr bwMode="auto">
          <a:xfrm>
            <a:off x="3517872" y="899428"/>
            <a:ext cx="21082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de-DE" sz="18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</a:t>
            </a:r>
            <a:r>
              <a:rPr lang="de-DE" sz="18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de-DE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Gerade Verbindung 5"/>
          <p:cNvCxnSpPr/>
          <p:nvPr userDrawn="1"/>
        </p:nvCxnSpPr>
        <p:spPr bwMode="auto">
          <a:xfrm>
            <a:off x="1937308" y="1268760"/>
            <a:ext cx="5269384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0"/>
            </a:gradFill>
            <a:headEnd type="none" w="med" len="med"/>
            <a:tailEnd type="none" w="med" len="med"/>
          </a:ln>
          <a:effectLst>
            <a:outerShdw blurRad="40000" dist="25400" dir="5400000" sx="101000" sy="101000" rotWithShape="0">
              <a:schemeClr val="accent1">
                <a:lumMod val="40000"/>
                <a:lumOff val="60000"/>
                <a:alpha val="56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Bild 6" descr="20150416 tum logo blau png final.pn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0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TUM Neue Helvetica 75 Bold" charset="0"/>
        </a:defRPr>
      </a:lvl9pPr>
    </p:titleStyle>
    <p:bodyStyle>
      <a:lvl1pPr marL="342900" indent="-25717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ú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337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71474" y="3749824"/>
            <a:ext cx="8356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7. </a:t>
            </a:r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lane</a:t>
            </a:r>
            <a:r>
              <a:rPr lang="de-DE" dirty="0" smtClean="0"/>
              <a:t> </a:t>
            </a:r>
            <a:r>
              <a:rPr lang="de-DE" dirty="0" err="1" smtClean="0"/>
              <a:t>lines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vidoes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4935-8E69-4657-8C0C-1744CA283D5D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Untertitel 7"/>
          <p:cNvSpPr txBox="1">
            <a:spLocks/>
          </p:cNvSpPr>
          <p:nvPr/>
        </p:nvSpPr>
        <p:spPr bwMode="auto">
          <a:xfrm>
            <a:off x="571473" y="1625588"/>
            <a:ext cx="7888959" cy="4248472"/>
          </a:xfrm>
          <a:prstGeom prst="rect">
            <a:avLst/>
          </a:prstGeom>
          <a:ln w="25400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ú"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Now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same not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pictures</a:t>
            </a:r>
            <a:endParaRPr lang="en-US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450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71474" y="3749824"/>
            <a:ext cx="8356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8. </a:t>
            </a:r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4935-8E69-4657-8C0C-1744CA283D5D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Untertitel 7"/>
          <p:cNvSpPr txBox="1">
            <a:spLocks/>
          </p:cNvSpPr>
          <p:nvPr/>
        </p:nvSpPr>
        <p:spPr bwMode="auto">
          <a:xfrm>
            <a:off x="659257" y="1979531"/>
            <a:ext cx="7888959" cy="4248472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ú"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88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71474" y="3749824"/>
            <a:ext cx="8356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9. </a:t>
            </a:r>
            <a:r>
              <a:rPr lang="de-DE" dirty="0" err="1" smtClean="0"/>
              <a:t>Improvements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4935-8E69-4657-8C0C-1744CA283D5D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Untertitel 7"/>
          <p:cNvSpPr txBox="1">
            <a:spLocks/>
          </p:cNvSpPr>
          <p:nvPr/>
        </p:nvSpPr>
        <p:spPr bwMode="auto">
          <a:xfrm>
            <a:off x="659257" y="1979531"/>
            <a:ext cx="7888959" cy="4248472"/>
          </a:xfrm>
          <a:prstGeom prst="rect">
            <a:avLst/>
          </a:prstGeom>
          <a:ln w="25400" cap="flat" cmpd="sng" algn="ctr">
            <a:solidFill>
              <a:schemeClr val="tx1"/>
            </a:solidFill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ú"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270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71474" y="3749824"/>
            <a:ext cx="8356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Untertitel 7"/>
          <p:cNvSpPr txBox="1">
            <a:spLocks/>
          </p:cNvSpPr>
          <p:nvPr/>
        </p:nvSpPr>
        <p:spPr bwMode="auto">
          <a:xfrm>
            <a:off x="571473" y="1625588"/>
            <a:ext cx="7888959" cy="4248472"/>
          </a:xfrm>
          <a:prstGeom prst="rect">
            <a:avLst/>
          </a:prstGeom>
          <a:ln w="25400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ú"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practice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will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special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vision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endParaRPr lang="de-DE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detect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  <a:r>
              <a:rPr lang="de-DE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lines</a:t>
            </a:r>
            <a:r>
              <a:rPr lang="de-DE" b="1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  <a:endParaRPr lang="de-DE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different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check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r>
              <a:rPr lang="de-DE" kern="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correctly</a:t>
            </a:r>
            <a:endParaRPr lang="de-DE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applying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CV Knowhow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lecture</a:t>
            </a:r>
            <a:endParaRPr lang="en-US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Practice Session 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4935-8E69-4657-8C0C-1744CA283D5D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457710"/>
            <a:ext cx="3632315" cy="2043177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851" y="4451450"/>
            <a:ext cx="3654570" cy="205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70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71474" y="3749824"/>
            <a:ext cx="8356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0. </a:t>
            </a:r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pipeline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4935-8E69-4657-8C0C-1744CA283D5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Untertitel 7"/>
          <p:cNvSpPr txBox="1">
            <a:spLocks/>
          </p:cNvSpPr>
          <p:nvPr/>
        </p:nvSpPr>
        <p:spPr bwMode="auto">
          <a:xfrm>
            <a:off x="571473" y="1625588"/>
            <a:ext cx="7888959" cy="4248472"/>
          </a:xfrm>
          <a:prstGeom prst="rect">
            <a:avLst/>
          </a:prstGeom>
          <a:ln w="25400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ú"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First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de-DE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splitting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parts</a:t>
            </a:r>
            <a:endParaRPr lang="de-DE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 function which is called “</a:t>
            </a:r>
            <a:r>
              <a:rPr lang="en-US" sz="18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process_image</a:t>
            </a:r>
            <a:r>
              <a:rPr lang="en-US" sz="1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 main software part which is loading the image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In addition, for a better overview we are moving all functions for processing the image to a library called “functions.py”</a:t>
            </a:r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485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71474" y="3749824"/>
            <a:ext cx="8356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Load an </a:t>
            </a:r>
            <a:r>
              <a:rPr lang="de-DE" dirty="0" err="1" smtClean="0"/>
              <a:t>image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4935-8E69-4657-8C0C-1744CA283D5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Untertitel 7"/>
          <p:cNvSpPr txBox="1">
            <a:spLocks/>
          </p:cNvSpPr>
          <p:nvPr/>
        </p:nvSpPr>
        <p:spPr bwMode="auto">
          <a:xfrm>
            <a:off x="571473" y="1625588"/>
            <a:ext cx="7888959" cy="4248472"/>
          </a:xfrm>
          <a:prstGeom prst="rect">
            <a:avLst/>
          </a:prstGeom>
          <a:ln w="25400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ú"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second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loading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endParaRPr lang="de-DE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folder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called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„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test_images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folder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integrate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much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pictures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want</a:t>
            </a:r>
            <a:endParaRPr lang="de-DE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folder</a:t>
            </a:r>
            <a:endParaRPr lang="de-DE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calling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in an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in an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foor</a:t>
            </a:r>
            <a:r>
              <a:rPr lang="de-DE" kern="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83914" y="3140968"/>
            <a:ext cx="3064423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os.listdir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test_images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/"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469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71474" y="3749824"/>
            <a:ext cx="8356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</a:t>
            </a:r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Gaussian</a:t>
            </a:r>
            <a:r>
              <a:rPr lang="de-DE" dirty="0" smtClean="0"/>
              <a:t> </a:t>
            </a:r>
            <a:r>
              <a:rPr lang="de-DE" dirty="0" err="1" smtClean="0"/>
              <a:t>Blur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4935-8E69-4657-8C0C-1744CA283D5D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9" name="Untertitel 7"/>
          <p:cNvSpPr txBox="1">
            <a:spLocks/>
          </p:cNvSpPr>
          <p:nvPr/>
        </p:nvSpPr>
        <p:spPr bwMode="auto">
          <a:xfrm>
            <a:off x="593574" y="1412776"/>
            <a:ext cx="7888959" cy="4248472"/>
          </a:xfrm>
          <a:prstGeom prst="rect">
            <a:avLst/>
          </a:prstGeom>
          <a:ln w="25400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ú"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endParaRPr lang="de-DE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de-DE" sz="2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DE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de-DE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de-DE" sz="20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de-DE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Transfer </a:t>
            </a:r>
            <a:r>
              <a:rPr lang="de-DE" sz="2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DE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greyscale</a:t>
            </a:r>
            <a:endParaRPr lang="de-DE" sz="20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de-DE" sz="2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de-DE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Gaussin</a:t>
            </a:r>
            <a:r>
              <a:rPr lang="de-DE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Blur</a:t>
            </a:r>
            <a:r>
              <a:rPr lang="de-DE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de-DE" sz="20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de-DE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de-DE" sz="20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de-DE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de-DE" sz="20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de-DE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de-DE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Guassian</a:t>
            </a:r>
            <a:r>
              <a:rPr lang="de-DE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Blur</a:t>
            </a:r>
            <a:r>
              <a:rPr lang="de-DE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DE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applied</a:t>
            </a:r>
            <a:r>
              <a:rPr lang="de-DE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endParaRPr lang="de-DE" sz="20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74197" y="3537012"/>
            <a:ext cx="7150893" cy="153888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imshape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image.shape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gray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functions.grayscale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blur_gray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functions.gaussian_blur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gray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5)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398895" y="5661558"/>
            <a:ext cx="6926195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de-DE" altLang="de-DE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cv2.GaussianBlur(img</a:t>
            </a:r>
            <a:r>
              <a:rPr kumimoji="0" lang="de-DE" altLang="de-DE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(kernel_size</a:t>
            </a:r>
            <a:r>
              <a:rPr kumimoji="0" lang="de-DE" altLang="de-DE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kernel_size)</a:t>
            </a:r>
            <a:r>
              <a:rPr kumimoji="0" lang="de-DE" altLang="de-DE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de-DE" altLang="de-DE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de-DE" altLang="de-DE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349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71474" y="3749824"/>
            <a:ext cx="8356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</a:t>
            </a:r>
            <a:r>
              <a:rPr lang="de-DE" dirty="0" err="1" smtClean="0"/>
              <a:t>Perform</a:t>
            </a:r>
            <a:r>
              <a:rPr lang="de-DE" dirty="0" smtClean="0"/>
              <a:t> </a:t>
            </a:r>
            <a:r>
              <a:rPr lang="de-DE" dirty="0" err="1" smtClean="0"/>
              <a:t>Canny</a:t>
            </a:r>
            <a:r>
              <a:rPr lang="de-DE" dirty="0" smtClean="0"/>
              <a:t> Edge </a:t>
            </a:r>
            <a:r>
              <a:rPr lang="de-DE" dirty="0" err="1" smtClean="0"/>
              <a:t>Detection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4935-8E69-4657-8C0C-1744CA283D5D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Untertitel 7"/>
          <p:cNvSpPr txBox="1">
            <a:spLocks/>
          </p:cNvSpPr>
          <p:nvPr/>
        </p:nvSpPr>
        <p:spPr bwMode="auto">
          <a:xfrm>
            <a:off x="593574" y="1412776"/>
            <a:ext cx="7888959" cy="4248472"/>
          </a:xfrm>
          <a:prstGeom prst="rect">
            <a:avLst/>
          </a:prstGeom>
          <a:ln w="25400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ú"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endParaRPr lang="de-DE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de-DE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canny</a:t>
            </a:r>
            <a:r>
              <a:rPr lang="de-DE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  <a:r>
              <a:rPr lang="de-DE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de-DE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endParaRPr lang="de-DE" sz="20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de-DE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de-DE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de-DE" sz="2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Canny</a:t>
            </a:r>
            <a:r>
              <a:rPr lang="de-DE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Edge  </a:t>
            </a:r>
            <a:r>
              <a:rPr lang="de-DE" sz="2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applied</a:t>
            </a:r>
            <a:r>
              <a:rPr lang="de-DE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0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endParaRPr lang="de-DE" sz="20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endParaRPr lang="de-DE" sz="20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37336" y="2498661"/>
            <a:ext cx="5447325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canny_blur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functions.canny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blur_gray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de-DE" altLang="de-D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13375" y="3392101"/>
            <a:ext cx="5769528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cv2.Canny(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low_threshold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high_threshold</a:t>
            </a:r>
            <a:r>
              <a:rPr kumimoji="0" lang="de-DE" altLang="de-DE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de-DE" altLang="de-D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191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71474" y="3749824"/>
            <a:ext cx="8356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</a:t>
            </a:r>
            <a:r>
              <a:rPr lang="de-DE" dirty="0" err="1" smtClean="0"/>
              <a:t>Define</a:t>
            </a:r>
            <a:r>
              <a:rPr lang="de-DE" dirty="0" smtClean="0"/>
              <a:t> a </a:t>
            </a:r>
            <a:r>
              <a:rPr lang="de-DE" dirty="0" err="1" smtClean="0"/>
              <a:t>region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4935-8E69-4657-8C0C-1744CA283D5D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Untertitel 7"/>
          <p:cNvSpPr txBox="1">
            <a:spLocks/>
          </p:cNvSpPr>
          <p:nvPr/>
        </p:nvSpPr>
        <p:spPr bwMode="auto">
          <a:xfrm>
            <a:off x="593574" y="1412776"/>
            <a:ext cx="7888959" cy="4248472"/>
          </a:xfrm>
          <a:prstGeom prst="rect">
            <a:avLst/>
          </a:prstGeom>
          <a:ln w="25400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ú"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third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find a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interest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endParaRPr lang="de-DE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interest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picture</a:t>
            </a:r>
            <a:r>
              <a:rPr lang="de-DE" kern="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de-DE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endParaRPr lang="de-DE" sz="2000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020712"/>
            <a:ext cx="3249878" cy="182805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655" y="3020712"/>
            <a:ext cx="3249878" cy="182805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705" y="4966333"/>
            <a:ext cx="3249878" cy="182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21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71474" y="3749824"/>
            <a:ext cx="8356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</a:t>
            </a:r>
            <a:r>
              <a:rPr lang="de-DE" dirty="0" err="1" smtClean="0"/>
              <a:t>Retrieve</a:t>
            </a:r>
            <a:r>
              <a:rPr lang="de-DE" dirty="0" smtClean="0"/>
              <a:t> Hough </a:t>
            </a:r>
            <a:r>
              <a:rPr lang="de-DE" dirty="0" err="1" smtClean="0"/>
              <a:t>lines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4935-8E69-4657-8C0C-1744CA283D5D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Untertitel 7"/>
          <p:cNvSpPr txBox="1">
            <a:spLocks/>
          </p:cNvSpPr>
          <p:nvPr/>
        </p:nvSpPr>
        <p:spPr bwMode="auto">
          <a:xfrm>
            <a:off x="571473" y="1625588"/>
            <a:ext cx="7888959" cy="4248472"/>
          </a:xfrm>
          <a:prstGeom prst="rect">
            <a:avLst/>
          </a:prstGeom>
          <a:ln w="25400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ú"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applying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hough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find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endParaRPr lang="de-DE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de-DE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The Hough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lot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en-US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8609" y="2708920"/>
            <a:ext cx="8776762" cy="30777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hough_picture = functions.hough_lines(region_masked</a:t>
            </a:r>
            <a:r>
              <a:rPr kumimoji="0" lang="de-DE" altLang="de-DE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de-DE" altLang="de-DE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np.pi / </a:t>
            </a:r>
            <a:r>
              <a:rPr kumimoji="0" lang="de-DE" altLang="de-DE" sz="14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180</a:t>
            </a:r>
            <a:r>
              <a:rPr kumimoji="0" lang="de-DE" altLang="de-DE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de-DE" altLang="de-DE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de-DE" altLang="de-DE" sz="14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de-DE" altLang="de-DE" sz="14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de-DE" altLang="de-DE" sz="14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de-DE" altLang="de-DE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688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571474" y="3749824"/>
            <a:ext cx="8356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6. </a:t>
            </a:r>
            <a:r>
              <a:rPr lang="de-DE" dirty="0" err="1" smtClean="0"/>
              <a:t>Apply</a:t>
            </a:r>
            <a:r>
              <a:rPr lang="de-DE" dirty="0" smtClean="0"/>
              <a:t> </a:t>
            </a:r>
            <a:r>
              <a:rPr lang="de-DE" dirty="0" err="1" smtClean="0"/>
              <a:t>lane</a:t>
            </a:r>
            <a:r>
              <a:rPr lang="de-DE" dirty="0" smtClean="0"/>
              <a:t> </a:t>
            </a:r>
            <a:r>
              <a:rPr lang="de-DE" dirty="0" err="1" smtClean="0"/>
              <a:t>lines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image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F34935-8E69-4657-8C0C-1744CA283D5D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Untertitel 7"/>
          <p:cNvSpPr txBox="1">
            <a:spLocks/>
          </p:cNvSpPr>
          <p:nvPr/>
        </p:nvSpPr>
        <p:spPr bwMode="auto">
          <a:xfrm>
            <a:off x="571473" y="1625588"/>
            <a:ext cx="7888959" cy="4248472"/>
          </a:xfrm>
          <a:prstGeom prst="rect">
            <a:avLst/>
          </a:prstGeom>
          <a:ln w="25400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ú"/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last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applying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lines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de-DE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combining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original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hough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r>
              <a:rPr lang="de-DE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kern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en-US" kern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44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27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&gt;&lt;m_bNumberIsYear val=&quot;0&quot;/&gt;&lt;m_strFormatTime&gt;%d.%m.%Y&lt;/m_strFormatTime&gt;&lt;/m_precDefaultDate&gt;&lt;m_precDefaultYear/&gt;&lt;m_precDefaultQuarter/&gt;&lt;m_precDefaultMonth/&gt;&lt;m_precDefaultWeek/&gt;&lt;m_precDefaultDay/&gt;&lt;m_mruColor&gt;&lt;m_vecMRU length=&quot;1&quot;&gt;&lt;elem m_fUsage=&quot;1.00000000000000000000E+000&quot;&gt;&lt;m_msothmcolidx val=&quot;0&quot;/&gt;&lt;m_rgb r=&quot;cb&quot; g=&quot;ed&quot; b=&quot;7&quot;/&gt;&lt;m_ppcolschidx tagver0=&quot;23004&quot; tagname0=&quot;m_ppcolschidxUNRECOGNIZED&quot; val=&quot;0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tartfoli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Leere Präsentation">
      <a:majorFont>
        <a:latin typeface="TUM Neue Helvetica 75 Bold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algn="ctr">
          <a:solidFill>
            <a:schemeClr val="tx1"/>
          </a:solidFill>
          <a:round/>
          <a:headEnd/>
          <a:tailEnd/>
        </a:ln>
      </a:spPr>
      <a:bodyPr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UM Neue Helvetica 55 Regular" pitchFamily="34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olienmaster.pptx" id="{5457ABAF-1965-4E0F-B869-76F836FB924F}" vid="{FD2CF4EA-3B83-419D-9DA4-C571353E0FAB}"/>
    </a:ext>
  </a:extLst>
</a:theme>
</file>

<file path=ppt/theme/theme2.xml><?xml version="1.0" encoding="utf-8"?>
<a:theme xmlns:a="http://schemas.openxmlformats.org/drawingml/2006/main" name="Vorlesungsübersich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Leere Präsentation">
      <a:majorFont>
        <a:latin typeface="TUM Neue Helvetica 75 Bold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algn="ctr">
          <a:solidFill>
            <a:schemeClr val="tx1"/>
          </a:solidFill>
          <a:round/>
          <a:headEnd/>
          <a:tailEnd/>
        </a:ln>
      </a:spPr>
      <a:bodyPr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UM Neue Helvetica 55 Regular" pitchFamily="34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olienmaster.pptx" id="{5457ABAF-1965-4E0F-B869-76F836FB924F}" vid="{C1E289B4-62E7-4BEC-94C9-DDB5FCFDF11A}"/>
    </a:ext>
  </a:extLst>
</a:theme>
</file>

<file path=ppt/theme/theme3.xml><?xml version="1.0" encoding="utf-8"?>
<a:theme xmlns:a="http://schemas.openxmlformats.org/drawingml/2006/main" name="Inhaltsfolie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Leere Präsentation">
      <a:majorFont>
        <a:latin typeface="TUM Neue Helvetica 75 Bold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algn="ctr">
          <a:solidFill>
            <a:schemeClr val="tx1"/>
          </a:solidFill>
          <a:round/>
          <a:headEnd/>
          <a:tailEnd/>
        </a:ln>
      </a:spPr>
      <a:bodyPr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UM Neue Helvetica 55 Regular" pitchFamily="34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5" id="{0BF1F7E3-EAC1-45B2-B1E6-C698CE6DF712}" vid="{BF8845A3-C29B-4B97-AD79-00F780550F2C}"/>
    </a:ext>
  </a:extLst>
</a:theme>
</file>

<file path=ppt/theme/theme4.xml><?xml version="1.0" encoding="utf-8"?>
<a:theme xmlns:a="http://schemas.openxmlformats.org/drawingml/2006/main" name="1_Vorlesungsübersich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Leere Präsentation">
      <a:majorFont>
        <a:latin typeface="TUM Neue Helvetica 75 Bold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algn="ctr">
          <a:solidFill>
            <a:schemeClr val="tx1"/>
          </a:solidFill>
          <a:round/>
          <a:headEnd/>
          <a:tailEnd/>
        </a:ln>
      </a:spPr>
      <a:bodyPr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UM Neue Helvetica 55 Regular" pitchFamily="34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olienmaster.pptx" id="{5457ABAF-1965-4E0F-B869-76F836FB924F}" vid="{C1E289B4-62E7-4BEC-94C9-DDB5FCFDF11A}"/>
    </a:ext>
  </a:extLst>
</a:theme>
</file>

<file path=ppt/theme/theme5.xml><?xml version="1.0" encoding="utf-8"?>
<a:theme xmlns:a="http://schemas.openxmlformats.org/drawingml/2006/main" name="2_Vorlesungsübersich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Leere Präsentation">
      <a:majorFont>
        <a:latin typeface="TUM Neue Helvetica 75 Bold"/>
        <a:ea typeface=""/>
        <a:cs typeface=""/>
      </a:majorFont>
      <a:minorFont>
        <a:latin typeface="TUM Neue Helvetica 55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algn="ctr">
          <a:solidFill>
            <a:schemeClr val="tx1"/>
          </a:solidFill>
          <a:round/>
          <a:headEnd/>
          <a:tailEnd/>
        </a:ln>
      </a:spPr>
      <a:bodyPr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UM Neue Helvetica 55 Regular" pitchFamily="34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olienmaster.pptx" id="{5457ABAF-1965-4E0F-B869-76F836FB924F}" vid="{C1E289B4-62E7-4BEC-94C9-DDB5FCFDF11A}"/>
    </a:ext>
  </a:extLst>
</a:theme>
</file>

<file path=ppt/theme/theme6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Folienmaster_Auslegung_E-Fahrzeuge</Template>
  <TotalTime>0</TotalTime>
  <Words>468</Words>
  <Application>Microsoft Office PowerPoint</Application>
  <PresentationFormat>Bildschirmpräsentation (4:3)</PresentationFormat>
  <Paragraphs>88</Paragraphs>
  <Slides>12</Slides>
  <Notes>12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5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3" baseType="lpstr">
      <vt:lpstr>Arial</vt:lpstr>
      <vt:lpstr>Courier New</vt:lpstr>
      <vt:lpstr>Times New Roman</vt:lpstr>
      <vt:lpstr>TUM Neue Helvetica 75 Bold</vt:lpstr>
      <vt:lpstr>Wingdings</vt:lpstr>
      <vt:lpstr>Startfolie</vt:lpstr>
      <vt:lpstr>Vorlesungsübersicht</vt:lpstr>
      <vt:lpstr>Inhaltsfolien</vt:lpstr>
      <vt:lpstr>1_Vorlesungsübersicht</vt:lpstr>
      <vt:lpstr>2_Vorlesungsübersicht</vt:lpstr>
      <vt:lpstr>think-cell Folie</vt:lpstr>
      <vt:lpstr>PowerPoint-Präsentation</vt:lpstr>
      <vt:lpstr>Practice Session 2</vt:lpstr>
      <vt:lpstr>0. Define the pipeline</vt:lpstr>
      <vt:lpstr>1. Load an image</vt:lpstr>
      <vt:lpstr>2. Apply Gaussian Blur</vt:lpstr>
      <vt:lpstr>3. Perform Canny Edge Detection</vt:lpstr>
      <vt:lpstr>4. Define a region of interest</vt:lpstr>
      <vt:lpstr>5. Retrieve Hough lines</vt:lpstr>
      <vt:lpstr>6. Apply lane lines to the image</vt:lpstr>
      <vt:lpstr>7. Apply lane lines to vidoes</vt:lpstr>
      <vt:lpstr>8. Conclusion</vt:lpstr>
      <vt:lpstr>9. Improvements</vt:lpstr>
    </vt:vector>
  </TitlesOfParts>
  <Company>Leibniz-Rechenzentrum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Rohr, Stephan</dc:creator>
  <cp:lastModifiedBy>Betz, Johannes</cp:lastModifiedBy>
  <cp:revision>262</cp:revision>
  <cp:lastPrinted>2018-07-30T12:52:00Z</cp:lastPrinted>
  <dcterms:created xsi:type="dcterms:W3CDTF">2015-02-18T10:15:04Z</dcterms:created>
  <dcterms:modified xsi:type="dcterms:W3CDTF">2019-02-13T12:32:06Z</dcterms:modified>
</cp:coreProperties>
</file>