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Economica"/>
      <p:regular r:id="rId19"/>
      <p:bold r:id="rId20"/>
      <p:italic r:id="rId21"/>
      <p:boldItalic r:id="rId22"/>
    </p:embeddedFont>
    <p:embeddedFont>
      <p:font typeface="Nunito"/>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Economica-bold.fntdata"/><Relationship Id="rId22" Type="http://schemas.openxmlformats.org/officeDocument/2006/relationships/font" Target="fonts/Economica-boldItalic.fntdata"/><Relationship Id="rId21" Type="http://schemas.openxmlformats.org/officeDocument/2006/relationships/font" Target="fonts/Economica-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 name="Shape 34"/>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Shape 35"/>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Shape 3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9" name="Shape 119"/>
          <p:cNvSpPr txBox="1"/>
          <p:nvPr>
            <p:ph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p:txBody>
      </p:sp>
      <p:sp>
        <p:nvSpPr>
          <p:cNvPr id="120" name="Shape 120"/>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Shape 1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8" name="Shape 128"/>
        <p:cNvGrpSpPr/>
        <p:nvPr/>
      </p:nvGrpSpPr>
      <p:grpSpPr>
        <a:xfrm>
          <a:off x="0" y="0"/>
          <a:ext cx="0" cy="0"/>
          <a:chOff x="0" y="0"/>
          <a:chExt cx="0" cy="0"/>
        </a:xfrm>
      </p:grpSpPr>
      <p:sp>
        <p:nvSpPr>
          <p:cNvPr id="129" name="Shape 129"/>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30" name="Shape 130"/>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31" name="Shape 131"/>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32" name="Shape 132"/>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33" name="Shape 1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4" name="Shape 134"/>
        <p:cNvGrpSpPr/>
        <p:nvPr/>
      </p:nvGrpSpPr>
      <p:grpSpPr>
        <a:xfrm>
          <a:off x="0" y="0"/>
          <a:ext cx="0" cy="0"/>
          <a:chOff x="0" y="0"/>
          <a:chExt cx="0" cy="0"/>
        </a:xfrm>
      </p:grpSpPr>
      <p:sp>
        <p:nvSpPr>
          <p:cNvPr id="135" name="Shape 135"/>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36" name="Shape 136"/>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med" w="med" type="none"/>
            <a:tailEnd len="med" w="med" type="none"/>
          </a:ln>
        </p:spPr>
      </p:sp>
      <p:sp>
        <p:nvSpPr>
          <p:cNvPr id="137" name="Shape 137"/>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38" name="Shape 1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9" name="Shape 139"/>
        <p:cNvGrpSpPr/>
        <p:nvPr/>
      </p:nvGrpSpPr>
      <p:grpSpPr>
        <a:xfrm>
          <a:off x="0" y="0"/>
          <a:ext cx="0" cy="0"/>
          <a:chOff x="0" y="0"/>
          <a:chExt cx="0" cy="0"/>
        </a:xfrm>
      </p:grpSpPr>
      <p:sp>
        <p:nvSpPr>
          <p:cNvPr id="140" name="Shape 14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42" name="Shape 142"/>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3" name="Shape 1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44" name="Shape 144"/>
        <p:cNvGrpSpPr/>
        <p:nvPr/>
      </p:nvGrpSpPr>
      <p:grpSpPr>
        <a:xfrm>
          <a:off x="0" y="0"/>
          <a:ext cx="0" cy="0"/>
          <a:chOff x="0" y="0"/>
          <a:chExt cx="0" cy="0"/>
        </a:xfrm>
      </p:grpSpPr>
      <p:sp>
        <p:nvSpPr>
          <p:cNvPr id="145" name="Shape 145"/>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46" name="Shape 146"/>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47" name="Shape 147"/>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48" name="Shape 1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9" name="Shape 149"/>
        <p:cNvGrpSpPr/>
        <p:nvPr/>
      </p:nvGrpSpPr>
      <p:grpSpPr>
        <a:xfrm>
          <a:off x="0" y="0"/>
          <a:ext cx="0" cy="0"/>
          <a:chOff x="0" y="0"/>
          <a:chExt cx="0" cy="0"/>
        </a:xfrm>
      </p:grpSpPr>
      <p:sp>
        <p:nvSpPr>
          <p:cNvPr id="150" name="Shape 150"/>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51" name="Shape 1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52" name="Shape 152"/>
        <p:cNvGrpSpPr/>
        <p:nvPr/>
      </p:nvGrpSpPr>
      <p:grpSpPr>
        <a:xfrm>
          <a:off x="0" y="0"/>
          <a:ext cx="0" cy="0"/>
          <a:chOff x="0" y="0"/>
          <a:chExt cx="0" cy="0"/>
        </a:xfrm>
      </p:grpSpPr>
      <p:sp>
        <p:nvSpPr>
          <p:cNvPr id="153" name="Shape 15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54" name="Shape 154"/>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55" name="Shape 1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56" name="Shape 156"/>
        <p:cNvGrpSpPr/>
        <p:nvPr/>
      </p:nvGrpSpPr>
      <p:grpSpPr>
        <a:xfrm>
          <a:off x="0" y="0"/>
          <a:ext cx="0" cy="0"/>
          <a:chOff x="0" y="0"/>
          <a:chExt cx="0" cy="0"/>
        </a:xfrm>
      </p:grpSpPr>
      <p:sp>
        <p:nvSpPr>
          <p:cNvPr id="157" name="Shape 157"/>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9" name="Shape 1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60" name="Shape 160"/>
        <p:cNvGrpSpPr/>
        <p:nvPr/>
      </p:nvGrpSpPr>
      <p:grpSpPr>
        <a:xfrm>
          <a:off x="0" y="0"/>
          <a:ext cx="0" cy="0"/>
          <a:chOff x="0" y="0"/>
          <a:chExt cx="0" cy="0"/>
        </a:xfrm>
      </p:grpSpPr>
      <p:sp>
        <p:nvSpPr>
          <p:cNvPr id="161" name="Shape 161"/>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62" name="Shape 162"/>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163" name="Shape 163"/>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164" name="Shape 164"/>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165" name="Shape 165"/>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66" name="Shape 1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chemeClr val="lt1"/>
                </a:solidFill>
              </a:defRPr>
            </a:lvl1pPr>
            <a:lvl2pPr lvl="1" rtl="0">
              <a:spcBef>
                <a:spcPts val="0"/>
              </a:spcBef>
              <a:buNone/>
              <a:defRPr>
                <a:solidFill>
                  <a:schemeClr val="lt1"/>
                </a:solidFill>
              </a:defRPr>
            </a:lvl2pPr>
            <a:lvl3pPr lvl="2" rtl="0">
              <a:spcBef>
                <a:spcPts val="0"/>
              </a:spcBef>
              <a:buNone/>
              <a:defRPr>
                <a:solidFill>
                  <a:schemeClr val="lt1"/>
                </a:solidFill>
              </a:defRPr>
            </a:lvl3pPr>
            <a:lvl4pPr lvl="3" rtl="0">
              <a:spcBef>
                <a:spcPts val="0"/>
              </a:spcBef>
              <a:buNone/>
              <a:defRPr>
                <a:solidFill>
                  <a:schemeClr val="lt1"/>
                </a:solidFill>
              </a:defRPr>
            </a:lvl4pPr>
            <a:lvl5pPr lvl="4" rtl="0">
              <a:spcBef>
                <a:spcPts val="0"/>
              </a:spcBef>
              <a:buNone/>
              <a:defRPr>
                <a:solidFill>
                  <a:schemeClr val="lt1"/>
                </a:solidFill>
              </a:defRPr>
            </a:lvl5pPr>
            <a:lvl6pPr lvl="5" rtl="0">
              <a:spcBef>
                <a:spcPts val="0"/>
              </a:spcBef>
              <a:buNone/>
              <a:defRPr>
                <a:solidFill>
                  <a:schemeClr val="lt1"/>
                </a:solidFill>
              </a:defRPr>
            </a:lvl6pPr>
            <a:lvl7pPr lvl="6" rtl="0">
              <a:spcBef>
                <a:spcPts val="0"/>
              </a:spcBef>
              <a:buNone/>
              <a:defRPr>
                <a:solidFill>
                  <a:schemeClr val="lt1"/>
                </a:solidFill>
              </a:defRPr>
            </a:lvl7pPr>
            <a:lvl8pPr lvl="7" rtl="0">
              <a:spcBef>
                <a:spcPts val="0"/>
              </a:spcBef>
              <a:buNone/>
              <a:defRPr>
                <a:solidFill>
                  <a:schemeClr val="lt1"/>
                </a:solidFill>
              </a:defRPr>
            </a:lvl8pPr>
            <a:lvl9pPr lvl="8" rtl="0">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7" name="Shape 47"/>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Shape 4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67" name="Shape 167"/>
        <p:cNvGrpSpPr/>
        <p:nvPr/>
      </p:nvGrpSpPr>
      <p:grpSpPr>
        <a:xfrm>
          <a:off x="0" y="0"/>
          <a:ext cx="0" cy="0"/>
          <a:chOff x="0" y="0"/>
          <a:chExt cx="0" cy="0"/>
        </a:xfrm>
      </p:grpSpPr>
      <p:sp>
        <p:nvSpPr>
          <p:cNvPr id="168" name="Shape 168"/>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169" name="Shape 1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70" name="Shape 170"/>
        <p:cNvGrpSpPr/>
        <p:nvPr/>
      </p:nvGrpSpPr>
      <p:grpSpPr>
        <a:xfrm>
          <a:off x="0" y="0"/>
          <a:ext cx="0" cy="0"/>
          <a:chOff x="0" y="0"/>
          <a:chExt cx="0" cy="0"/>
        </a:xfrm>
      </p:grpSpPr>
      <p:sp>
        <p:nvSpPr>
          <p:cNvPr id="171" name="Shape 17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txBox="1"/>
          <p:nvPr>
            <p:ph type="title"/>
          </p:nvPr>
        </p:nvSpPr>
        <p:spPr>
          <a:xfrm>
            <a:off x="311700" y="957125"/>
            <a:ext cx="8520600" cy="2128800"/>
          </a:xfrm>
          <a:prstGeom prst="rect">
            <a:avLst/>
          </a:prstGeom>
        </p:spPr>
        <p:txBody>
          <a:bodyPr anchorCtr="0" anchor="ctr" bIns="91425" lIns="91425" spcFirstLastPara="1" rIns="91425" wrap="square" tIns="91425"/>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p:txBody>
      </p:sp>
      <p:sp>
        <p:nvSpPr>
          <p:cNvPr id="173" name="Shape 173"/>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74" name="Shape 1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5" name="Shape 175"/>
        <p:cNvGrpSpPr/>
        <p:nvPr/>
      </p:nvGrpSpPr>
      <p:grpSpPr>
        <a:xfrm>
          <a:off x="0" y="0"/>
          <a:ext cx="0" cy="0"/>
          <a:chOff x="0" y="0"/>
          <a:chExt cx="0" cy="0"/>
        </a:xfrm>
      </p:grpSpPr>
      <p:sp>
        <p:nvSpPr>
          <p:cNvPr id="176" name="Shape 1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Shape 5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Shape 61"/>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Shape 62"/>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Shape 6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Shape 6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Shape 75"/>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Shape 7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3" name="Shape 93"/>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Shape 9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Shape 100"/>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Shape 101"/>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Shape 10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Shape 10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Shape 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Shape 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latin typeface="Nunito"/>
                <a:ea typeface="Nunito"/>
                <a:cs typeface="Nunito"/>
                <a:sym typeface="Nunito"/>
              </a:defRPr>
            </a:lvl1pPr>
            <a:lvl2pPr lvl="1" algn="r">
              <a:spcBef>
                <a:spcPts val="0"/>
              </a:spcBef>
              <a:buNone/>
              <a:defRPr sz="1000">
                <a:solidFill>
                  <a:schemeClr val="dk2"/>
                </a:solidFill>
                <a:latin typeface="Nunito"/>
                <a:ea typeface="Nunito"/>
                <a:cs typeface="Nunito"/>
                <a:sym typeface="Nunito"/>
              </a:defRPr>
            </a:lvl2pPr>
            <a:lvl3pPr lvl="2" algn="r">
              <a:spcBef>
                <a:spcPts val="0"/>
              </a:spcBef>
              <a:buNone/>
              <a:defRPr sz="1000">
                <a:solidFill>
                  <a:schemeClr val="dk2"/>
                </a:solidFill>
                <a:latin typeface="Nunito"/>
                <a:ea typeface="Nunito"/>
                <a:cs typeface="Nunito"/>
                <a:sym typeface="Nunito"/>
              </a:defRPr>
            </a:lvl3pPr>
            <a:lvl4pPr lvl="3" algn="r">
              <a:spcBef>
                <a:spcPts val="0"/>
              </a:spcBef>
              <a:buNone/>
              <a:defRPr sz="1000">
                <a:solidFill>
                  <a:schemeClr val="dk2"/>
                </a:solidFill>
                <a:latin typeface="Nunito"/>
                <a:ea typeface="Nunito"/>
                <a:cs typeface="Nunito"/>
                <a:sym typeface="Nunito"/>
              </a:defRPr>
            </a:lvl4pPr>
            <a:lvl5pPr lvl="4" algn="r">
              <a:spcBef>
                <a:spcPts val="0"/>
              </a:spcBef>
              <a:buNone/>
              <a:defRPr sz="1000">
                <a:solidFill>
                  <a:schemeClr val="dk2"/>
                </a:solidFill>
                <a:latin typeface="Nunito"/>
                <a:ea typeface="Nunito"/>
                <a:cs typeface="Nunito"/>
                <a:sym typeface="Nunito"/>
              </a:defRPr>
            </a:lvl5pPr>
            <a:lvl6pPr lvl="5" algn="r">
              <a:spcBef>
                <a:spcPts val="0"/>
              </a:spcBef>
              <a:buNone/>
              <a:defRPr sz="1000">
                <a:solidFill>
                  <a:schemeClr val="dk2"/>
                </a:solidFill>
                <a:latin typeface="Nunito"/>
                <a:ea typeface="Nunito"/>
                <a:cs typeface="Nunito"/>
                <a:sym typeface="Nunito"/>
              </a:defRPr>
            </a:lvl6pPr>
            <a:lvl7pPr lvl="6" algn="r">
              <a:spcBef>
                <a:spcPts val="0"/>
              </a:spcBef>
              <a:buNone/>
              <a:defRPr sz="1000">
                <a:solidFill>
                  <a:schemeClr val="dk2"/>
                </a:solidFill>
                <a:latin typeface="Nunito"/>
                <a:ea typeface="Nunito"/>
                <a:cs typeface="Nunito"/>
                <a:sym typeface="Nunito"/>
              </a:defRPr>
            </a:lvl7pPr>
            <a:lvl8pPr lvl="7" algn="r">
              <a:spcBef>
                <a:spcPts val="0"/>
              </a:spcBef>
              <a:buNone/>
              <a:defRPr sz="1000">
                <a:solidFill>
                  <a:schemeClr val="dk2"/>
                </a:solidFill>
                <a:latin typeface="Nunito"/>
                <a:ea typeface="Nunito"/>
                <a:cs typeface="Nunito"/>
                <a:sym typeface="Nunito"/>
              </a:defRPr>
            </a:lvl8pPr>
            <a:lvl9pPr lvl="8" algn="r">
              <a:spcBef>
                <a:spcPts val="0"/>
              </a:spcBef>
              <a:buNone/>
              <a:defRPr sz="10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124" name="Shape 124"/>
        <p:cNvGrpSpPr/>
        <p:nvPr/>
      </p:nvGrpSpPr>
      <p:grpSpPr>
        <a:xfrm>
          <a:off x="0" y="0"/>
          <a:ext cx="0" cy="0"/>
          <a:chOff x="0" y="0"/>
          <a:chExt cx="0" cy="0"/>
        </a:xfrm>
      </p:grpSpPr>
      <p:sp>
        <p:nvSpPr>
          <p:cNvPr id="125" name="Shape 12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126" name="Shape 126"/>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127" name="Shape 1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spcBef>
                <a:spcPts val="0"/>
              </a:spcBef>
              <a:buNone/>
              <a:defRPr sz="1000">
                <a:solidFill>
                  <a:schemeClr val="dk1"/>
                </a:solidFill>
                <a:latin typeface="Economica"/>
                <a:ea typeface="Economica"/>
                <a:cs typeface="Economica"/>
                <a:sym typeface="Economica"/>
              </a:defRPr>
            </a:lvl1pPr>
            <a:lvl2pPr lvl="1" rtl="0" algn="r">
              <a:spcBef>
                <a:spcPts val="0"/>
              </a:spcBef>
              <a:buNone/>
              <a:defRPr sz="1000">
                <a:solidFill>
                  <a:schemeClr val="dk1"/>
                </a:solidFill>
                <a:latin typeface="Economica"/>
                <a:ea typeface="Economica"/>
                <a:cs typeface="Economica"/>
                <a:sym typeface="Economica"/>
              </a:defRPr>
            </a:lvl2pPr>
            <a:lvl3pPr lvl="2" rtl="0" algn="r">
              <a:spcBef>
                <a:spcPts val="0"/>
              </a:spcBef>
              <a:buNone/>
              <a:defRPr sz="1000">
                <a:solidFill>
                  <a:schemeClr val="dk1"/>
                </a:solidFill>
                <a:latin typeface="Economica"/>
                <a:ea typeface="Economica"/>
                <a:cs typeface="Economica"/>
                <a:sym typeface="Economica"/>
              </a:defRPr>
            </a:lvl3pPr>
            <a:lvl4pPr lvl="3" rtl="0" algn="r">
              <a:spcBef>
                <a:spcPts val="0"/>
              </a:spcBef>
              <a:buNone/>
              <a:defRPr sz="1000">
                <a:solidFill>
                  <a:schemeClr val="dk1"/>
                </a:solidFill>
                <a:latin typeface="Economica"/>
                <a:ea typeface="Economica"/>
                <a:cs typeface="Economica"/>
                <a:sym typeface="Economica"/>
              </a:defRPr>
            </a:lvl4pPr>
            <a:lvl5pPr lvl="4" rtl="0" algn="r">
              <a:spcBef>
                <a:spcPts val="0"/>
              </a:spcBef>
              <a:buNone/>
              <a:defRPr sz="1000">
                <a:solidFill>
                  <a:schemeClr val="dk1"/>
                </a:solidFill>
                <a:latin typeface="Economica"/>
                <a:ea typeface="Economica"/>
                <a:cs typeface="Economica"/>
                <a:sym typeface="Economica"/>
              </a:defRPr>
            </a:lvl5pPr>
            <a:lvl6pPr lvl="5" rtl="0" algn="r">
              <a:spcBef>
                <a:spcPts val="0"/>
              </a:spcBef>
              <a:buNone/>
              <a:defRPr sz="1000">
                <a:solidFill>
                  <a:schemeClr val="dk1"/>
                </a:solidFill>
                <a:latin typeface="Economica"/>
                <a:ea typeface="Economica"/>
                <a:cs typeface="Economica"/>
                <a:sym typeface="Economica"/>
              </a:defRPr>
            </a:lvl6pPr>
            <a:lvl7pPr lvl="6" rtl="0" algn="r">
              <a:spcBef>
                <a:spcPts val="0"/>
              </a:spcBef>
              <a:buNone/>
              <a:defRPr sz="1000">
                <a:solidFill>
                  <a:schemeClr val="dk1"/>
                </a:solidFill>
                <a:latin typeface="Economica"/>
                <a:ea typeface="Economica"/>
                <a:cs typeface="Economica"/>
                <a:sym typeface="Economica"/>
              </a:defRPr>
            </a:lvl7pPr>
            <a:lvl8pPr lvl="7" rtl="0" algn="r">
              <a:spcBef>
                <a:spcPts val="0"/>
              </a:spcBef>
              <a:buNone/>
              <a:defRPr sz="1000">
                <a:solidFill>
                  <a:schemeClr val="dk1"/>
                </a:solidFill>
                <a:latin typeface="Economica"/>
                <a:ea typeface="Economica"/>
                <a:cs typeface="Economica"/>
                <a:sym typeface="Economica"/>
              </a:defRPr>
            </a:lvl8pPr>
            <a:lvl9pPr lvl="8" rtl="0" algn="r">
              <a:spcBef>
                <a:spcPts val="0"/>
              </a:spcBef>
              <a:buNone/>
              <a:defRPr sz="1000">
                <a:solidFill>
                  <a:schemeClr val="dk1"/>
                </a:solidFill>
                <a:latin typeface="Economica"/>
                <a:ea typeface="Economica"/>
                <a:cs typeface="Economica"/>
                <a:sym typeface="Economic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ctrTitle"/>
          </p:nvPr>
        </p:nvSpPr>
        <p:spPr>
          <a:xfrm>
            <a:off x="1891353" y="1015633"/>
            <a:ext cx="5361300" cy="1448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Midterm Progress Report</a:t>
            </a:r>
            <a:endParaRPr/>
          </a:p>
          <a:p>
            <a:pPr indent="0" lvl="0" marL="0" rtl="0">
              <a:spcBef>
                <a:spcPts val="0"/>
              </a:spcBef>
              <a:spcAft>
                <a:spcPts val="0"/>
              </a:spcAft>
              <a:buNone/>
            </a:pPr>
            <a:r>
              <a:t/>
            </a:r>
            <a:endParaRPr/>
          </a:p>
        </p:txBody>
      </p:sp>
      <p:sp>
        <p:nvSpPr>
          <p:cNvPr id="182" name="Shape 182"/>
          <p:cNvSpPr txBox="1"/>
          <p:nvPr>
            <p:ph idx="1" type="subTitle"/>
          </p:nvPr>
        </p:nvSpPr>
        <p:spPr>
          <a:xfrm>
            <a:off x="2206300" y="2219569"/>
            <a:ext cx="5361300" cy="5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Survey Program for STEM Academyehmar</a:t>
            </a:r>
            <a:endParaRPr sz="2400"/>
          </a:p>
        </p:txBody>
      </p:sp>
      <p:sp>
        <p:nvSpPr>
          <p:cNvPr id="183" name="Shape 183"/>
          <p:cNvSpPr txBox="1"/>
          <p:nvPr/>
        </p:nvSpPr>
        <p:spPr>
          <a:xfrm>
            <a:off x="6113425" y="2811175"/>
            <a:ext cx="8520600" cy="2190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2100">
              <a:latin typeface="Times New Roman"/>
              <a:ea typeface="Times New Roman"/>
              <a:cs typeface="Times New Roman"/>
              <a:sym typeface="Times New Roman"/>
            </a:endParaRPr>
          </a:p>
          <a:p>
            <a:pPr indent="0" lvl="0" marL="0" rtl="0">
              <a:spcBef>
                <a:spcPts val="0"/>
              </a:spcBef>
              <a:spcAft>
                <a:spcPts val="0"/>
              </a:spcAft>
              <a:buNone/>
            </a:pPr>
            <a:r>
              <a:rPr lang="en" sz="2100">
                <a:latin typeface="Times New Roman"/>
                <a:ea typeface="Times New Roman"/>
                <a:cs typeface="Times New Roman"/>
                <a:sym typeface="Times New Roman"/>
              </a:rPr>
              <a:t>By</a:t>
            </a:r>
            <a:endParaRPr sz="2100">
              <a:latin typeface="Times New Roman"/>
              <a:ea typeface="Times New Roman"/>
              <a:cs typeface="Times New Roman"/>
              <a:sym typeface="Times New Roman"/>
            </a:endParaRPr>
          </a:p>
          <a:p>
            <a:pPr indent="0" lvl="0" marL="0" rtl="0">
              <a:spcBef>
                <a:spcPts val="0"/>
              </a:spcBef>
              <a:spcAft>
                <a:spcPts val="0"/>
              </a:spcAft>
              <a:buNone/>
            </a:pPr>
            <a:r>
              <a:rPr lang="en" sz="2100">
                <a:latin typeface="Times New Roman"/>
                <a:ea typeface="Times New Roman"/>
                <a:cs typeface="Times New Roman"/>
                <a:sym typeface="Times New Roman"/>
              </a:rPr>
              <a:t>Ehmar Khan</a:t>
            </a:r>
            <a:endParaRPr sz="2100">
              <a:latin typeface="Times New Roman"/>
              <a:ea typeface="Times New Roman"/>
              <a:cs typeface="Times New Roman"/>
              <a:sym typeface="Times New Roman"/>
            </a:endParaRPr>
          </a:p>
          <a:p>
            <a:pPr indent="0" lvl="0" marL="0" rtl="0">
              <a:spcBef>
                <a:spcPts val="0"/>
              </a:spcBef>
              <a:spcAft>
                <a:spcPts val="0"/>
              </a:spcAft>
              <a:buNone/>
            </a:pPr>
            <a:r>
              <a:rPr lang="en" sz="2100">
                <a:latin typeface="Times New Roman"/>
                <a:ea typeface="Times New Roman"/>
                <a:cs typeface="Times New Roman"/>
                <a:sym typeface="Times New Roman"/>
              </a:rPr>
              <a:t>Jiaxu Li</a:t>
            </a:r>
            <a:endParaRPr sz="2100">
              <a:latin typeface="Times New Roman"/>
              <a:ea typeface="Times New Roman"/>
              <a:cs typeface="Times New Roman"/>
              <a:sym typeface="Times New Roman"/>
            </a:endParaRPr>
          </a:p>
          <a:p>
            <a:pPr indent="0" lvl="0" marL="0" rtl="0">
              <a:spcBef>
                <a:spcPts val="0"/>
              </a:spcBef>
              <a:spcAft>
                <a:spcPts val="0"/>
              </a:spcAft>
              <a:buNone/>
            </a:pPr>
            <a:r>
              <a:rPr lang="en" sz="2100">
                <a:latin typeface="Times New Roman"/>
                <a:ea typeface="Times New Roman"/>
                <a:cs typeface="Times New Roman"/>
                <a:sym typeface="Times New Roman"/>
              </a:rPr>
              <a:t>Munisha Parikh </a:t>
            </a:r>
            <a:endParaRPr sz="21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pic>
        <p:nvPicPr>
          <p:cNvPr id="235" name="Shape 235"/>
          <p:cNvPicPr preferRelativeResize="0"/>
          <p:nvPr/>
        </p:nvPicPr>
        <p:blipFill>
          <a:blip r:embed="rId3">
            <a:alphaModFix/>
          </a:blip>
          <a:stretch>
            <a:fillRect/>
          </a:stretch>
        </p:blipFill>
        <p:spPr>
          <a:xfrm>
            <a:off x="1540325" y="84350"/>
            <a:ext cx="5916375"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Where We are Currently On the Project</a:t>
            </a:r>
            <a:endParaRPr/>
          </a:p>
        </p:txBody>
      </p:sp>
      <p:sp>
        <p:nvSpPr>
          <p:cNvPr id="241" name="Shape 241"/>
          <p:cNvSpPr txBox="1"/>
          <p:nvPr>
            <p:ph idx="1" type="body"/>
          </p:nvPr>
        </p:nvSpPr>
        <p:spPr>
          <a:xfrm>
            <a:off x="819150" y="1541775"/>
            <a:ext cx="7505700" cy="24480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Font typeface="Times New Roman"/>
              <a:buChar char="●"/>
            </a:pPr>
            <a:r>
              <a:rPr lang="en" sz="1800">
                <a:latin typeface="Times New Roman"/>
                <a:ea typeface="Times New Roman"/>
                <a:cs typeface="Times New Roman"/>
                <a:sym typeface="Times New Roman"/>
              </a:rPr>
              <a:t>The main work was changed because we found a better solution (approved by our client).</a:t>
            </a:r>
            <a:endParaRPr sz="1800">
              <a:latin typeface="Times New Roman"/>
              <a:ea typeface="Times New Roman"/>
              <a:cs typeface="Times New Roman"/>
              <a:sym typeface="Times New Roman"/>
            </a:endParaRPr>
          </a:p>
          <a:p>
            <a:pPr indent="-342900" lvl="0" marL="457200"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Qualtrics could be our best choice.</a:t>
            </a:r>
            <a:endParaRPr sz="1800">
              <a:solidFill>
                <a:srgbClr val="000000"/>
              </a:solidFill>
              <a:latin typeface="Times New Roman"/>
              <a:ea typeface="Times New Roman"/>
              <a:cs typeface="Times New Roman"/>
              <a:sym typeface="Times New Roman"/>
            </a:endParaRPr>
          </a:p>
          <a:p>
            <a:pPr indent="-342900" lvl="0" marL="457200"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Started to research on  Qualtrics.</a:t>
            </a:r>
            <a:endParaRPr sz="1800">
              <a:solidFill>
                <a:srgbClr val="000000"/>
              </a:solidFill>
              <a:latin typeface="Times New Roman"/>
              <a:ea typeface="Times New Roman"/>
              <a:cs typeface="Times New Roman"/>
              <a:sym typeface="Times New Roman"/>
            </a:endParaRPr>
          </a:p>
          <a:p>
            <a:pPr indent="-342900" lvl="1" marL="914400"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Creating a blank survey</a:t>
            </a:r>
            <a:endParaRPr sz="1800">
              <a:solidFill>
                <a:srgbClr val="000000"/>
              </a:solidFill>
              <a:latin typeface="Times New Roman"/>
              <a:ea typeface="Times New Roman"/>
              <a:cs typeface="Times New Roman"/>
              <a:sym typeface="Times New Roman"/>
            </a:endParaRPr>
          </a:p>
          <a:p>
            <a:pPr indent="-342900" lvl="1" marL="914400"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Distribute survey via email, website, QR code, etc. </a:t>
            </a:r>
            <a:endParaRPr sz="1800">
              <a:solidFill>
                <a:srgbClr val="000000"/>
              </a:solidFill>
              <a:latin typeface="Times New Roman"/>
              <a:ea typeface="Times New Roman"/>
              <a:cs typeface="Times New Roman"/>
              <a:sym typeface="Times New Roman"/>
            </a:endParaRPr>
          </a:p>
          <a:p>
            <a:pPr indent="-342900" lvl="1" marL="914400"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Test the data section based on the requirements of our client.</a:t>
            </a:r>
            <a:endParaRPr sz="1800">
              <a:solidFill>
                <a:srgbClr val="000000"/>
              </a:solidFill>
              <a:latin typeface="Times New Roman"/>
              <a:ea typeface="Times New Roman"/>
              <a:cs typeface="Times New Roman"/>
              <a:sym typeface="Times New Roman"/>
            </a:endParaRPr>
          </a:p>
          <a:p>
            <a:pPr indent="-342900" lvl="1" marL="914400"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Generate a standard report including graphs</a:t>
            </a:r>
            <a:endParaRPr sz="1800">
              <a:solidFill>
                <a:srgbClr val="000000"/>
              </a:solidFill>
              <a:latin typeface="Times New Roman"/>
              <a:ea typeface="Times New Roman"/>
              <a:cs typeface="Times New Roman"/>
              <a:sym typeface="Times New Roman"/>
            </a:endParaRPr>
          </a:p>
          <a:p>
            <a:pPr indent="-342900" lvl="0" marL="457200" rtl="0">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Made a tutorial which is designed for our client.</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a:t>
            </a:r>
            <a:r>
              <a:rPr lang="en"/>
              <a:t>hat We Have Left To Do</a:t>
            </a:r>
            <a:endParaRPr/>
          </a:p>
        </p:txBody>
      </p:sp>
      <p:sp>
        <p:nvSpPr>
          <p:cNvPr id="247" name="Shape 24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Font typeface="Times New Roman"/>
              <a:buChar char="●"/>
            </a:pPr>
            <a:r>
              <a:rPr lang="en" sz="2400">
                <a:latin typeface="Times New Roman"/>
                <a:ea typeface="Times New Roman"/>
                <a:cs typeface="Times New Roman"/>
                <a:sym typeface="Times New Roman"/>
              </a:rPr>
              <a:t>Tutorial</a:t>
            </a:r>
            <a:endParaRPr sz="2400">
              <a:latin typeface="Times New Roman"/>
              <a:ea typeface="Times New Roman"/>
              <a:cs typeface="Times New Roman"/>
              <a:sym typeface="Times New Roman"/>
            </a:endParaRPr>
          </a:p>
          <a:p>
            <a:pPr indent="-381000" lvl="0" marL="457200" rtl="0">
              <a:spcBef>
                <a:spcPts val="0"/>
              </a:spcBef>
              <a:spcAft>
                <a:spcPts val="0"/>
              </a:spcAft>
              <a:buSzPts val="2400"/>
              <a:buFont typeface="Times New Roman"/>
              <a:buChar char="●"/>
            </a:pPr>
            <a:r>
              <a:rPr lang="en" sz="2400">
                <a:latin typeface="Times New Roman"/>
                <a:ea typeface="Times New Roman"/>
                <a:cs typeface="Times New Roman"/>
                <a:sym typeface="Times New Roman"/>
              </a:rPr>
              <a:t>Test how to merge Qualtrics reports</a:t>
            </a:r>
            <a:endParaRPr sz="2400">
              <a:latin typeface="Times New Roman"/>
              <a:ea typeface="Times New Roman"/>
              <a:cs typeface="Times New Roman"/>
              <a:sym typeface="Times New Roman"/>
            </a:endParaRPr>
          </a:p>
          <a:p>
            <a:pPr indent="-381000" lvl="0" marL="457200" rtl="0">
              <a:spcBef>
                <a:spcPts val="0"/>
              </a:spcBef>
              <a:spcAft>
                <a:spcPts val="0"/>
              </a:spcAft>
              <a:buSzPts val="2400"/>
              <a:buFont typeface="Times New Roman"/>
              <a:buChar char="●"/>
            </a:pPr>
            <a:r>
              <a:rPr lang="en" sz="2400">
                <a:latin typeface="Times New Roman"/>
                <a:ea typeface="Times New Roman"/>
                <a:cs typeface="Times New Roman"/>
                <a:sym typeface="Times New Roman"/>
              </a:rPr>
              <a:t>Compare the data of different years</a:t>
            </a:r>
            <a:endParaRPr sz="2400">
              <a:latin typeface="Times New Roman"/>
              <a:ea typeface="Times New Roman"/>
              <a:cs typeface="Times New Roman"/>
              <a:sym typeface="Times New Roman"/>
            </a:endParaRPr>
          </a:p>
          <a:p>
            <a:pPr indent="-381000" lvl="0" marL="457200" rtl="0">
              <a:spcBef>
                <a:spcPts val="0"/>
              </a:spcBef>
              <a:spcAft>
                <a:spcPts val="0"/>
              </a:spcAft>
              <a:buSzPts val="2400"/>
              <a:buFont typeface="Times New Roman"/>
              <a:buChar char="●"/>
            </a:pPr>
            <a:r>
              <a:rPr lang="en" sz="2400">
                <a:latin typeface="Times New Roman"/>
                <a:ea typeface="Times New Roman"/>
                <a:cs typeface="Times New Roman"/>
                <a:sym typeface="Times New Roman"/>
              </a:rPr>
              <a:t>Create a different tab for the STEM Academy</a:t>
            </a:r>
            <a:endParaRPr sz="2400">
              <a:latin typeface="Times New Roman"/>
              <a:ea typeface="Times New Roman"/>
              <a:cs typeface="Times New Roman"/>
              <a:sym typeface="Times New Roman"/>
            </a:endParaRPr>
          </a:p>
          <a:p>
            <a:pPr indent="0" lvl="0" marL="0">
              <a:spcBef>
                <a:spcPts val="1600"/>
              </a:spcBef>
              <a:spcAft>
                <a:spcPts val="160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Problems We Met, And Solutions</a:t>
            </a:r>
            <a:endParaRPr/>
          </a:p>
        </p:txBody>
      </p:sp>
      <p:sp>
        <p:nvSpPr>
          <p:cNvPr id="253" name="Shape 25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Font typeface="Times New Roman"/>
              <a:buChar char="●"/>
            </a:pPr>
            <a:r>
              <a:rPr lang="en" sz="2400">
                <a:latin typeface="Times New Roman"/>
                <a:ea typeface="Times New Roman"/>
                <a:cs typeface="Times New Roman"/>
                <a:sym typeface="Times New Roman"/>
              </a:rPr>
              <a:t>Merging different reports</a:t>
            </a:r>
            <a:endParaRPr sz="2400">
              <a:latin typeface="Times New Roman"/>
              <a:ea typeface="Times New Roman"/>
              <a:cs typeface="Times New Roman"/>
              <a:sym typeface="Times New Roman"/>
            </a:endParaRPr>
          </a:p>
          <a:p>
            <a:pPr indent="0" lvl="0" marL="0" rtl="0">
              <a:spcBef>
                <a:spcPts val="1600"/>
              </a:spcBef>
              <a:spcAft>
                <a:spcPts val="0"/>
              </a:spcAft>
              <a:buNone/>
            </a:pPr>
            <a:r>
              <a:t/>
            </a:r>
            <a:endParaRPr sz="2400">
              <a:latin typeface="Times New Roman"/>
              <a:ea typeface="Times New Roman"/>
              <a:cs typeface="Times New Roman"/>
              <a:sym typeface="Times New Roman"/>
            </a:endParaRPr>
          </a:p>
          <a:p>
            <a:pPr indent="-381000" lvl="0" marL="457200" rtl="0">
              <a:spcBef>
                <a:spcPts val="1600"/>
              </a:spcBef>
              <a:spcAft>
                <a:spcPts val="0"/>
              </a:spcAft>
              <a:buSzPts val="2400"/>
              <a:buFont typeface="Times New Roman"/>
              <a:buChar char="●"/>
            </a:pPr>
            <a:r>
              <a:rPr lang="en" sz="2400">
                <a:latin typeface="Times New Roman"/>
                <a:ea typeface="Times New Roman"/>
                <a:cs typeface="Times New Roman"/>
                <a:sym typeface="Times New Roman"/>
              </a:rPr>
              <a:t>Access to code</a:t>
            </a:r>
            <a:endParaRPr sz="2400">
              <a:latin typeface="Times New Roman"/>
              <a:ea typeface="Times New Roman"/>
              <a:cs typeface="Times New Roman"/>
              <a:sym typeface="Times New Roman"/>
            </a:endParaRPr>
          </a:p>
          <a:p>
            <a:pPr indent="0" lvl="0" marL="0">
              <a:spcBef>
                <a:spcPts val="1600"/>
              </a:spcBef>
              <a:spcAft>
                <a:spcPts val="160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nvSpPr>
        <p:spPr>
          <a:xfrm>
            <a:off x="274750" y="1122000"/>
            <a:ext cx="7030500" cy="2604600"/>
          </a:xfrm>
          <a:prstGeom prst="rect">
            <a:avLst/>
          </a:prstGeom>
          <a:noFill/>
          <a:ln>
            <a:noFill/>
          </a:ln>
        </p:spPr>
        <p:txBody>
          <a:bodyPr anchorCtr="0" anchor="t" bIns="91425" lIns="91425" spcFirstLastPara="1" rIns="91425" wrap="square" tIns="91425">
            <a:noAutofit/>
          </a:bodyPr>
          <a:lstStyle/>
          <a:p>
            <a:pPr indent="0" lvl="0" marL="0" rtl="0">
              <a:lnSpc>
                <a:spcPct val="90000"/>
              </a:lnSpc>
              <a:spcBef>
                <a:spcPts val="1200"/>
              </a:spcBef>
              <a:spcAft>
                <a:spcPts val="0"/>
              </a:spcAft>
              <a:buNone/>
            </a:pPr>
            <a:r>
              <a:rPr lang="en" sz="2000">
                <a:solidFill>
                  <a:srgbClr val="E48312"/>
                </a:solidFill>
                <a:latin typeface="Times New Roman"/>
                <a:ea typeface="Times New Roman"/>
                <a:cs typeface="Times New Roman"/>
                <a:sym typeface="Times New Roman"/>
              </a:rPr>
              <a:t> </a:t>
            </a:r>
            <a:r>
              <a:rPr lang="en" sz="2000">
                <a:solidFill>
                  <a:srgbClr val="404040"/>
                </a:solidFill>
                <a:latin typeface="Times New Roman"/>
                <a:ea typeface="Times New Roman"/>
                <a:cs typeface="Times New Roman"/>
                <a:sym typeface="Times New Roman"/>
              </a:rPr>
              <a:t>Front-End Development:</a:t>
            </a:r>
            <a:endParaRPr sz="2000">
              <a:solidFill>
                <a:srgbClr val="404040"/>
              </a:solidFill>
              <a:latin typeface="Times New Roman"/>
              <a:ea typeface="Times New Roman"/>
              <a:cs typeface="Times New Roman"/>
              <a:sym typeface="Times New Roman"/>
            </a:endParaRPr>
          </a:p>
          <a:p>
            <a:pPr indent="0" lvl="0" marL="0" rtl="0">
              <a:lnSpc>
                <a:spcPct val="90000"/>
              </a:lnSpc>
              <a:spcBef>
                <a:spcPts val="200"/>
              </a:spcBef>
              <a:spcAft>
                <a:spcPts val="0"/>
              </a:spcAft>
              <a:buNone/>
            </a:pPr>
            <a:r>
              <a:rPr lang="en" sz="2000">
                <a:solidFill>
                  <a:srgbClr val="404040"/>
                </a:solidFill>
                <a:latin typeface="Times New Roman"/>
                <a:ea typeface="Times New Roman"/>
                <a:cs typeface="Times New Roman"/>
                <a:sym typeface="Times New Roman"/>
              </a:rPr>
              <a:t>   •Jiaxu Li</a:t>
            </a:r>
            <a:endParaRPr sz="2000">
              <a:solidFill>
                <a:srgbClr val="404040"/>
              </a:solidFill>
              <a:latin typeface="Times New Roman"/>
              <a:ea typeface="Times New Roman"/>
              <a:cs typeface="Times New Roman"/>
              <a:sym typeface="Times New Roman"/>
            </a:endParaRPr>
          </a:p>
          <a:p>
            <a:pPr indent="0" lvl="0" marL="0" rtl="0">
              <a:lnSpc>
                <a:spcPct val="90000"/>
              </a:lnSpc>
              <a:spcBef>
                <a:spcPts val="400"/>
              </a:spcBef>
              <a:spcAft>
                <a:spcPts val="0"/>
              </a:spcAft>
              <a:buNone/>
            </a:pPr>
            <a:r>
              <a:rPr lang="en" sz="2000">
                <a:solidFill>
                  <a:srgbClr val="404040"/>
                </a:solidFill>
                <a:latin typeface="Times New Roman"/>
                <a:ea typeface="Times New Roman"/>
                <a:cs typeface="Times New Roman"/>
                <a:sym typeface="Times New Roman"/>
              </a:rPr>
              <a:t>   •Munisha Parikh</a:t>
            </a:r>
            <a:endParaRPr sz="2000">
              <a:solidFill>
                <a:srgbClr val="404040"/>
              </a:solidFill>
              <a:latin typeface="Times New Roman"/>
              <a:ea typeface="Times New Roman"/>
              <a:cs typeface="Times New Roman"/>
              <a:sym typeface="Times New Roman"/>
            </a:endParaRPr>
          </a:p>
          <a:p>
            <a:pPr indent="0" lvl="0" marL="0" rtl="0">
              <a:lnSpc>
                <a:spcPct val="90000"/>
              </a:lnSpc>
              <a:spcBef>
                <a:spcPts val="1200"/>
              </a:spcBef>
              <a:spcAft>
                <a:spcPts val="0"/>
              </a:spcAft>
              <a:buNone/>
            </a:pPr>
            <a:r>
              <a:rPr lang="en" sz="2000">
                <a:solidFill>
                  <a:srgbClr val="E48312"/>
                </a:solidFill>
                <a:latin typeface="Times New Roman"/>
                <a:ea typeface="Times New Roman"/>
                <a:cs typeface="Times New Roman"/>
                <a:sym typeface="Times New Roman"/>
              </a:rPr>
              <a:t> </a:t>
            </a:r>
            <a:r>
              <a:rPr lang="en" sz="2000">
                <a:solidFill>
                  <a:srgbClr val="404040"/>
                </a:solidFill>
                <a:latin typeface="Times New Roman"/>
                <a:ea typeface="Times New Roman"/>
                <a:cs typeface="Times New Roman"/>
                <a:sym typeface="Times New Roman"/>
              </a:rPr>
              <a:t>Back-End Development:</a:t>
            </a:r>
            <a:endParaRPr sz="2000">
              <a:solidFill>
                <a:srgbClr val="404040"/>
              </a:solidFill>
              <a:latin typeface="Times New Roman"/>
              <a:ea typeface="Times New Roman"/>
              <a:cs typeface="Times New Roman"/>
              <a:sym typeface="Times New Roman"/>
            </a:endParaRPr>
          </a:p>
          <a:p>
            <a:pPr indent="0" lvl="0" marL="0" rtl="0">
              <a:lnSpc>
                <a:spcPct val="90000"/>
              </a:lnSpc>
              <a:spcBef>
                <a:spcPts val="1200"/>
              </a:spcBef>
              <a:spcAft>
                <a:spcPts val="0"/>
              </a:spcAft>
              <a:buNone/>
            </a:pPr>
            <a:r>
              <a:rPr lang="en" sz="2000">
                <a:solidFill>
                  <a:srgbClr val="404040"/>
                </a:solidFill>
                <a:latin typeface="Times New Roman"/>
                <a:ea typeface="Times New Roman"/>
                <a:cs typeface="Times New Roman"/>
                <a:sym typeface="Times New Roman"/>
              </a:rPr>
              <a:t>•Ehmar Khan</a:t>
            </a:r>
            <a:endParaRPr sz="2000">
              <a:solidFill>
                <a:srgbClr val="404040"/>
              </a:solidFill>
              <a:latin typeface="Times New Roman"/>
              <a:ea typeface="Times New Roman"/>
              <a:cs typeface="Times New Roman"/>
              <a:sym typeface="Times New Roman"/>
            </a:endParaRPr>
          </a:p>
          <a:p>
            <a:pPr indent="0" lvl="0" marL="0" rtl="0">
              <a:lnSpc>
                <a:spcPct val="90000"/>
              </a:lnSpc>
              <a:spcBef>
                <a:spcPts val="1200"/>
              </a:spcBef>
              <a:spcAft>
                <a:spcPts val="0"/>
              </a:spcAft>
              <a:buNone/>
            </a:pPr>
            <a:r>
              <a:rPr lang="en" sz="2000">
                <a:solidFill>
                  <a:srgbClr val="E48312"/>
                </a:solidFill>
                <a:latin typeface="Times New Roman"/>
                <a:ea typeface="Times New Roman"/>
                <a:cs typeface="Times New Roman"/>
                <a:sym typeface="Times New Roman"/>
              </a:rPr>
              <a:t> </a:t>
            </a:r>
            <a:r>
              <a:rPr lang="en" sz="2000">
                <a:solidFill>
                  <a:srgbClr val="404040"/>
                </a:solidFill>
                <a:latin typeface="Times New Roman"/>
                <a:ea typeface="Times New Roman"/>
                <a:cs typeface="Times New Roman"/>
                <a:sym typeface="Times New Roman"/>
              </a:rPr>
              <a:t>Our Client:</a:t>
            </a:r>
            <a:endParaRPr sz="2000">
              <a:solidFill>
                <a:srgbClr val="404040"/>
              </a:solidFill>
              <a:latin typeface="Times New Roman"/>
              <a:ea typeface="Times New Roman"/>
              <a:cs typeface="Times New Roman"/>
              <a:sym typeface="Times New Roman"/>
            </a:endParaRPr>
          </a:p>
          <a:p>
            <a:pPr indent="0" lvl="0" marL="0" rtl="0">
              <a:lnSpc>
                <a:spcPct val="90000"/>
              </a:lnSpc>
              <a:spcBef>
                <a:spcPts val="1200"/>
              </a:spcBef>
              <a:spcAft>
                <a:spcPts val="200"/>
              </a:spcAft>
              <a:buNone/>
            </a:pPr>
            <a:r>
              <a:rPr lang="en" sz="2000">
                <a:solidFill>
                  <a:srgbClr val="404040"/>
                </a:solidFill>
                <a:latin typeface="Times New Roman"/>
                <a:ea typeface="Times New Roman"/>
                <a:cs typeface="Times New Roman"/>
                <a:sym typeface="Times New Roman"/>
              </a:rPr>
              <a:t>•STEM Academy </a:t>
            </a:r>
            <a:endParaRPr sz="2000">
              <a:solidFill>
                <a:srgbClr val="000000"/>
              </a:solidFill>
              <a:latin typeface="Times New Roman"/>
              <a:ea typeface="Times New Roman"/>
              <a:cs typeface="Times New Roman"/>
              <a:sym typeface="Times New Roman"/>
            </a:endParaRPr>
          </a:p>
        </p:txBody>
      </p:sp>
      <p:sp>
        <p:nvSpPr>
          <p:cNvPr id="189" name="Shape 189"/>
          <p:cNvSpPr txBox="1"/>
          <p:nvPr/>
        </p:nvSpPr>
        <p:spPr>
          <a:xfrm>
            <a:off x="135100" y="391600"/>
            <a:ext cx="8520600" cy="8313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b="1" lang="en" sz="3000">
                <a:solidFill>
                  <a:schemeClr val="lt1"/>
                </a:solidFill>
                <a:latin typeface="Times New Roman"/>
                <a:ea typeface="Times New Roman"/>
                <a:cs typeface="Times New Roman"/>
                <a:sym typeface="Times New Roman"/>
              </a:rPr>
              <a:t>                         Who are we?</a:t>
            </a:r>
            <a:endParaRPr sz="42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latin typeface="Times New Roman"/>
                <a:ea typeface="Times New Roman"/>
                <a:cs typeface="Times New Roman"/>
                <a:sym typeface="Times New Roman"/>
              </a:rPr>
              <a:t>Brief Introduction </a:t>
            </a:r>
            <a:endParaRPr b="1">
              <a:latin typeface="Times New Roman"/>
              <a:ea typeface="Times New Roman"/>
              <a:cs typeface="Times New Roman"/>
              <a:sym typeface="Times New Roman"/>
            </a:endParaRPr>
          </a:p>
        </p:txBody>
      </p:sp>
      <p:sp>
        <p:nvSpPr>
          <p:cNvPr id="195" name="Shape 195"/>
          <p:cNvSpPr txBox="1"/>
          <p:nvPr>
            <p:ph idx="1" type="body"/>
          </p:nvPr>
        </p:nvSpPr>
        <p:spPr>
          <a:xfrm>
            <a:off x="819150" y="1587125"/>
            <a:ext cx="7505700" cy="2448000"/>
          </a:xfrm>
          <a:prstGeom prst="rect">
            <a:avLst/>
          </a:prstGeom>
        </p:spPr>
        <p:txBody>
          <a:bodyPr anchorCtr="0" anchor="t" bIns="91425" lIns="91425" spcFirstLastPara="1" rIns="91425" wrap="square" tIns="91425">
            <a:noAutofit/>
          </a:bodyPr>
          <a:lstStyle/>
          <a:p>
            <a:pPr indent="0" lvl="0" marL="0" rtl="0">
              <a:lnSpc>
                <a:spcPct val="176470"/>
              </a:lnSpc>
              <a:spcBef>
                <a:spcPts val="0"/>
              </a:spcBef>
              <a:spcAft>
                <a:spcPts val="0"/>
              </a:spcAft>
              <a:buNone/>
            </a:pPr>
            <a:r>
              <a:rPr lang="en" sz="1800">
                <a:solidFill>
                  <a:srgbClr val="333333"/>
                </a:solidFill>
                <a:latin typeface="Times New Roman"/>
                <a:ea typeface="Times New Roman"/>
                <a:cs typeface="Times New Roman"/>
                <a:sym typeface="Times New Roman"/>
              </a:rPr>
              <a:t>	</a:t>
            </a:r>
            <a:endParaRPr sz="1800">
              <a:solidFill>
                <a:srgbClr val="333333"/>
              </a:solidFill>
              <a:latin typeface="Times New Roman"/>
              <a:ea typeface="Times New Roman"/>
              <a:cs typeface="Times New Roman"/>
              <a:sym typeface="Times New Roman"/>
            </a:endParaRPr>
          </a:p>
          <a:p>
            <a:pPr indent="0" lvl="0" marL="0" rtl="0">
              <a:spcBef>
                <a:spcPts val="0"/>
              </a:spcBef>
              <a:spcAft>
                <a:spcPts val="0"/>
              </a:spcAft>
              <a:buNone/>
            </a:pPr>
            <a:r>
              <a:rPr lang="en" sz="1800">
                <a:solidFill>
                  <a:srgbClr val="000000"/>
                </a:solidFill>
                <a:latin typeface="Times New Roman"/>
                <a:ea typeface="Times New Roman"/>
                <a:cs typeface="Times New Roman"/>
                <a:sym typeface="Times New Roman"/>
              </a:rPr>
              <a:t>STEM Academy</a:t>
            </a:r>
            <a:r>
              <a:rPr lang="en" sz="1800">
                <a:solidFill>
                  <a:srgbClr val="000000"/>
                </a:solidFill>
                <a:highlight>
                  <a:schemeClr val="dk1"/>
                </a:highlight>
                <a:latin typeface="Times New Roman"/>
                <a:ea typeface="Times New Roman"/>
                <a:cs typeface="Times New Roman"/>
                <a:sym typeface="Times New Roman"/>
              </a:rPr>
              <a:t> engages K-12 youth in programs designed to increase college attendance and participation in the STEM fields.</a:t>
            </a:r>
            <a:r>
              <a:rPr lang="en" sz="1800">
                <a:solidFill>
                  <a:srgbClr val="000000"/>
                </a:solidFill>
                <a:latin typeface="Times New Roman"/>
                <a:ea typeface="Times New Roman"/>
                <a:cs typeface="Times New Roman"/>
                <a:sym typeface="Times New Roman"/>
              </a:rPr>
              <a:t>This presentation contains our journey from the start of Winter 2018 up till now . We will be briefly talking about the purpose and goals of the project. We will also be talking about where we are on the project currently and what were the problems we faced in this term so far, and also how we overcame the problems we faced during this term.</a:t>
            </a:r>
            <a:endParaRPr sz="1800">
              <a:solidFill>
                <a:srgbClr val="000000"/>
              </a:solidFill>
              <a:latin typeface="Times New Roman"/>
              <a:ea typeface="Times New Roman"/>
              <a:cs typeface="Times New Roman"/>
              <a:sym typeface="Times New Roman"/>
            </a:endParaRPr>
          </a:p>
          <a:p>
            <a:pPr indent="0" lvl="0" marL="0" rtl="0">
              <a:lnSpc>
                <a:spcPct val="176470"/>
              </a:lnSpc>
              <a:spcBef>
                <a:spcPts val="1600"/>
              </a:spcBef>
              <a:spcAft>
                <a:spcPts val="0"/>
              </a:spcAft>
              <a:buNone/>
            </a:pPr>
            <a:r>
              <a:t/>
            </a:r>
            <a:endParaRPr sz="1800">
              <a:solidFill>
                <a:srgbClr val="333333"/>
              </a:solidFill>
              <a:latin typeface="Times New Roman"/>
              <a:ea typeface="Times New Roman"/>
              <a:cs typeface="Times New Roman"/>
              <a:sym typeface="Times New Roman"/>
            </a:endParaRPr>
          </a:p>
          <a:p>
            <a:pPr indent="0" lvl="0" marL="0" rtl="0">
              <a:spcBef>
                <a:spcPts val="0"/>
              </a:spcBef>
              <a:spcAft>
                <a:spcPts val="16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Purpose</a:t>
            </a:r>
            <a:endParaRPr/>
          </a:p>
        </p:txBody>
      </p:sp>
      <p:sp>
        <p:nvSpPr>
          <p:cNvPr id="201" name="Shape 201"/>
          <p:cNvSpPr txBox="1"/>
          <p:nvPr>
            <p:ph idx="1" type="body"/>
          </p:nvPr>
        </p:nvSpPr>
        <p:spPr>
          <a:xfrm>
            <a:off x="819150" y="1511450"/>
            <a:ext cx="7505700" cy="244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381000" lvl="0" marL="457200" rtl="0">
              <a:spcBef>
                <a:spcPts val="160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Make a well-functionally survey system for STEM Academy</a:t>
            </a:r>
            <a:endParaRPr sz="2400">
              <a:solidFill>
                <a:srgbClr val="000000"/>
              </a:solidFill>
              <a:latin typeface="Times New Roman"/>
              <a:ea typeface="Times New Roman"/>
              <a:cs typeface="Times New Roman"/>
              <a:sym typeface="Times New Roman"/>
            </a:endParaRPr>
          </a:p>
          <a:p>
            <a:pPr indent="-381000" lvl="0" marL="457200" rtl="0">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Make an Extra tab for the website</a:t>
            </a:r>
            <a:endParaRPr sz="2400">
              <a:solidFill>
                <a:srgbClr val="000000"/>
              </a:solidFill>
              <a:latin typeface="Times New Roman"/>
              <a:ea typeface="Times New Roman"/>
              <a:cs typeface="Times New Roman"/>
              <a:sym typeface="Times New Roman"/>
            </a:endParaRPr>
          </a:p>
          <a:p>
            <a:pPr indent="-381000" lvl="0" marL="457200" rtl="0">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Tutorial for our clients</a:t>
            </a:r>
            <a:endParaRPr sz="2400">
              <a:solidFill>
                <a:srgbClr val="000000"/>
              </a:solidFill>
              <a:latin typeface="Times New Roman"/>
              <a:ea typeface="Times New Roman"/>
              <a:cs typeface="Times New Roman"/>
              <a:sym typeface="Times New Roman"/>
            </a:endParaRPr>
          </a:p>
          <a:p>
            <a:pPr indent="0" lvl="0" marL="0" rtl="0">
              <a:spcBef>
                <a:spcPts val="1600"/>
              </a:spcBef>
              <a:spcAft>
                <a:spcPts val="0"/>
              </a:spcAft>
              <a:buNone/>
            </a:pPr>
            <a:r>
              <a:t/>
            </a:r>
            <a:endParaRPr sz="2400">
              <a:solidFill>
                <a:srgbClr val="000000"/>
              </a:solidFill>
              <a:latin typeface="Times New Roman"/>
              <a:ea typeface="Times New Roman"/>
              <a:cs typeface="Times New Roman"/>
              <a:sym typeface="Times New Roman"/>
            </a:endParaRPr>
          </a:p>
          <a:p>
            <a:pPr indent="0" lvl="0" marL="0" rtl="0">
              <a:spcBef>
                <a:spcPts val="1600"/>
              </a:spcBef>
              <a:spcAft>
                <a:spcPts val="0"/>
              </a:spcAft>
              <a:buNone/>
            </a:pPr>
            <a:r>
              <a:t/>
            </a:r>
            <a:endParaRPr sz="2400">
              <a:solidFill>
                <a:srgbClr val="000000"/>
              </a:solidFill>
              <a:latin typeface="Times New Roman"/>
              <a:ea typeface="Times New Roman"/>
              <a:cs typeface="Times New Roman"/>
              <a:sym typeface="Times New Roman"/>
            </a:endParaRPr>
          </a:p>
          <a:p>
            <a:pPr indent="0" lvl="0" marL="0">
              <a:spcBef>
                <a:spcPts val="0"/>
              </a:spcBef>
              <a:spcAft>
                <a:spcPts val="160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Goals</a:t>
            </a:r>
            <a:endParaRPr/>
          </a:p>
        </p:txBody>
      </p:sp>
      <p:sp>
        <p:nvSpPr>
          <p:cNvPr id="207" name="Shape 207"/>
          <p:cNvSpPr txBox="1"/>
          <p:nvPr>
            <p:ph idx="1" type="body"/>
          </p:nvPr>
        </p:nvSpPr>
        <p:spPr>
          <a:xfrm>
            <a:off x="768700" y="1536675"/>
            <a:ext cx="7505700" cy="2448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333333"/>
              </a:buClr>
              <a:buSzPts val="1800"/>
              <a:buFont typeface="Times New Roman"/>
              <a:buChar char="●"/>
            </a:pPr>
            <a:r>
              <a:rPr lang="en" sz="1800">
                <a:solidFill>
                  <a:srgbClr val="333333"/>
                </a:solidFill>
                <a:highlight>
                  <a:srgbClr val="FFFFFF"/>
                </a:highlight>
                <a:latin typeface="Times New Roman"/>
                <a:ea typeface="Times New Roman"/>
                <a:cs typeface="Times New Roman"/>
                <a:sym typeface="Times New Roman"/>
              </a:rPr>
              <a:t>A system that allows them to add surveys without going through adding and replacing CSV files.</a:t>
            </a:r>
            <a:endParaRPr sz="1800">
              <a:solidFill>
                <a:srgbClr val="333333"/>
              </a:solidFill>
              <a:highlight>
                <a:srgbClr val="FFFFFF"/>
              </a:highlight>
              <a:latin typeface="Times New Roman"/>
              <a:ea typeface="Times New Roman"/>
              <a:cs typeface="Times New Roman"/>
              <a:sym typeface="Times New Roman"/>
            </a:endParaRPr>
          </a:p>
          <a:p>
            <a:pPr indent="-342900" lvl="0" marL="457200" rtl="0">
              <a:spcBef>
                <a:spcPts val="0"/>
              </a:spcBef>
              <a:spcAft>
                <a:spcPts val="0"/>
              </a:spcAft>
              <a:buClr>
                <a:srgbClr val="333333"/>
              </a:buClr>
              <a:buSzPts val="1800"/>
              <a:buFont typeface="Times New Roman"/>
              <a:buChar char="●"/>
            </a:pPr>
            <a:r>
              <a:rPr lang="en" sz="1800">
                <a:solidFill>
                  <a:srgbClr val="333333"/>
                </a:solidFill>
                <a:highlight>
                  <a:srgbClr val="FFFFFF"/>
                </a:highlight>
                <a:latin typeface="Times New Roman"/>
                <a:ea typeface="Times New Roman"/>
                <a:cs typeface="Times New Roman"/>
                <a:sym typeface="Times New Roman"/>
              </a:rPr>
              <a:t>Allows students to change their answers</a:t>
            </a:r>
            <a:endParaRPr sz="1800">
              <a:solidFill>
                <a:srgbClr val="333333"/>
              </a:solidFill>
              <a:highlight>
                <a:srgbClr val="FFFFFF"/>
              </a:highlight>
              <a:latin typeface="Times New Roman"/>
              <a:ea typeface="Times New Roman"/>
              <a:cs typeface="Times New Roman"/>
              <a:sym typeface="Times New Roman"/>
            </a:endParaRPr>
          </a:p>
          <a:p>
            <a:pPr indent="-342900" lvl="0" marL="457200" rtl="0">
              <a:spcBef>
                <a:spcPts val="0"/>
              </a:spcBef>
              <a:spcAft>
                <a:spcPts val="0"/>
              </a:spcAft>
              <a:buClr>
                <a:srgbClr val="333333"/>
              </a:buClr>
              <a:buSzPts val="1800"/>
              <a:buFont typeface="Times New Roman"/>
              <a:buChar char="●"/>
            </a:pPr>
            <a:r>
              <a:rPr lang="en" sz="1800">
                <a:solidFill>
                  <a:srgbClr val="333333"/>
                </a:solidFill>
                <a:highlight>
                  <a:srgbClr val="FFFFFF"/>
                </a:highlight>
                <a:latin typeface="Times New Roman"/>
                <a:ea typeface="Times New Roman"/>
                <a:cs typeface="Times New Roman"/>
                <a:sym typeface="Times New Roman"/>
              </a:rPr>
              <a:t>Allow Clients to make changes in the survey if the students adds wrong information</a:t>
            </a:r>
            <a:endParaRPr sz="1800">
              <a:solidFill>
                <a:srgbClr val="333333"/>
              </a:solidFill>
              <a:highlight>
                <a:srgbClr val="FFFFFF"/>
              </a:highlight>
              <a:latin typeface="Times New Roman"/>
              <a:ea typeface="Times New Roman"/>
              <a:cs typeface="Times New Roman"/>
              <a:sym typeface="Times New Roman"/>
            </a:endParaRPr>
          </a:p>
          <a:p>
            <a:pPr indent="-342900" lvl="0" marL="457200" rtl="0">
              <a:spcBef>
                <a:spcPts val="0"/>
              </a:spcBef>
              <a:spcAft>
                <a:spcPts val="0"/>
              </a:spcAft>
              <a:buClr>
                <a:srgbClr val="333333"/>
              </a:buClr>
              <a:buSzPts val="1800"/>
              <a:buFont typeface="Times New Roman"/>
              <a:buChar char="●"/>
            </a:pPr>
            <a:r>
              <a:rPr lang="en" sz="1800">
                <a:solidFill>
                  <a:srgbClr val="333333"/>
                </a:solidFill>
                <a:highlight>
                  <a:srgbClr val="FFFFFF"/>
                </a:highlight>
                <a:latin typeface="Times New Roman"/>
                <a:ea typeface="Times New Roman"/>
                <a:cs typeface="Times New Roman"/>
                <a:sym typeface="Times New Roman"/>
              </a:rPr>
              <a:t>Allow the database to create graphs and reports.</a:t>
            </a:r>
            <a:endParaRPr sz="1800">
              <a:solidFill>
                <a:srgbClr val="333333"/>
              </a:solidFill>
              <a:highlight>
                <a:srgbClr val="FFFFFF"/>
              </a:highlight>
              <a:latin typeface="Times New Roman"/>
              <a:ea typeface="Times New Roman"/>
              <a:cs typeface="Times New Roman"/>
              <a:sym typeface="Times New Roman"/>
            </a:endParaRPr>
          </a:p>
          <a:p>
            <a:pPr indent="-342900" lvl="0" marL="457200" rtl="0">
              <a:spcBef>
                <a:spcPts val="0"/>
              </a:spcBef>
              <a:spcAft>
                <a:spcPts val="0"/>
              </a:spcAft>
              <a:buClr>
                <a:srgbClr val="333333"/>
              </a:buClr>
              <a:buSzPts val="1800"/>
              <a:buFont typeface="Times New Roman"/>
              <a:buChar char="●"/>
            </a:pPr>
            <a:r>
              <a:rPr lang="en" sz="1800">
                <a:solidFill>
                  <a:srgbClr val="333333"/>
                </a:solidFill>
                <a:highlight>
                  <a:srgbClr val="FFFFFF"/>
                </a:highlight>
                <a:latin typeface="Times New Roman"/>
                <a:ea typeface="Times New Roman"/>
                <a:cs typeface="Times New Roman"/>
                <a:sym typeface="Times New Roman"/>
              </a:rPr>
              <a:t>Allow the clients to merge similar questions from different surveys</a:t>
            </a:r>
            <a:endParaRPr sz="1800">
              <a:solidFill>
                <a:srgbClr val="333333"/>
              </a:solidFill>
              <a:highlight>
                <a:srgbClr val="FFFFFF"/>
              </a:highlight>
              <a:latin typeface="Times New Roman"/>
              <a:ea typeface="Times New Roman"/>
              <a:cs typeface="Times New Roman"/>
              <a:sym typeface="Times New Roman"/>
            </a:endParaRPr>
          </a:p>
          <a:p>
            <a:pPr indent="-342900" lvl="0" marL="457200" rtl="0">
              <a:spcBef>
                <a:spcPts val="0"/>
              </a:spcBef>
              <a:spcAft>
                <a:spcPts val="0"/>
              </a:spcAft>
              <a:buClr>
                <a:srgbClr val="333333"/>
              </a:buClr>
              <a:buSzPts val="1800"/>
              <a:buFont typeface="Times New Roman"/>
              <a:buChar char="●"/>
            </a:pPr>
            <a:r>
              <a:rPr lang="en" sz="1800">
                <a:solidFill>
                  <a:srgbClr val="333333"/>
                </a:solidFill>
                <a:highlight>
                  <a:srgbClr val="FFFFFF"/>
                </a:highlight>
                <a:latin typeface="Times New Roman"/>
                <a:ea typeface="Times New Roman"/>
                <a:cs typeface="Times New Roman"/>
                <a:sym typeface="Times New Roman"/>
              </a:rPr>
              <a:t>Also allow the clients to make import and export survey data</a:t>
            </a:r>
            <a:endParaRPr sz="1800">
              <a:solidFill>
                <a:srgbClr val="333333"/>
              </a:solidFill>
              <a:highlight>
                <a:srgbClr val="FFFFFF"/>
              </a:highlight>
              <a:latin typeface="Times New Roman"/>
              <a:ea typeface="Times New Roman"/>
              <a:cs typeface="Times New Roman"/>
              <a:sym typeface="Times New Roman"/>
            </a:endParaRPr>
          </a:p>
          <a:p>
            <a:pPr indent="-342900" lvl="0" marL="457200" rtl="0">
              <a:spcBef>
                <a:spcPts val="0"/>
              </a:spcBef>
              <a:spcAft>
                <a:spcPts val="0"/>
              </a:spcAft>
              <a:buClr>
                <a:srgbClr val="333333"/>
              </a:buClr>
              <a:buSzPts val="1800"/>
              <a:buFont typeface="Times New Roman"/>
              <a:buChar char="●"/>
            </a:pPr>
            <a:r>
              <a:rPr lang="en" sz="1800">
                <a:solidFill>
                  <a:srgbClr val="333333"/>
                </a:solidFill>
                <a:highlight>
                  <a:srgbClr val="FFFFFF"/>
                </a:highlight>
                <a:latin typeface="Times New Roman"/>
                <a:ea typeface="Times New Roman"/>
                <a:cs typeface="Times New Roman"/>
                <a:sym typeface="Times New Roman"/>
              </a:rPr>
              <a:t>To make an extra tab on the STEM ACADEMY website to add about impacts about their programs</a:t>
            </a:r>
            <a:endParaRPr b="1" sz="1800">
              <a:solidFill>
                <a:srgbClr val="000000"/>
              </a:solidFill>
              <a:latin typeface="Times New Roman"/>
              <a:ea typeface="Times New Roman"/>
              <a:cs typeface="Times New Roman"/>
              <a:sym typeface="Times New Roman"/>
            </a:endParaRPr>
          </a:p>
          <a:p>
            <a:pPr indent="0" lvl="0" marL="0" rtl="0">
              <a:lnSpc>
                <a:spcPct val="176470"/>
              </a:lnSpc>
              <a:spcBef>
                <a:spcPts val="0"/>
              </a:spcBef>
              <a:spcAft>
                <a:spcPts val="0"/>
              </a:spcAft>
              <a:buNone/>
            </a:pPr>
            <a:r>
              <a:t/>
            </a:r>
            <a:endParaRPr sz="1800">
              <a:solidFill>
                <a:srgbClr val="333333"/>
              </a:solidFill>
              <a:latin typeface="Times New Roman"/>
              <a:ea typeface="Times New Roman"/>
              <a:cs typeface="Times New Roman"/>
              <a:sym typeface="Times New Roman"/>
            </a:endParaRPr>
          </a:p>
          <a:p>
            <a:pPr indent="0" lvl="0" marL="0">
              <a:spcBef>
                <a:spcPts val="0"/>
              </a:spcBef>
              <a:spcAft>
                <a:spcPts val="16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Sample Survey </a:t>
            </a:r>
            <a:endParaRPr/>
          </a:p>
        </p:txBody>
      </p:sp>
      <p:sp>
        <p:nvSpPr>
          <p:cNvPr id="213" name="Shape 213"/>
          <p:cNvSpPr txBox="1"/>
          <p:nvPr>
            <p:ph idx="1" type="body"/>
          </p:nvPr>
        </p:nvSpPr>
        <p:spPr>
          <a:xfrm>
            <a:off x="667825" y="1612350"/>
            <a:ext cx="7505700" cy="2448000"/>
          </a:xfrm>
          <a:prstGeom prst="rect">
            <a:avLst/>
          </a:prstGeom>
        </p:spPr>
        <p:txBody>
          <a:bodyPr anchorCtr="0" anchor="t" bIns="91425" lIns="91425" spcFirstLastPara="1" rIns="91425" wrap="square" tIns="91425">
            <a:noAutofit/>
          </a:bodyPr>
          <a:lstStyle/>
          <a:p>
            <a:pPr indent="0" lvl="0" marL="0" rtl="0">
              <a:lnSpc>
                <a:spcPct val="176470"/>
              </a:lnSpc>
              <a:spcBef>
                <a:spcPts val="0"/>
              </a:spcBef>
              <a:spcAft>
                <a:spcPts val="0"/>
              </a:spcAft>
              <a:buNone/>
            </a:pPr>
            <a:r>
              <a:rPr lang="en" sz="1400">
                <a:solidFill>
                  <a:srgbClr val="333333"/>
                </a:solidFill>
                <a:latin typeface="Times New Roman"/>
                <a:ea typeface="Times New Roman"/>
                <a:cs typeface="Times New Roman"/>
                <a:sym typeface="Times New Roman"/>
              </a:rPr>
              <a:t>The clients asked us to survey a sample data which they provided us with. The sample data were questions and responses from the precamp and postcamp surveys of a previous camp. They wanted us to test out some functions like merging the data, comparing changes in responses to similar questions from pre camp and post camp surveys after the camp, and generating different types of graphs and reports. We created the survey in Qualtrics using the provided data and tested out the functions and report generation mechanisms, and demonstrated them to our clients. They want to know if it can be possible to merge and compare reports of several surveys from past years, which we are currently working on.</a:t>
            </a:r>
            <a:endParaRPr sz="1400">
              <a:solidFill>
                <a:srgbClr val="333333"/>
              </a:solidFill>
              <a:latin typeface="Times New Roman"/>
              <a:ea typeface="Times New Roman"/>
              <a:cs typeface="Times New Roman"/>
              <a:sym typeface="Times New Roman"/>
            </a:endParaRPr>
          </a:p>
          <a:p>
            <a:pPr indent="0" lvl="0" marL="0">
              <a:spcBef>
                <a:spcPts val="0"/>
              </a:spcBef>
              <a:spcAft>
                <a:spcPts val="16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id="218" name="Shape 218"/>
          <p:cNvPicPr preferRelativeResize="0"/>
          <p:nvPr/>
        </p:nvPicPr>
        <p:blipFill>
          <a:blip r:embed="rId3">
            <a:alphaModFix/>
          </a:blip>
          <a:stretch>
            <a:fillRect/>
          </a:stretch>
        </p:blipFill>
        <p:spPr>
          <a:xfrm>
            <a:off x="378825" y="204613"/>
            <a:ext cx="5734875" cy="2968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pic>
        <p:nvPicPr>
          <p:cNvPr id="223" name="Shape 223"/>
          <p:cNvPicPr preferRelativeResize="0"/>
          <p:nvPr/>
        </p:nvPicPr>
        <p:blipFill>
          <a:blip r:embed="rId3">
            <a:alphaModFix/>
          </a:blip>
          <a:stretch>
            <a:fillRect/>
          </a:stretch>
        </p:blipFill>
        <p:spPr>
          <a:xfrm>
            <a:off x="429850" y="307650"/>
            <a:ext cx="3114225" cy="4528200"/>
          </a:xfrm>
          <a:prstGeom prst="rect">
            <a:avLst/>
          </a:prstGeom>
          <a:noFill/>
          <a:ln>
            <a:noFill/>
          </a:ln>
        </p:spPr>
      </p:pic>
      <p:pic>
        <p:nvPicPr>
          <p:cNvPr id="224" name="Shape 224"/>
          <p:cNvPicPr preferRelativeResize="0"/>
          <p:nvPr/>
        </p:nvPicPr>
        <p:blipFill>
          <a:blip r:embed="rId4">
            <a:alphaModFix/>
          </a:blip>
          <a:stretch>
            <a:fillRect/>
          </a:stretch>
        </p:blipFill>
        <p:spPr>
          <a:xfrm>
            <a:off x="3746925" y="605925"/>
            <a:ext cx="5295126" cy="33308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pic>
        <p:nvPicPr>
          <p:cNvPr id="229" name="Shape 229"/>
          <p:cNvPicPr preferRelativeResize="0"/>
          <p:nvPr/>
        </p:nvPicPr>
        <p:blipFill>
          <a:blip r:embed="rId3">
            <a:alphaModFix/>
          </a:blip>
          <a:stretch>
            <a:fillRect/>
          </a:stretch>
        </p:blipFill>
        <p:spPr>
          <a:xfrm>
            <a:off x="278525" y="177606"/>
            <a:ext cx="6469125" cy="2466624"/>
          </a:xfrm>
          <a:prstGeom prst="rect">
            <a:avLst/>
          </a:prstGeom>
          <a:noFill/>
          <a:ln>
            <a:noFill/>
          </a:ln>
        </p:spPr>
      </p:pic>
      <p:pic>
        <p:nvPicPr>
          <p:cNvPr id="230" name="Shape 230"/>
          <p:cNvPicPr preferRelativeResize="0"/>
          <p:nvPr/>
        </p:nvPicPr>
        <p:blipFill>
          <a:blip r:embed="rId4">
            <a:alphaModFix/>
          </a:blip>
          <a:stretch>
            <a:fillRect/>
          </a:stretch>
        </p:blipFill>
        <p:spPr>
          <a:xfrm>
            <a:off x="4642425" y="2695730"/>
            <a:ext cx="3414835" cy="219446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