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67" r:id="rId3"/>
    <p:sldId id="263" r:id="rId4"/>
    <p:sldId id="262" r:id="rId5"/>
    <p:sldId id="295" r:id="rId6"/>
    <p:sldId id="296" r:id="rId7"/>
    <p:sldId id="297" r:id="rId8"/>
    <p:sldId id="298" r:id="rId9"/>
    <p:sldId id="299" r:id="rId10"/>
    <p:sldId id="300" r:id="rId11"/>
    <p:sldId id="301" r:id="rId12"/>
    <p:sldId id="302" r:id="rId13"/>
    <p:sldId id="303" r:id="rId14"/>
    <p:sldId id="304" r:id="rId15"/>
    <p:sldId id="305" r:id="rId16"/>
    <p:sldId id="311" r:id="rId17"/>
    <p:sldId id="308" r:id="rId18"/>
    <p:sldId id="309" r:id="rId19"/>
    <p:sldId id="310" r:id="rId20"/>
    <p:sldId id="318" r:id="rId21"/>
    <p:sldId id="319" r:id="rId22"/>
    <p:sldId id="321" r:id="rId23"/>
    <p:sldId id="322" r:id="rId24"/>
    <p:sldId id="323" r:id="rId25"/>
    <p:sldId id="324" r:id="rId26"/>
    <p:sldId id="325" r:id="rId2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8"/>
    <p:restoredTop sz="50000" autoAdjust="0"/>
  </p:normalViewPr>
  <p:slideViewPr>
    <p:cSldViewPr snapToGrid="0" snapToObjects="1">
      <p:cViewPr varScale="1">
        <p:scale>
          <a:sx n="60" d="100"/>
          <a:sy n="60" d="100"/>
        </p:scale>
        <p:origin x="1816" y="168"/>
      </p:cViewPr>
      <p:guideLst>
        <p:guide orient="horz" pos="1648"/>
        <p:guide pos="282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991AC-5640-1041-B2E7-298AB3A4F4F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4CD0E-B481-7B4C-9353-8F841747218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x-none"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x-none"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type="body" idx="1"/>
          </p:nvPr>
        </p:nvSpPr>
        <p:spPr>
          <a:xfrm>
            <a:off x="457200" y="1200150"/>
            <a:ext cx="8229600" cy="372577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type="sldNum" idx="12"/>
          </p:nvPr>
        </p:nvSpPr>
        <p:spPr>
          <a:xfrm>
            <a:off x="8556791" y="4749851"/>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GB"/>
            </a:fld>
            <a:endParaRPr lang="en-GB"/>
          </a:p>
        </p:txBody>
      </p:sp>
      <p:cxnSp>
        <p:nvCxnSpPr>
          <p:cNvPr id="17" name="Shape 17"/>
          <p:cNvCxnSpPr/>
          <p:nvPr/>
        </p:nvCxnSpPr>
        <p:spPr>
          <a:xfrm>
            <a:off x="-17650" y="-124"/>
            <a:ext cx="9170399" cy="0"/>
          </a:xfrm>
          <a:prstGeom prst="straightConnector1">
            <a:avLst/>
          </a:prstGeom>
          <a:noFill/>
          <a:ln w="38100" cap="flat" cmpd="sng">
            <a:solidFill>
              <a:srgbClr val="42B983"/>
            </a:solidFill>
            <a:prstDash val="solid"/>
            <a:round/>
            <a:headEnd type="none" w="lg" len="lg"/>
            <a:tailEnd type="none" w="lg" len="lg"/>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x-none" smtClean="0"/>
              <a:t>单击此处编辑母版文本样式</a:t>
            </a:r>
            <a:endParaRPr kumimoji="1" lang="zh-CN" altLang="x-none" smtClean="0"/>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5" name="日期占位符 4"/>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endParaRPr kumimoji="1" lang="zh-CN" altLang="x-none"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endParaRPr kumimoji="1" lang="zh-CN" altLang="x-none"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7" name="日期占位符 6"/>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日期占位符 2"/>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endParaRPr kumimoji="1" lang="zh-CN" altLang="x-none" smtClean="0"/>
          </a:p>
        </p:txBody>
      </p:sp>
      <p:sp>
        <p:nvSpPr>
          <p:cNvPr id="5" name="日期占位符 4"/>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endParaRPr kumimoji="1" lang="zh-CN" altLang="x-none" smtClean="0"/>
          </a:p>
        </p:txBody>
      </p:sp>
      <p:sp>
        <p:nvSpPr>
          <p:cNvPr id="5" name="日期占位符 4"/>
          <p:cNvSpPr>
            <a:spLocks noGrp="1"/>
          </p:cNvSpPr>
          <p:nvPr>
            <p:ph type="dt" sz="half" idx="10"/>
          </p:nvPr>
        </p:nvSpPr>
        <p:spPr/>
        <p:txBody>
          <a:bodyPr/>
          <a:lstStyle/>
          <a:p>
            <a:fld id="{2C94FC9E-52D1-A940-966D-CA98E2FEBAB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C04E4F-7143-6640-976D-8EC3F51D61C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x-none" smtClean="0"/>
              <a:t>单击此处编辑母版文本样式</a:t>
            </a:r>
            <a:endParaRPr kumimoji="1" lang="zh-CN" altLang="x-none" smtClean="0"/>
          </a:p>
          <a:p>
            <a:pPr lvl="1"/>
            <a:r>
              <a:rPr kumimoji="1" lang="zh-CN" altLang="x-none" smtClean="0"/>
              <a:t>二级</a:t>
            </a:r>
            <a:endParaRPr kumimoji="1" lang="zh-CN" altLang="x-none" smtClean="0"/>
          </a:p>
          <a:p>
            <a:pPr lvl="2"/>
            <a:r>
              <a:rPr kumimoji="1" lang="zh-CN" altLang="x-none" smtClean="0"/>
              <a:t>三级</a:t>
            </a:r>
            <a:endParaRPr kumimoji="1" lang="zh-CN" altLang="x-none" smtClean="0"/>
          </a:p>
          <a:p>
            <a:pPr lvl="3"/>
            <a:r>
              <a:rPr kumimoji="1" lang="zh-CN" altLang="x-none" smtClean="0"/>
              <a:t>四级</a:t>
            </a:r>
            <a:endParaRPr kumimoji="1" lang="zh-CN" altLang="x-none" smtClean="0"/>
          </a:p>
          <a:p>
            <a:pPr lvl="4"/>
            <a:r>
              <a:rPr kumimoji="1" lang="zh-CN" altLang="x-none"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94FC9E-52D1-A940-966D-CA98E2FEBABE}"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2C04E4F-7143-6640-976D-8EC3F51D61C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Picture 6" descr="Picture 1"/>
          <p:cNvPicPr>
            <a:picLocks noChangeAspect="1" noChangeArrowheads="1"/>
          </p:cNvPicPr>
          <p:nvPr/>
        </p:nvPicPr>
        <p:blipFill>
          <a:blip r:embed="rId1" cstate="email"/>
          <a:srcRect/>
          <a:stretch>
            <a:fillRect/>
          </a:stretch>
        </p:blipFill>
        <p:spPr bwMode="auto">
          <a:xfrm>
            <a:off x="0" y="5294"/>
            <a:ext cx="9144000" cy="5138206"/>
          </a:xfrm>
          <a:prstGeom prst="rect">
            <a:avLst/>
          </a:prstGeom>
          <a:noFill/>
          <a:ln>
            <a:noFill/>
          </a:ln>
        </p:spPr>
      </p:pic>
      <p:sp>
        <p:nvSpPr>
          <p:cNvPr id="5" name="标题 1"/>
          <p:cNvSpPr txBox="1"/>
          <p:nvPr/>
        </p:nvSpPr>
        <p:spPr>
          <a:xfrm>
            <a:off x="1558014" y="1662843"/>
            <a:ext cx="3647661" cy="4661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3300" b="1" smtClean="0">
                <a:solidFill>
                  <a:srgbClr val="002060"/>
                </a:solidFill>
              </a:rPr>
              <a:t>React</a:t>
            </a:r>
            <a:r>
              <a:rPr kumimoji="1" lang="zh-CN" altLang="en-US" sz="3300" b="1" smtClean="0">
                <a:solidFill>
                  <a:srgbClr val="002060"/>
                </a:solidFill>
              </a:rPr>
              <a:t>进阶</a:t>
            </a:r>
            <a:endParaRPr kumimoji="1" lang="zh-CN" altLang="en-US" sz="33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3.1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props验证</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Props 验证使用 propTypes，它可以保证我们的应用组件被正确使用，React.PropTypes 提供很多验证器 (validator) 来验证传入数据是否有效。当向 props 传入无效数据时，JavaScript 控制台会抛出警告。它可以避免随着你的应用的程序越来越复杂从而出现很多的bug和问题。并且，它还可以是你的程序变得更易读。 这么做的好处是显而易见的，我们不需要在组件内部去判断值是否存在，是否合法，只需要按照它正确的方式来使用就够了，不正确的方式，都被拦截在最外层了。</a:t>
            </a:r>
            <a:endParaRPr lang="zh-CN" altLang="en-US" sz="1200" dirty="0" smtClean="0">
              <a:solidFill>
                <a:srgbClr val="000000"/>
              </a:solidFill>
            </a:endParaRPr>
          </a:p>
        </p:txBody>
      </p:sp>
      <p:sp>
        <p:nvSpPr>
          <p:cNvPr id="9" name="文本框 8"/>
          <p:cNvSpPr txBox="1"/>
          <p:nvPr/>
        </p:nvSpPr>
        <p:spPr>
          <a:xfrm>
            <a:off x="824230" y="1986915"/>
            <a:ext cx="5439410" cy="277177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function UseableComponent({id,name,age,email}){</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&lt;div&gt;id:{id}&lt;/div&gt;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&lt;div&gt;name:{name}&lt;/div&gt;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&lt;div&gt;age:{age}&lt;/div&gt;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&lt;div&gt;email:{email}&lt;/div&gt;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UseableComponent.propTypes =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id: React.PropTypes.number.isRequired,</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name: React.PropTypes.string,</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age:React.PropTypes.number,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email:React.PropTypes.string</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UseableComponent;</a:t>
            </a:r>
            <a:endParaRPr lang="zh-CN" altLang="en-US" sz="600" dirty="0" smtClean="0">
              <a:latin typeface="Consolas" panose="020B06090202040302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87985" y="23876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如果我们按照规则调用，没有问题，可以直接显示：</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但是如果我们写错了，那控制台就会给出很明显的错误：</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
        <p:nvSpPr>
          <p:cNvPr id="9" name="文本框 8"/>
          <p:cNvSpPr txBox="1"/>
          <p:nvPr/>
        </p:nvSpPr>
        <p:spPr>
          <a:xfrm>
            <a:off x="701040" y="655320"/>
            <a:ext cx="5439410" cy="124015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ReactDOM from 'react-dom';</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UseableComponent from './component/UseableComponent';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'./index.css';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ReactDOM.render(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&lt;UseableComponent name="yang.xiaolong" id="1" age="30" email="yxl2628@qq.com"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document.getElementById('root')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p:txBody>
      </p:sp>
      <p:sp>
        <p:nvSpPr>
          <p:cNvPr id="3" name="文本框 2"/>
          <p:cNvSpPr txBox="1"/>
          <p:nvPr/>
        </p:nvSpPr>
        <p:spPr>
          <a:xfrm>
            <a:off x="701040" y="2389505"/>
            <a:ext cx="5439410" cy="124015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ReactDOM from 'react-dom';</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UseableComponent from './component/UseableComponent';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'./index.css';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ReactDOM.render(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&lt;UseableComponent name="yang.xiaolong" age="sss" email="yxl2628@qq.com"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document.getElementById('root')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p:txBody>
      </p:sp>
      <p:pic>
        <p:nvPicPr>
          <p:cNvPr id="5" name="图片 4"/>
          <p:cNvPicPr>
            <a:picLocks noChangeAspect="1"/>
          </p:cNvPicPr>
          <p:nvPr/>
        </p:nvPicPr>
        <p:blipFill>
          <a:blip r:embed="rId1"/>
          <a:stretch>
            <a:fillRect/>
          </a:stretch>
        </p:blipFill>
        <p:spPr>
          <a:xfrm>
            <a:off x="701040" y="3792855"/>
            <a:ext cx="5095240" cy="1076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3.2 props默认值</a:t>
            </a:r>
            <a:endPar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通常情况下，组件会有个默认值，比方说简单的按钮组件，日历组件等，他们都需要在调用的时候提供默认的样式，这种情况下，为了更好的复用组件，组建内部就需要提供默认值了</a:t>
            </a:r>
            <a:endParaRPr lang="zh-CN" altLang="en-US" sz="1200" dirty="0" smtClean="0">
              <a:solidFill>
                <a:srgbClr val="000000"/>
              </a:solidFill>
            </a:endParaRPr>
          </a:p>
        </p:txBody>
      </p:sp>
      <p:sp>
        <p:nvSpPr>
          <p:cNvPr id="9" name="文本框 8"/>
          <p:cNvSpPr txBox="1"/>
          <p:nvPr/>
        </p:nvSpPr>
        <p:spPr>
          <a:xfrm>
            <a:off x="751840" y="1190625"/>
            <a:ext cx="5439410" cy="366522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function UseableComponent({id,name,age,email}){</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&lt;div&gt;id:{id}&lt;/div&gt;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&lt;div&gt;name:{name}&lt;/div&gt;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&lt;div&gt;age:{age}&lt;/div&gt;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&lt;div&gt;email:{email}&lt;/div&gt;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UseableComponent.defaultProps =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id:0,</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name:'defaultName',</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age:10,</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email: 'defult@email.com'</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UseableComponent;</a:t>
            </a:r>
            <a:endParaRPr lang="zh-CN" altLang="en-US" sz="800" dirty="0" smtClean="0">
              <a:latin typeface="Consolas" panose="020B06090202040302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通过UseableComponent.defaultProps方式就可以给组件赋予默认值了</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有了默认值之后，调用组件的时候，如果不传递props， 那么会使用默认值，如果传递了值，就会使用传递的值，如上述示例，name传值了，所以是yang.xiaolong，email没有传值，则值为defult@email.com。</a:t>
            </a:r>
            <a:endParaRPr lang="zh-CN" altLang="en-US" sz="1200" dirty="0" smtClean="0">
              <a:solidFill>
                <a:srgbClr val="000000"/>
              </a:solidFill>
            </a:endParaRPr>
          </a:p>
        </p:txBody>
      </p:sp>
      <p:sp>
        <p:nvSpPr>
          <p:cNvPr id="9" name="文本框 8"/>
          <p:cNvSpPr txBox="1"/>
          <p:nvPr/>
        </p:nvSpPr>
        <p:spPr>
          <a:xfrm>
            <a:off x="817245" y="871855"/>
            <a:ext cx="5439410" cy="16230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ReactDOM from 'react-dom';</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UseableComponent from './component/UseableComponent';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'./index.css';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&lt;UseableComponent name="yang.xiaolong"/&gt;,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document.getElementById('root')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 React 事件绑定</a:t>
            </a:r>
            <a:endPar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之前我们已经知道了，React有三种写法，其中出去无状态组件只有返回值以外，另外两种写法都会遇到事件绑定的问题：</a:t>
            </a:r>
            <a:endParaRPr lang="zh-CN" altLang="en-US" sz="120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React.createClass</a:t>
            </a:r>
            <a:endParaRPr lang="zh-CN" altLang="en-US" sz="105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React.Component</a:t>
            </a:r>
            <a:endParaRPr lang="zh-CN" altLang="en-US" sz="1050" dirty="0" smtClean="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4.1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React.createClass</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React.createClass创建的组件，其每一个成员函数的this都有React自动绑定，任何时候使用，直接使用this.method即可，函数中的this会被正确设置。</a:t>
            </a:r>
            <a:endParaRPr lang="zh-CN" altLang="en-US" sz="1200" dirty="0" smtClean="0">
              <a:solidFill>
                <a:srgbClr val="000000"/>
              </a:solidFill>
            </a:endParaRPr>
          </a:p>
        </p:txBody>
      </p:sp>
      <p:sp>
        <p:nvSpPr>
          <p:cNvPr id="9" name="文本框 8"/>
          <p:cNvSpPr txBox="1"/>
          <p:nvPr/>
        </p:nvSpPr>
        <p:spPr>
          <a:xfrm>
            <a:off x="861060" y="1204595"/>
            <a:ext cx="5439410" cy="24739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const ClassComponent = React.createClass({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handleClick()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console.log(this);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&lt;div&gt;&lt;button onClick={this.handleClick}&gt;点击&lt;/button&gt;&lt;/div&gt;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ClassComponent;</a:t>
            </a:r>
            <a:endParaRPr lang="zh-CN" altLang="en-US" sz="800" dirty="0" smtClean="0">
              <a:latin typeface="Consolas" panose="020B06090202040302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4.2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React.Component</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React.Component创建的组件，其成员函数不会自动绑定this，需要开发者手动绑定，否则this不能获取当前组件实例对象。</a:t>
            </a:r>
            <a:endParaRPr lang="zh-CN" altLang="en-US" sz="1200" dirty="0" smtClean="0">
              <a:solidFill>
                <a:srgbClr val="000000"/>
              </a:solidFill>
            </a:endParaRPr>
          </a:p>
        </p:txBody>
      </p:sp>
      <p:sp>
        <p:nvSpPr>
          <p:cNvPr id="9" name="文本框 8"/>
          <p:cNvSpPr txBox="1"/>
          <p:nvPr/>
        </p:nvSpPr>
        <p:spPr>
          <a:xfrm>
            <a:off x="744855" y="1183005"/>
            <a:ext cx="5439410" cy="298450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ComponentComponent extends React.Component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constructor(props)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super(props);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handleClick()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console.log(this); // null</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&lt;div&gt;&lt;button onClick={this.handleClick}&gt;点击&lt;/button&gt;&lt;/div&gt;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ComponentComponent;</a:t>
            </a:r>
            <a:endParaRPr lang="zh-CN" altLang="en-US" sz="800" dirty="0" smtClean="0">
              <a:latin typeface="Consolas" panose="020B06090202040302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66395" y="282575"/>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chemeClr val="tx1"/>
                </a:solidFill>
              </a:rPr>
              <a:t>当然，React.Component有三种手动绑定方法：可以在构造函数中完成绑定，也可以在调用时使用method.bind(this)来完成绑定，还可以使用arrow function来绑定。拿上例的handleClick函数来说，其绑定可以有：</a:t>
            </a:r>
            <a:endParaRPr lang="zh-CN" altLang="en-US" sz="1200" dirty="0" smtClean="0">
              <a:solidFill>
                <a:schemeClr val="tx1"/>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chemeClr val="tx1"/>
              </a:solidFill>
            </a:endParaRPr>
          </a:p>
        </p:txBody>
      </p:sp>
      <p:sp>
        <p:nvSpPr>
          <p:cNvPr id="9" name="文本框 8"/>
          <p:cNvSpPr txBox="1"/>
          <p:nvPr/>
        </p:nvSpPr>
        <p:spPr>
          <a:xfrm>
            <a:off x="676275" y="1059815"/>
            <a:ext cx="5439410" cy="7721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constructor(props)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super(props);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this.handleClick = this.handleClick.bind(this); //构造函数中绑定</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p:txBody>
      </p:sp>
      <p:sp>
        <p:nvSpPr>
          <p:cNvPr id="3" name="文本框 2"/>
          <p:cNvSpPr txBox="1"/>
          <p:nvPr/>
        </p:nvSpPr>
        <p:spPr>
          <a:xfrm>
            <a:off x="676275" y="2185670"/>
            <a:ext cx="5439410" cy="26162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&lt;div onClick={this.handleClick.bind(this)}&gt;&lt;/div&gt; //使用bind来绑定</a:t>
            </a:r>
            <a:endParaRPr lang="zh-CN" altLang="en-US" sz="800" dirty="0" smtClean="0">
              <a:latin typeface="Consolas" panose="020B0609020204030204" charset="0"/>
              <a:sym typeface="+mn-ea"/>
            </a:endParaRPr>
          </a:p>
        </p:txBody>
      </p:sp>
      <p:sp>
        <p:nvSpPr>
          <p:cNvPr id="5" name="文本框 4"/>
          <p:cNvSpPr txBox="1"/>
          <p:nvPr/>
        </p:nvSpPr>
        <p:spPr>
          <a:xfrm>
            <a:off x="676275" y="2783205"/>
            <a:ext cx="5439410" cy="26162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&lt;div onClick={()=&gt;this.handleClick()}&gt;&lt;/div&gt; //使用arrow function来绑定</a:t>
            </a:r>
            <a:endParaRPr lang="zh-CN" altLang="en-US" sz="800" dirty="0" smtClean="0">
              <a:latin typeface="Consolas" panose="020B06090202040302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4.3 </a:t>
            </a:r>
            <a:r>
              <a:rPr lang="zh-CN"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示例代码</a:t>
            </a:r>
            <a:endParaRPr lang="zh-CN"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
        <p:nvSpPr>
          <p:cNvPr id="9" name="文本框 8"/>
          <p:cNvSpPr txBox="1"/>
          <p:nvPr/>
        </p:nvSpPr>
        <p:spPr>
          <a:xfrm>
            <a:off x="795020" y="557530"/>
            <a:ext cx="6430645" cy="443103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ComponentComponent extends React.Component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constructor(props)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super(props);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this.handle2Click = this.handle2Click.bind(this); //构造函数中绑定</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handleClick()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console.log(this); // null</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handle2Click()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console.log(this);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handle3Click()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console.log(this);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handle4Click = () =&gt;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console.log(this);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&lt;button onClick={this.handleClick}&gt;React.Component方式不绑定获取不到值&lt;/button&gt;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&lt;br /&gt;&lt;br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&lt;button onClick={this.handle2Click}&gt;构造函数中绑定&lt;/button&gt;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&lt;br /&gt;&lt;br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&lt;button onClick={this.handle3Click.bind(this)}&gt;使用bind来绑定&lt;/button&gt;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&lt;br /&gt;&lt;br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&lt;button onClick={this.handle4Click}&gt;构造函数中绑定&lt;/button&gt;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ComponentComponent;</a:t>
            </a:r>
            <a:endParaRPr lang="zh-CN" altLang="en-US" sz="600" dirty="0" smtClean="0">
              <a:latin typeface="Consolas" panose="020B06090202040302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5.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组件Refs</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lnSpcReduction="1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React 支持一种非常特殊的属性 Ref ，你可以用来绑定到 render() 输出的任何组件上。 这个特殊的属性允许你引用 render() 返回的相应的支撑实例（ backing instance ）。这样就可以确保在任何时间总是拿到正确的实例。 使用方法 绑定一个 ref 属性到 render 的返回值上： &lt;input ref="myInput" /&gt; 在其它代码中，通过 this.refs 获取支撑实例:</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完成示例：</a:t>
            </a:r>
            <a:endParaRPr lang="zh-CN" altLang="en-US" sz="1200" dirty="0" smtClean="0">
              <a:solidFill>
                <a:srgbClr val="000000"/>
              </a:solidFill>
            </a:endParaRPr>
          </a:p>
        </p:txBody>
      </p:sp>
      <p:sp>
        <p:nvSpPr>
          <p:cNvPr id="9" name="文本框 8"/>
          <p:cNvSpPr txBox="1"/>
          <p:nvPr/>
        </p:nvSpPr>
        <p:spPr>
          <a:xfrm>
            <a:off x="730885" y="1416050"/>
            <a:ext cx="5439410" cy="47434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var input = this.refs.myInput;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var inputValue = input.value;</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var inputRect = input.getBoundingClientRect();</a:t>
            </a:r>
            <a:endParaRPr lang="zh-CN" altLang="en-US" sz="600" dirty="0" smtClean="0">
              <a:latin typeface="Consolas" panose="020B0609020204030204" charset="0"/>
              <a:sym typeface="+mn-ea"/>
            </a:endParaRPr>
          </a:p>
        </p:txBody>
      </p:sp>
      <p:sp>
        <p:nvSpPr>
          <p:cNvPr id="2" name="文本框 1"/>
          <p:cNvSpPr txBox="1"/>
          <p:nvPr/>
        </p:nvSpPr>
        <p:spPr>
          <a:xfrm>
            <a:off x="730885" y="2179955"/>
            <a:ext cx="5439410" cy="277177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HelloWorld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handleClick = () =&gt;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this.refs.myInput.focus();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&lt;input type="text" ref="myInput"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&lt;input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type="button"</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value="点我输入框获取焦点"</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onClick={this.handleClick}</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HelloWorld;</a:t>
            </a:r>
            <a:endParaRPr lang="zh-CN" altLang="en-US" sz="600" dirty="0" smtClean="0">
              <a:latin typeface="Consolas" panose="020B06090202040302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rPr>
              <a:t>目录</a:t>
            </a:r>
            <a:endPar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5" name="Rectangle 2"/>
          <p:cNvSpPr txBox="1">
            <a:spLocks noChangeArrowheads="1"/>
          </p:cNvSpPr>
          <p:nvPr/>
        </p:nvSpPr>
        <p:spPr>
          <a:xfrm>
            <a:off x="1014730" y="1272540"/>
            <a:ext cx="5657215" cy="283146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514350" indent="-514350" algn="l">
              <a:lnSpc>
                <a:spcPct val="130000"/>
              </a:lnSpc>
              <a:buFont typeface="Wingdings" panose="05000000000000000000" pitchFamily="2" charset="2"/>
              <a:buChar char="l"/>
            </a:pPr>
            <a:r>
              <a:rPr sz="200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State</a:t>
            </a:r>
            <a:r>
              <a:rPr lang="zh-CN" sz="200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状态</a:t>
            </a:r>
            <a:endParaRPr lang="zh-CN" sz="200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Font typeface="Wingdings" panose="05000000000000000000" pitchFamily="2" charset="2"/>
              <a:buChar char="l"/>
            </a:pP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props属性</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Font typeface="Wingdings" panose="05000000000000000000" pitchFamily="2" charset="2"/>
              <a:buChar char="l"/>
            </a:pP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可复用组件</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514350" indent="-514350" algn="l">
              <a:lnSpc>
                <a:spcPct val="130000"/>
              </a:lnSpc>
              <a:buFont typeface="Wingdings" panose="05000000000000000000" pitchFamily="2" charset="2"/>
              <a:buChar char="l"/>
            </a:pP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事件与数据双向绑定 </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组件Refs </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style</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css</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AutoNum type="arabicPeriod"/>
            </a:pPr>
            <a:endParaRPr lang="zh-CN" altLang="en-US" sz="24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5.1 </a:t>
            </a:r>
            <a:r>
              <a:rPr lang="zh-CN"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注意事项</a:t>
            </a:r>
            <a:endParaRPr lang="zh-CN"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还有一种方法也能获取到</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lvl="0" algn="l">
              <a:lnSpc>
                <a:spcPct val="140000"/>
              </a:lnSpc>
              <a:buClr>
                <a:schemeClr val="tx1">
                  <a:lumMod val="50000"/>
                  <a:lumOff val="50000"/>
                </a:schemeClr>
              </a:buClr>
              <a:buFont typeface="Arial" panose="020B0604020202020204" pitchFamily="34" charset="0"/>
            </a:pPr>
            <a:r>
              <a:rPr lang="zh-CN" altLang="en-US" sz="1200" dirty="0" smtClean="0">
                <a:solidFill>
                  <a:srgbClr val="000000"/>
                </a:solidFill>
              </a:rPr>
              <a:t>但是，强烈不推荐，这种方式违背了React不直接操作dom元素的初衷，只有用Refs才是访问组建内部Dom节点的唯一可靠方法。 </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Refs会自动销毁对子组件的引用，引用会自动为你管理好！如果子组件被销毁，它的引用也会被销毁。这样你就不必担心内存问题。</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不要再render或者render之前对Refs进行调用，因为在未进行渲染之前，访问不到该dom节点 </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不要滥用。引用(ref)是一种很棒的办法，用来往一个指定的子实例发送一个不适于使用响应式props和state传递的消息。你不应当在抽象数据流的时候到处使用引用。正常情况下，尽可能使用响应式数据流，仅仅在某些不使用响应式处理的场合使用引用。如果你对于React并非经验丰富，你一开始使用引用可能只是为了快速实现某些功能。如果是这种情况，建议你花一点时间仔细考虑一下状态应该保存在组件层次中的哪个部分。通常情况下，这种需求都可以通过在较高层次中保存状态来解决。这样通常你都能排除掉不合理的对引用的使用——大部分情况下正常的数据流就可以满足你的目标。</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
        <p:nvSpPr>
          <p:cNvPr id="2" name="文本框 1"/>
          <p:cNvSpPr txBox="1"/>
          <p:nvPr/>
        </p:nvSpPr>
        <p:spPr>
          <a:xfrm>
            <a:off x="774700" y="946150"/>
            <a:ext cx="5439410" cy="34671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var inputDom = document.getElemenById('myInput');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ReactDom.findDOMNODE(inputDom).style.color = 'green';</a:t>
            </a:r>
            <a:endParaRPr lang="zh-CN" altLang="en-US" sz="600" dirty="0" smtClean="0">
              <a:latin typeface="Consolas" panose="020B0609020204030204"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6.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React Style</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649605"/>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React 可以以对象的形式来定义样式，比如：</a:t>
            </a: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值得注意的是，style是使用的驼峰式命名规则，比如style中的font-size,我们写成fontSize，padding-left写成paddingLeft这样 上述代码也可以不单独定义styleObj，而是直接写到jsx上，比如：</a:t>
            </a: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注意{{}}，第一个{}意思是要执行js语句，第二个{}意思是style是一个对象</a:t>
            </a:r>
            <a:endParaRPr sz="1200" dirty="0" smtClean="0">
              <a:solidFill>
                <a:srgbClr val="000000"/>
              </a:solidFill>
            </a:endParaRPr>
          </a:p>
        </p:txBody>
      </p:sp>
      <p:sp>
        <p:nvSpPr>
          <p:cNvPr id="9" name="文本框 8"/>
          <p:cNvSpPr txBox="1"/>
          <p:nvPr/>
        </p:nvSpPr>
        <p:spPr>
          <a:xfrm>
            <a:off x="860425" y="875665"/>
            <a:ext cx="5439410" cy="149542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HelloWorld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const styleObj =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fontSize:20,</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color:'red'</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 style={styleObj}&gt;Hello World，{this.props.name}&lt;/div&gt;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p:txBody>
      </p:sp>
      <p:sp>
        <p:nvSpPr>
          <p:cNvPr id="10" name="文本框 9"/>
          <p:cNvSpPr txBox="1"/>
          <p:nvPr/>
        </p:nvSpPr>
        <p:spPr>
          <a:xfrm>
            <a:off x="860425" y="2948940"/>
            <a:ext cx="6785610" cy="98488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HelloWorld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 style={{fontSize:20,color:'red'}}&gt;Hello World，{this.props.name}&lt;/div&gt;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6.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React Style</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649605"/>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React 可以以对象的形式来定义样式，比如：</a:t>
            </a: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值得注意的是，style是使用的驼峰式命名规则，比如style中的font-size,我们写成fontSize，padding-left写成paddingLeft这样 上述代码也可以不单独定义styleObj，而是直接写到jsx上，比如：</a:t>
            </a: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注意{{}}，第一个{}意思是要执行js语句，第二个{}意思是style是一个对象</a:t>
            </a:r>
            <a:endParaRPr sz="1200" dirty="0" smtClean="0">
              <a:solidFill>
                <a:srgbClr val="000000"/>
              </a:solidFill>
            </a:endParaRPr>
          </a:p>
        </p:txBody>
      </p:sp>
      <p:sp>
        <p:nvSpPr>
          <p:cNvPr id="9" name="文本框 8"/>
          <p:cNvSpPr txBox="1"/>
          <p:nvPr/>
        </p:nvSpPr>
        <p:spPr>
          <a:xfrm>
            <a:off x="860425" y="875665"/>
            <a:ext cx="5439410" cy="149542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HelloWorld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const styleObj =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fontSize:20,</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color:'red'</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 style={styleObj}&gt;Hello World，{this.props.name}&lt;/div&gt;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p:txBody>
      </p:sp>
      <p:sp>
        <p:nvSpPr>
          <p:cNvPr id="10" name="文本框 9"/>
          <p:cNvSpPr txBox="1"/>
          <p:nvPr/>
        </p:nvSpPr>
        <p:spPr>
          <a:xfrm>
            <a:off x="860425" y="2948940"/>
            <a:ext cx="6785610" cy="98488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HelloWorld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 style={{fontSize:20,color:'red'}}&gt;Hello World，{this.props.name}&lt;/div&gt;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60375" y="24384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style还可以灵活的使用，比如：</a:t>
            </a: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padding属性，是根据state值来变化的，比如这种需求将来可以用在菜单的显示隐藏上。</a:t>
            </a:r>
            <a:endParaRPr sz="1200" dirty="0" smtClean="0">
              <a:solidFill>
                <a:srgbClr val="000000"/>
              </a:solidFill>
            </a:endParaRPr>
          </a:p>
        </p:txBody>
      </p:sp>
      <p:sp>
        <p:nvSpPr>
          <p:cNvPr id="9" name="文本框 8"/>
          <p:cNvSpPr txBox="1"/>
          <p:nvPr/>
        </p:nvSpPr>
        <p:spPr>
          <a:xfrm>
            <a:off x="860425" y="622300"/>
            <a:ext cx="5439410" cy="277177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HelloWorld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constructor(props){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super(props);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this.state = {isClick:false}</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handleClick = () =&gt;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this.setState({</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isClick:!this.state.isClick</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const styleObj =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fontSize:20,</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color:'red',</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padding:this.state.isClick?'40px':'0'</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 style={styleObj} onClick={this.handleClick}&gt;Hello World，{this.props.name}&lt;/div&gt;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7.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React </a:t>
            </a:r>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CSS</a:t>
            </a:r>
            <a:endPar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649605"/>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上面讲的Style有个很大的问题，就是不符合我们html与css分离的思想，将来会导致代码混乱不利于阅读，所以我们还是要解决如何使用css webpack（我们使用的react-create-app集成了webpack）可以使用loader中的style-loader、css-loader来进行让我们使用import的方式导入css，比如：</a:t>
            </a: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en-US" sz="1200" dirty="0" smtClean="0">
                <a:solidFill>
                  <a:srgbClr val="000000"/>
                </a:solidFill>
              </a:rPr>
              <a:t>只需要通过import直接引入，即可使用helloworld.css 注意：因为class以及for是js的关键字，所以这里使用要用className 和 forHtml</a:t>
            </a:r>
            <a:endParaRPr lang="en-US" sz="1200" dirty="0" smtClean="0">
              <a:solidFill>
                <a:srgbClr val="000000"/>
              </a:solidFill>
            </a:endParaRPr>
          </a:p>
        </p:txBody>
      </p:sp>
      <p:sp>
        <p:nvSpPr>
          <p:cNvPr id="9" name="文本框 8"/>
          <p:cNvSpPr txBox="1"/>
          <p:nvPr/>
        </p:nvSpPr>
        <p:spPr>
          <a:xfrm>
            <a:off x="860425" y="1549400"/>
            <a:ext cx="5439410" cy="729615"/>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.title{</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font-size: 20px;</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padding:20px;</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color:red;</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p:txBody>
      </p:sp>
      <p:sp>
        <p:nvSpPr>
          <p:cNvPr id="10" name="文本框 9"/>
          <p:cNvSpPr txBox="1"/>
          <p:nvPr/>
        </p:nvSpPr>
        <p:spPr>
          <a:xfrm>
            <a:off x="860425" y="2442210"/>
            <a:ext cx="6785610" cy="16230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'./helloworld.css';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HelloWorld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 className="title"&gt;Hello World，{this.props.name}&lt;/div&gt;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HelloWorld;</a:t>
            </a:r>
            <a:endParaRPr lang="zh-CN" altLang="en-US" sz="600" dirty="0" smtClean="0">
              <a:latin typeface="Consolas" panose="020B0609020204030204"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7.1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CSS Modules</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649605"/>
            <a:ext cx="8062595" cy="441261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上面的示例还是会遇到问题，我们追求的是组件化，那理论上，在A组件上，我使用了title命名样式，在B组建中，同样我也想使用title命名样式，但是组件是独立的，即我们两个组件中的title其实是不同的样式，但是如果用上面的方法，title样式，就是全局的，没办法组件内自定义。我们可以使用css modules来解决。 css modules即使css 模块化，使用方法如下：</a:t>
            </a: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sz="1200" dirty="0" smtClean="0">
                <a:solidFill>
                  <a:srgbClr val="000000"/>
                </a:solidFill>
              </a:rPr>
              <a:t>但是，我们会看到，这种使用方式是不生效的，为什么呢？ 因为使用这种方式，我们需要修改你的webpack的config文件,将loader: "style!css"修改为loader: "style!css?modules&amp;localIdentName=[name]__[local]-[hash:base64:5]" 加上 modules 即为启用，localIdentName 是设置生成样式的命名规则。 因为我们使用的是react-create-app，react官方提供的脚手架工具，默认不支持css modules，我们也不需要深究，因为它的官方脚手架既不支持redux，也不支持react-router，所以我们实际会使用阿里官方提供的dva来开发，这里只需要知道使用方式就可以了。</a:t>
            </a:r>
            <a:endParaRPr sz="1200" dirty="0" smtClean="0">
              <a:solidFill>
                <a:srgbClr val="000000"/>
              </a:solidFill>
            </a:endParaRPr>
          </a:p>
        </p:txBody>
      </p:sp>
      <p:sp>
        <p:nvSpPr>
          <p:cNvPr id="10" name="文本框 9"/>
          <p:cNvSpPr txBox="1"/>
          <p:nvPr/>
        </p:nvSpPr>
        <p:spPr>
          <a:xfrm>
            <a:off x="758825" y="1804670"/>
            <a:ext cx="6785610" cy="16230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styles from './helloworld.css';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CssMoudleComponent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 className={styles.title}&gt;Hello World，{this.props.name}&lt;/div&gt;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CssMoudleComponent;</a:t>
            </a:r>
            <a:endParaRPr lang="zh-CN" altLang="en-US" sz="600" dirty="0" smtClean="0">
              <a:latin typeface="Consolas" panose="020B060902020403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 React State(状态)</a:t>
            </a:r>
            <a:endPar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624205" y="723900"/>
            <a:ext cx="8062595" cy="4172585"/>
          </a:xfrm>
          <a:prstGeom prst="rect">
            <a:avLst/>
          </a:prstGeom>
        </p:spPr>
        <p:txBody>
          <a:bodyPr vert="horz" lIns="91440" tIns="45720" rIns="91440" bIns="45720" rtlCol="0">
            <a:normAutofit fontScale="8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state的作用</a:t>
            </a:r>
            <a:endParaRPr lang="zh-CN" altLang="en-US" sz="1200" dirty="0" smtClean="0">
              <a:solidFill>
                <a:srgbClr val="000000"/>
              </a:solidFill>
            </a:endParaRPr>
          </a:p>
          <a:p>
            <a:pPr lvl="1" algn="l">
              <a:lnSpc>
                <a:spcPct val="140000"/>
              </a:lnSpc>
              <a:buClr>
                <a:schemeClr val="tx1">
                  <a:lumMod val="50000"/>
                  <a:lumOff val="50000"/>
                </a:schemeClr>
              </a:buClr>
            </a:pPr>
            <a:r>
              <a:rPr lang="zh-CN" altLang="en-US" sz="1050" dirty="0" smtClean="0">
                <a:solidFill>
                  <a:srgbClr val="000000"/>
                </a:solidFill>
              </a:rPr>
              <a:t>state是React中组件的一个对象.React把用户界面当做是状态机,想象它有不同的状态然后渲染这些状态,可以轻松让用户界面与数据保持一致. React中,更新组件的state,会导致重新渲染用户界面(不要操作DOM).简单来说,就是用户界面会随着state变化而变化.</a:t>
            </a:r>
            <a:endParaRPr lang="zh-CN" altLang="en-US" sz="105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state工作原理</a:t>
            </a:r>
            <a:endParaRPr lang="zh-CN" altLang="en-US" sz="1200" dirty="0" smtClean="0">
              <a:solidFill>
                <a:srgbClr val="000000"/>
              </a:solidFill>
            </a:endParaRPr>
          </a:p>
          <a:p>
            <a:pPr lvl="1" algn="l">
              <a:lnSpc>
                <a:spcPct val="140000"/>
              </a:lnSpc>
              <a:buClr>
                <a:schemeClr val="tx1">
                  <a:lumMod val="50000"/>
                  <a:lumOff val="50000"/>
                </a:schemeClr>
              </a:buClr>
            </a:pPr>
            <a:r>
              <a:rPr lang="zh-CN" altLang="en-US" sz="1050" dirty="0" smtClean="0">
                <a:solidFill>
                  <a:srgbClr val="000000"/>
                </a:solidFill>
              </a:rPr>
              <a:t>常用的通知React数据变化的方法是调用setState(data,callback).这个方法会合并data到this.state,并重新渲染组件.渲染完成后,调用可选的callback回调.大部分情况不需要提供callback,因为React会负责把界面更新到最新状态.</a:t>
            </a:r>
            <a:endParaRPr lang="zh-CN" altLang="en-US" sz="105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哪些组件应该有state?</a:t>
            </a:r>
            <a:endParaRPr lang="zh-CN" altLang="en-US" sz="1200" dirty="0" smtClean="0">
              <a:solidFill>
                <a:srgbClr val="000000"/>
              </a:solidFill>
            </a:endParaRPr>
          </a:p>
          <a:p>
            <a:pPr lvl="1" algn="l">
              <a:lnSpc>
                <a:spcPct val="140000"/>
              </a:lnSpc>
              <a:buClr>
                <a:schemeClr val="tx1">
                  <a:lumMod val="50000"/>
                  <a:lumOff val="50000"/>
                </a:schemeClr>
              </a:buClr>
            </a:pPr>
            <a:r>
              <a:rPr lang="zh-CN" altLang="en-US" sz="1050" dirty="0" smtClean="0">
                <a:solidFill>
                  <a:srgbClr val="000000"/>
                </a:solidFill>
              </a:rPr>
              <a:t>大部分组件的工作应该是从props里取数据并渲染出来.但是,有时需要对用户输入,服务器请求或者时间变化等作出响应,这时才需要state.组件应该尽可能的无状态化,这样能隔离state,把它放到最合理的地方(Redux做的就是这个事情?),也能减少冗余并易于解释程序运作过程.常用的模式就是创建多个只负责渲染数据的无状态(stateless)组件,在他们的上层创建一个有状态(stateful)组件并把它的状态通过props传给子级.有状态的组件封装了所有的用户交互逻辑,而这些无状态组件只负责声明式地渲染数据.</a:t>
            </a:r>
            <a:endParaRPr lang="zh-CN" altLang="en-US" sz="105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哪些应该作为state?</a:t>
            </a:r>
            <a:endParaRPr lang="zh-CN" altLang="en-US" sz="1200" dirty="0" smtClean="0">
              <a:solidFill>
                <a:srgbClr val="000000"/>
              </a:solidFill>
            </a:endParaRPr>
          </a:p>
          <a:p>
            <a:pPr lvl="1" algn="l">
              <a:lnSpc>
                <a:spcPct val="140000"/>
              </a:lnSpc>
              <a:buClr>
                <a:schemeClr val="tx1">
                  <a:lumMod val="50000"/>
                  <a:lumOff val="50000"/>
                </a:schemeClr>
              </a:buClr>
            </a:pPr>
            <a:r>
              <a:rPr lang="zh-CN" altLang="en-US" sz="1050" dirty="0" smtClean="0">
                <a:solidFill>
                  <a:srgbClr val="000000"/>
                </a:solidFill>
              </a:rPr>
              <a:t>state应该包括那些可能被组件的事件处理器改变并触发用户界面更新的数据.这中数据一般很小且能被JSON序列化.当创建一个状态化的组件的时候,应该保持数据的精简,然后存入this.state.在render()中在根据state来计算需要的其他数据.因为如果在state里添加冗余数据或计算所得数据,经常需要手动保持数据同步.</a:t>
            </a:r>
            <a:endParaRPr lang="zh-CN" altLang="en-US" sz="105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哪些不应该作为state?</a:t>
            </a:r>
            <a:endParaRPr lang="zh-CN" altLang="en-US" sz="1200" dirty="0" smtClean="0">
              <a:solidFill>
                <a:srgbClr val="000000"/>
              </a:solidFill>
            </a:endParaRPr>
          </a:p>
          <a:p>
            <a:pPr lvl="1" algn="l">
              <a:lnSpc>
                <a:spcPct val="140000"/>
              </a:lnSpc>
              <a:buClr>
                <a:schemeClr val="tx1">
                  <a:lumMod val="50000"/>
                  <a:lumOff val="50000"/>
                </a:schemeClr>
              </a:buClr>
              <a:buFont typeface="Arial" panose="020B0604020202020204" pitchFamily="34" charset="0"/>
            </a:pPr>
            <a:r>
              <a:rPr lang="zh-CN" altLang="en-US" sz="1050" dirty="0" smtClean="0">
                <a:solidFill>
                  <a:srgbClr val="000000"/>
                </a:solidFill>
              </a:rPr>
              <a:t>this.state应该仅包括能表示用户界面状态所需要的最少数据.因此,不应该包括:</a:t>
            </a:r>
            <a:endParaRPr lang="zh-CN" altLang="en-US" sz="105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计算所得数据</a:t>
            </a:r>
            <a:endParaRPr lang="zh-CN" altLang="en-US" sz="105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React组件:在render()里使用props和state来创建它.</a:t>
            </a:r>
            <a:endParaRPr lang="zh-CN" altLang="en-US" sz="105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基于props的重复数据:尽可能保持用props来做作为唯一的数据来源.把props保存到state中的有效的场景是需要知道它以前的值得时候,因为未来的props可能会变化.</a:t>
            </a:r>
            <a:endParaRPr lang="zh-CN" altLang="en-US" sz="1050" dirty="0" smtClean="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 React State</a:t>
            </a:r>
            <a:r>
              <a:rPr lang="zh-CN" alt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示例</a:t>
            </a:r>
            <a:endParaRPr lang="zh-CN" alt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7995" y="705485"/>
            <a:ext cx="8062595" cy="4172585"/>
          </a:xfrm>
          <a:prstGeom prst="rect">
            <a:avLst/>
          </a:prstGeom>
        </p:spPr>
        <p:txBody>
          <a:bodyPr vert="horz" lIns="91440" tIns="45720" rIns="91440" bIns="45720" rtlCol="0">
            <a:normAutofit lnSpcReduction="2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下面的示例中创建的组件，constructor 方法用于定义初始状态，也就是一个对象，这个对象可以通过 this.state 属性读取。当用户点击组件，导致状态变化，this.setState 方法就修改状态值，每次修改以后，自动调用 this.render 方法，再次渲染组件。</a:t>
            </a:r>
            <a:endParaRPr lang="zh-CN" altLang="en-US" sz="1200" dirty="0" smtClean="0">
              <a:solidFill>
                <a:srgbClr val="000000"/>
              </a:solidFill>
            </a:endParaRPr>
          </a:p>
        </p:txBody>
      </p:sp>
      <p:sp>
        <p:nvSpPr>
          <p:cNvPr id="9" name="文本框 8"/>
          <p:cNvSpPr txBox="1"/>
          <p:nvPr/>
        </p:nvSpPr>
        <p:spPr>
          <a:xfrm>
            <a:off x="781050" y="1428750"/>
            <a:ext cx="7006590" cy="315468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ReactButton extends React.Component{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constructor(props){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super(props);</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this.state =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show:true</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handleClick = ()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this.setState({</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show:!this.state.show</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const text = this.state.show?'显示':'不显示';</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&lt;div&gt;{text}&lt;/div&gt;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&lt;div&gt;&lt;button onClick={this.handleClick}&gt;点击切换&lt;/button&gt;&lt;/div&gt;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ReactButton;</a:t>
            </a:r>
            <a:endParaRPr lang="zh-CN" altLang="en-US" sz="600" dirty="0" smtClean="0">
              <a:latin typeface="Consolas" panose="020B0609020204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 React props</a:t>
            </a:r>
            <a:endPar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7995" y="705485"/>
            <a:ext cx="8062595" cy="41725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state 和 props 主要的区别在于 props 是不可变的，而 state 可以根据与用户交互来改变。这就是为什么有些容器组件需要定义 state 来更新和修改数据。 而子组件只能通过 props 来传递数据。</a:t>
            </a:r>
            <a:endParaRPr lang="zh-CN" altLang="en-US" sz="1200" dirty="0" smtClean="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2.1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手动传递</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大部分情况下你应该显式地向下传递 props。这样可以确保只公开你认为是安全的内部 API 的子集。比如上面的例子，我们很明确的知道，name是HelloWorld这个Component公开的props</a:t>
            </a:r>
            <a:endParaRPr lang="zh-CN" altLang="en-US" sz="1200" dirty="0" smtClean="0">
              <a:solidFill>
                <a:srgbClr val="000000"/>
              </a:solidFill>
            </a:endParaRPr>
          </a:p>
        </p:txBody>
      </p:sp>
      <p:sp>
        <p:nvSpPr>
          <p:cNvPr id="9" name="文本框 8"/>
          <p:cNvSpPr txBox="1"/>
          <p:nvPr/>
        </p:nvSpPr>
        <p:spPr>
          <a:xfrm>
            <a:off x="983615" y="1144270"/>
            <a:ext cx="5439410" cy="33248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//index.js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ReactDOM from 'react-dom';</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ReactButton from './component/ReactButton';</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'./index.css';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&lt;ReactButton/&gt;,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document.getElementById('root')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//HelloWorld.js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HelloWorld extends React.Component{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&lt;div&gt;Hello World，{this.props.name}&lt;/div&gt;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HelloWorld;</a:t>
            </a:r>
            <a:endParaRPr lang="zh-CN" altLang="en-US" sz="800" dirty="0" smtClean="0">
              <a:latin typeface="Consolas" panose="020B060902020403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2.2 使用...来传递</a:t>
            </a:r>
            <a:endPar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有时候，如果对象属性过多，每个都要使用key=value的方式传递，会极大的造成我们的开发量，所以这里推荐使用...来简化开发 比如：</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上述示例中，我们通过...来讲person全部传递给了子组件，如果不用这种方式，我们将要写很长一段代码。</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
        <p:nvSpPr>
          <p:cNvPr id="9" name="文本框 8"/>
          <p:cNvSpPr txBox="1"/>
          <p:nvPr/>
        </p:nvSpPr>
        <p:spPr>
          <a:xfrm>
            <a:off x="751840" y="1205230"/>
            <a:ext cx="5439410" cy="24739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ReactDOM from 'react-dom';</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OtherComponent from './component/OtherComponent';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'./index.css';</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const person = {</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name:'yang.xiaolong',</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age:30,</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sex:'male',</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email:'yxl2628@qq.com'</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&lt;OtherComponent {...person}/&gt;,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document.getElementById('root')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p:txBody>
      </p:sp>
      <p:sp>
        <p:nvSpPr>
          <p:cNvPr id="2" name="文本框 1"/>
          <p:cNvSpPr txBox="1"/>
          <p:nvPr/>
        </p:nvSpPr>
        <p:spPr>
          <a:xfrm>
            <a:off x="751840" y="4149090"/>
            <a:ext cx="5439410" cy="7721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&lt;OtherComponent name={person.name} age={person.age} sex={person.sex} email={person.email}/&gt;,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document.getElementById('root')</a:t>
            </a: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latin typeface="Consolas" panose="020B0609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2.3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使用解构赋值模式来接收props</a:t>
            </a:r>
            <a:endPar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541020"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lvl="0" algn="l">
              <a:lnSpc>
                <a:spcPct val="140000"/>
              </a:lnSpc>
              <a:buClr>
                <a:schemeClr val="tx1">
                  <a:lumMod val="50000"/>
                  <a:lumOff val="50000"/>
                </a:schemeClr>
              </a:buClr>
            </a:pPr>
            <a:r>
              <a:rPr lang="zh-CN" altLang="en-US" sz="1200" dirty="0" smtClean="0">
                <a:solidFill>
                  <a:srgbClr val="000000"/>
                </a:solidFill>
              </a:rPr>
              <a:t>上面我们使用了...person来传递参数，那么在子组件中，我们需要这么获取：</a:t>
            </a:r>
            <a:endParaRPr lang="zh-CN" altLang="en-US" sz="1200" dirty="0" smtClean="0">
              <a:solidFill>
                <a:srgbClr val="000000"/>
              </a:solidFill>
            </a:endParaRPr>
          </a:p>
          <a:p>
            <a:pPr lvl="0" algn="l">
              <a:lnSpc>
                <a:spcPct val="140000"/>
              </a:lnSpc>
              <a:buClr>
                <a:schemeClr val="tx1">
                  <a:lumMod val="50000"/>
                  <a:lumOff val="50000"/>
                </a:schemeClr>
              </a:buClr>
            </a:pPr>
            <a:endParaRPr lang="zh-CN" altLang="en-US" sz="1200" dirty="0" smtClean="0">
              <a:solidFill>
                <a:srgbClr val="000000"/>
              </a:solidFill>
            </a:endParaRPr>
          </a:p>
          <a:p>
            <a:pPr lvl="0" algn="l">
              <a:lnSpc>
                <a:spcPct val="140000"/>
              </a:lnSpc>
              <a:buClr>
                <a:schemeClr val="tx1">
                  <a:lumMod val="50000"/>
                  <a:lumOff val="50000"/>
                </a:schemeClr>
              </a:buClr>
            </a:pPr>
            <a:endParaRPr lang="zh-CN" altLang="en-US" sz="1200" dirty="0" smtClean="0">
              <a:solidFill>
                <a:srgbClr val="000000"/>
              </a:solidFill>
            </a:endParaRPr>
          </a:p>
          <a:p>
            <a:pPr lvl="0" algn="l">
              <a:lnSpc>
                <a:spcPct val="140000"/>
              </a:lnSpc>
              <a:buClr>
                <a:schemeClr val="tx1">
                  <a:lumMod val="50000"/>
                  <a:lumOff val="50000"/>
                </a:schemeClr>
              </a:buClr>
            </a:pPr>
            <a:endParaRPr lang="zh-CN" altLang="en-US" sz="1200" dirty="0" smtClean="0">
              <a:solidFill>
                <a:srgbClr val="000000"/>
              </a:solidFill>
            </a:endParaRPr>
          </a:p>
          <a:p>
            <a:pPr lvl="0" algn="l">
              <a:lnSpc>
                <a:spcPct val="140000"/>
              </a:lnSpc>
              <a:buClr>
                <a:schemeClr val="tx1">
                  <a:lumMod val="50000"/>
                  <a:lumOff val="50000"/>
                </a:schemeClr>
              </a:buClr>
            </a:pPr>
            <a:endParaRPr lang="zh-CN" altLang="en-US" sz="1200" dirty="0" smtClean="0">
              <a:solidFill>
                <a:srgbClr val="000000"/>
              </a:solidFill>
            </a:endParaRPr>
          </a:p>
          <a:p>
            <a:pPr lvl="0" algn="l">
              <a:lnSpc>
                <a:spcPct val="140000"/>
              </a:lnSpc>
              <a:buClr>
                <a:schemeClr val="tx1">
                  <a:lumMod val="50000"/>
                  <a:lumOff val="50000"/>
                </a:schemeClr>
              </a:buClr>
            </a:pPr>
            <a:endParaRPr lang="zh-CN" altLang="en-US" sz="1200" dirty="0" smtClean="0">
              <a:solidFill>
                <a:srgbClr val="000000"/>
              </a:solidFill>
            </a:endParaRPr>
          </a:p>
          <a:p>
            <a:pPr lvl="0" algn="l">
              <a:lnSpc>
                <a:spcPct val="140000"/>
              </a:lnSpc>
              <a:buClr>
                <a:schemeClr val="tx1">
                  <a:lumMod val="50000"/>
                  <a:lumOff val="50000"/>
                </a:schemeClr>
              </a:buClr>
            </a:pPr>
            <a:endParaRPr lang="zh-CN" altLang="en-US" sz="1200" dirty="0" smtClean="0">
              <a:solidFill>
                <a:srgbClr val="000000"/>
              </a:solidFill>
            </a:endParaRPr>
          </a:p>
          <a:p>
            <a:pPr lvl="0" algn="l">
              <a:lnSpc>
                <a:spcPct val="140000"/>
              </a:lnSpc>
              <a:buClr>
                <a:schemeClr val="tx1">
                  <a:lumMod val="50000"/>
                  <a:lumOff val="50000"/>
                </a:schemeClr>
              </a:buClr>
            </a:pPr>
            <a:r>
              <a:rPr lang="zh-CN" altLang="en-US" sz="1200" dirty="0" smtClean="0">
                <a:solidFill>
                  <a:srgbClr val="000000"/>
                </a:solidFill>
              </a:rPr>
              <a:t>上述代码中，我们不断使用this.props来获取，这只是简单的一次调用，如果多次的，势必每次都需要调用this.props，上面都可以简化，没理由这里不能简化，所以就用到了解构赋值</a:t>
            </a:r>
            <a:endParaRPr lang="zh-CN" altLang="en-US" sz="1200" dirty="0" smtClean="0">
              <a:solidFill>
                <a:srgbClr val="000000"/>
              </a:solidFill>
            </a:endParaRPr>
          </a:p>
          <a:p>
            <a:pPr lvl="0" algn="l">
              <a:lnSpc>
                <a:spcPct val="140000"/>
              </a:lnSpc>
              <a:buClr>
                <a:schemeClr val="tx1">
                  <a:lumMod val="50000"/>
                  <a:lumOff val="50000"/>
                </a:schemeClr>
              </a:buClr>
            </a:pPr>
            <a:endParaRPr lang="zh-CN" altLang="en-US" sz="1200" dirty="0" smtClean="0">
              <a:solidFill>
                <a:schemeClr val="tx1"/>
              </a:solidFill>
            </a:endParaRPr>
          </a:p>
          <a:p>
            <a:pPr lvl="0" algn="l">
              <a:lnSpc>
                <a:spcPct val="140000"/>
              </a:lnSpc>
              <a:buClr>
                <a:schemeClr val="tx1">
                  <a:lumMod val="50000"/>
                  <a:lumOff val="50000"/>
                </a:schemeClr>
              </a:buClr>
            </a:pPr>
            <a:endParaRPr lang="zh-CN" altLang="en-US" sz="1200" dirty="0" smtClean="0">
              <a:solidFill>
                <a:schemeClr val="tx1"/>
              </a:solidFill>
            </a:endParaRPr>
          </a:p>
          <a:p>
            <a:pPr lvl="0" algn="l">
              <a:lnSpc>
                <a:spcPct val="140000"/>
              </a:lnSpc>
              <a:buClr>
                <a:schemeClr val="tx1">
                  <a:lumMod val="50000"/>
                  <a:lumOff val="50000"/>
                </a:schemeClr>
              </a:buClr>
            </a:pPr>
            <a:endParaRPr lang="zh-CN" altLang="en-US" sz="1200" dirty="0" smtClean="0">
              <a:solidFill>
                <a:schemeClr val="tx1"/>
              </a:solidFill>
            </a:endParaRPr>
          </a:p>
          <a:p>
            <a:pPr lvl="0" algn="l">
              <a:lnSpc>
                <a:spcPct val="140000"/>
              </a:lnSpc>
              <a:buClr>
                <a:schemeClr val="tx1">
                  <a:lumMod val="50000"/>
                  <a:lumOff val="50000"/>
                </a:schemeClr>
              </a:buClr>
            </a:pPr>
            <a:endParaRPr lang="zh-CN" altLang="en-US" sz="1200" dirty="0" smtClean="0">
              <a:solidFill>
                <a:schemeClr val="tx1"/>
              </a:solidFill>
            </a:endParaRPr>
          </a:p>
          <a:p>
            <a:pPr lvl="0" algn="l">
              <a:lnSpc>
                <a:spcPct val="140000"/>
              </a:lnSpc>
              <a:buClr>
                <a:schemeClr val="tx1">
                  <a:lumMod val="50000"/>
                  <a:lumOff val="50000"/>
                </a:schemeClr>
              </a:buClr>
            </a:pPr>
            <a:endParaRPr lang="zh-CN" altLang="en-US" sz="1200" dirty="0" smtClean="0">
              <a:solidFill>
                <a:schemeClr val="tx1"/>
              </a:solidFill>
            </a:endParaRPr>
          </a:p>
        </p:txBody>
      </p:sp>
      <p:sp>
        <p:nvSpPr>
          <p:cNvPr id="9" name="文本框 8"/>
          <p:cNvSpPr txBox="1"/>
          <p:nvPr/>
        </p:nvSpPr>
        <p:spPr>
          <a:xfrm>
            <a:off x="732790" y="885190"/>
            <a:ext cx="5439410" cy="16230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const OtherComponent = (props)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&lt;div&gt;&lt;span&gt;姓名：&lt;/span&gt;&lt;span&gt;{this.props.name}&lt;/span&gt;&lt;/div&gt;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&lt;div&gt;&lt;span&gt;年龄：&lt;/span&gt;&lt;span&gt;{this.props.name}&lt;/span&gt;&lt;/div&gt;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&lt;div&gt;&lt;span&gt;性别：&lt;/span&gt;&lt;span&gt;{this.props.name}&lt;/span&gt;&lt;/div&gt;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&lt;div&gt;&lt;span&gt;邮箱：&lt;/span&gt;&lt;span&gt;{this.props.name}&lt;/span&gt;&lt;/div&gt;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OtherComponent;</a:t>
            </a:r>
            <a:endParaRPr lang="zh-CN" altLang="en-US" sz="600" dirty="0" smtClean="0">
              <a:latin typeface="Consolas" panose="020B0609020204030204" charset="0"/>
              <a:sym typeface="+mn-ea"/>
            </a:endParaRPr>
          </a:p>
        </p:txBody>
      </p:sp>
      <p:sp>
        <p:nvSpPr>
          <p:cNvPr id="2" name="文本框 1"/>
          <p:cNvSpPr txBox="1"/>
          <p:nvPr/>
        </p:nvSpPr>
        <p:spPr>
          <a:xfrm>
            <a:off x="732790" y="3234690"/>
            <a:ext cx="5439410" cy="16230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const OtherComponent = ({name,age,sex,email}) =&gt;{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&lt;div&gt;&lt;span&gt;姓名：&lt;/span&gt;&lt;span&gt;{name}&lt;/span&gt;&lt;/div&gt;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&lt;div&gt;&lt;span&gt;年龄：&lt;/span&gt;&lt;span&gt;{age}&lt;/span&gt;&lt;/div&gt;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&lt;div&gt;&lt;span&gt;性别：&lt;/span&gt;&lt;span&gt;{sex}&lt;/span&gt;&lt;/div&gt;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&lt;div&gt;&lt;span&gt;邮箱：&lt;/span&gt;&lt;span&gt;{email}&lt;/span&gt;&lt;/div&gt;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OtherComponent;</a:t>
            </a:r>
            <a:endParaRPr lang="zh-CN" altLang="en-US" sz="600" dirty="0" smtClean="0">
              <a:latin typeface="Consolas" panose="020B060902020403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 可复用组件</a:t>
            </a:r>
            <a:endPar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chemeClr val="tx1"/>
                </a:solidFill>
              </a:rPr>
              <a:t>我们提炼组件的目的就是为了可复用，那么一个可复用的组件应该是什么样的呢</a:t>
            </a:r>
            <a:endParaRPr lang="zh-CN" altLang="en-US" sz="1200" dirty="0" smtClean="0">
              <a:solidFill>
                <a:schemeClr val="tx1"/>
              </a:solidFill>
            </a:endParaRPr>
          </a:p>
        </p:txBody>
      </p:sp>
    </p:spTree>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11997</Words>
  <Application>WPS 演示</Application>
  <PresentationFormat>全屏显示(16:9)</PresentationFormat>
  <Paragraphs>572</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Arial</vt:lpstr>
      <vt:lpstr>微软雅黑</vt:lpstr>
      <vt:lpstr>Consolas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dc:creator>
  <cp:lastModifiedBy>yang.xiaolong</cp:lastModifiedBy>
  <cp:revision>58</cp:revision>
  <dcterms:created xsi:type="dcterms:W3CDTF">2016-10-28T07:45:00Z</dcterms:created>
  <dcterms:modified xsi:type="dcterms:W3CDTF">2017-04-17T02:45:18Z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