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491613"/>
            <a:ext cx="7197726" cy="1980655"/>
          </a:xfrm>
        </p:spPr>
        <p:txBody>
          <a:bodyPr/>
          <a:lstStyle/>
          <a:p>
            <a:pPr algn="l"/>
            <a:r>
              <a:rPr lang="en-IN" dirty="0">
                <a:latin typeface="Algerian" panose="04020705040A02060702" pitchFamily="82" charset="0"/>
              </a:rPr>
              <a:t>Telecommunication Customer Analytics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2472268"/>
            <a:ext cx="7197726" cy="331893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lgerian" panose="04020705040A02060702" pitchFamily="82" charset="0"/>
              </a:rPr>
              <a:t>Evaluating </a:t>
            </a:r>
            <a:r>
              <a:rPr lang="en-IN" sz="2000" dirty="0">
                <a:latin typeface="Algerian" panose="04020705040A02060702" pitchFamily="82" charset="0"/>
              </a:rPr>
              <a:t>Telecommunication</a:t>
            </a:r>
            <a:r>
              <a:rPr lang="en-US" sz="2000" dirty="0">
                <a:latin typeface="Algerian" panose="04020705040A02060702" pitchFamily="82" charset="0"/>
              </a:rPr>
              <a:t> Telecom Users for Investment Opportunities</a:t>
            </a:r>
            <a:endParaRPr lang="en-US" sz="2000" dirty="0">
              <a:latin typeface="Algerian" panose="04020705040A02060702" pitchFamily="82" charset="0"/>
            </a:endParaRPr>
          </a:p>
          <a:p>
            <a:pPr algn="l"/>
            <a:endParaRPr lang="en-US" sz="2000" dirty="0">
              <a:latin typeface="Algerian" panose="04020705040A02060702" pitchFamily="82" charset="0"/>
            </a:endParaRPr>
          </a:p>
          <a:p>
            <a:pPr algn="l"/>
            <a:endParaRPr lang="en-US" sz="2000" dirty="0">
              <a:latin typeface="Algerian" panose="04020705040A02060702" pitchFamily="82" charset="0"/>
            </a:endParaRPr>
          </a:p>
          <a:p>
            <a:pPr algn="l"/>
            <a:r>
              <a:rPr lang="en-US" sz="2000" dirty="0">
                <a:latin typeface="Algerian" panose="04020705040A02060702" pitchFamily="82" charset="0"/>
              </a:rPr>
              <a:t>Presented By :- BARSA PRASAD</a:t>
            </a:r>
            <a:endParaRPr lang="en-IN" sz="2000" dirty="0">
              <a:latin typeface="Algerian" panose="04020705040A02060702" pitchFamily="82" charset="0"/>
            </a:endParaRPr>
          </a:p>
          <a:p>
            <a:pPr algn="l"/>
            <a:endParaRPr lang="en-IN" sz="2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Top 5 Handsets per Top 3 Manufacturers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Table with brand + top 5 devices.</a:t>
            </a:r>
            <a:endParaRPr lang="en-US" altLang="en-US" sz="2000"/>
          </a:p>
          <a:p>
            <a:r>
              <a:rPr lang="en-US" altLang="en-US" sz="2000"/>
              <a:t>Shows not just brand, but model-level loyalty.</a:t>
            </a:r>
            <a:endParaRPr lang="en-US" altLang="en-US" sz="2000"/>
          </a:p>
          <a:p>
            <a:r>
              <a:rPr lang="en-US" altLang="en-US" sz="2000"/>
              <a:t>This reveals where most of TellCo’s customer base concentrates.</a:t>
            </a: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Recommendation to Marketing Team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Focus on top manufacturers with targeted offers.</a:t>
            </a:r>
            <a:endParaRPr lang="en-US" altLang="en-US" sz="2000"/>
          </a:p>
          <a:p>
            <a:r>
              <a:rPr lang="en-US" altLang="en-US" sz="2000"/>
              <a:t>Bundle discounted data packs with Samsung/Apple users.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Offer device upgrade schemes for loyal customers.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Run co-branded campaigns with handset makers.</a:t>
            </a:r>
            <a:endParaRPr lang="en-US" altLang="en-US" sz="2000"/>
          </a:p>
          <a:p>
            <a:r>
              <a:rPr lang="en-US" altLang="en-US" sz="2000"/>
              <a:t>This leverages device loyalty for customer retention.</a:t>
            </a: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User Behavior Aggregation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>
            <a:normAutofit lnSpcReduction="10000"/>
          </a:bodyPr>
          <a:p>
            <a:r>
              <a:rPr lang="en-US" altLang="en-US" sz="2000"/>
              <a:t>Aggregate usage → sessions, duration, upload, download, total traffic.</a:t>
            </a:r>
            <a:endParaRPr lang="en-US" altLang="en-US" sz="2000"/>
          </a:p>
          <a:p>
            <a:r>
              <a:rPr lang="en-US" altLang="en-US" sz="2000"/>
              <a:t>Per-user aggregation shows:</a:t>
            </a:r>
            <a:endParaRPr lang="en-US" altLang="en-US" sz="2000"/>
          </a:p>
          <a:p>
            <a:r>
              <a:rPr lang="en-US" altLang="en-US" sz="2000"/>
              <a:t>Who the heavy users are</a:t>
            </a:r>
            <a:endParaRPr lang="en-US" altLang="en-US" sz="2000"/>
          </a:p>
          <a:p>
            <a:r>
              <a:rPr lang="en-US" altLang="en-US" sz="2000"/>
              <a:t>Which customers drive most revenue</a:t>
            </a:r>
            <a:endParaRPr lang="en-US" altLang="en-US" sz="2000"/>
          </a:p>
          <a:p>
            <a:r>
              <a:rPr lang="en-US" altLang="en-US" sz="2000"/>
              <a:t>How different user types consume data</a:t>
            </a:r>
            <a:endParaRPr lang="en-US" altLang="en-US" sz="2000"/>
          </a:p>
          <a:p>
            <a:r>
              <a:rPr lang="en-US" altLang="en-US" sz="2000"/>
              <a:t>These insights allow ARPU (Average Revenue Per User) analysis.</a:t>
            </a:r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Data Cleaning &amp; Missing Values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400"/>
              <a:t>Handle missing/outliers with mean/mode.</a:t>
            </a:r>
            <a:endParaRPr lang="en-US" altLang="en-US" sz="2400"/>
          </a:p>
          <a:p>
            <a:r>
              <a:rPr lang="en-US" altLang="en-US" sz="2400"/>
              <a:t>Cleaning ensures reliable insights:</a:t>
            </a:r>
            <a:endParaRPr lang="en-US" altLang="en-US" sz="2400"/>
          </a:p>
          <a:p>
            <a:r>
              <a:rPr lang="en-US" altLang="en-US" sz="2400"/>
              <a:t>Missing data imputed with averages.</a:t>
            </a:r>
            <a:endParaRPr lang="en-US" altLang="en-US" sz="2400"/>
          </a:p>
          <a:p>
            <a:r>
              <a:rPr lang="en-US" altLang="en-US" sz="2400"/>
              <a:t>Outliers detected and adjusted (to avoid skewed metrics).</a:t>
            </a:r>
            <a:endParaRPr lang="en-US" altLang="en-US" sz="2400"/>
          </a:p>
          <a:p>
            <a:r>
              <a:rPr lang="en-US" altLang="en-US" sz="2400"/>
              <a:t>This step prevents misleading conclusions.</a:t>
            </a:r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Descriptive Statistics &amp; Metrics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Mean, median, std deviation, dispersion.</a:t>
            </a:r>
            <a:endParaRPr lang="en-US" altLang="en-US" sz="2000"/>
          </a:p>
          <a:p>
            <a:r>
              <a:rPr lang="en-US" altLang="en-US" sz="2000"/>
              <a:t>Mean/Median → central tendency of usage.</a:t>
            </a:r>
            <a:endParaRPr lang="en-US" altLang="en-US" sz="2000"/>
          </a:p>
          <a:p>
            <a:r>
              <a:rPr lang="en-US" altLang="en-US" sz="2000"/>
              <a:t>Standard deviation → spread of usage.</a:t>
            </a:r>
            <a:endParaRPr lang="en-US" altLang="en-US" sz="2000"/>
          </a:p>
          <a:p>
            <a:r>
              <a:rPr lang="en-US" altLang="en-US" sz="2000"/>
              <a:t>Identifies typical users vs power users.</a:t>
            </a:r>
            <a:endParaRPr lang="en-US" altLang="en-US" sz="2000"/>
          </a:p>
          <a:p>
            <a:r>
              <a:rPr lang="en-US" altLang="en-US" sz="2000"/>
              <a:t>Example: If average session = 10 mins but median = 5 mins → skew towards few heavy users.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Univariate Analysis – Non Graphical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400"/>
              <a:t>Range, variance, percentiles.</a:t>
            </a:r>
            <a:endParaRPr lang="en-US" altLang="en-US" sz="2400"/>
          </a:p>
          <a:p>
            <a:r>
              <a:rPr lang="en-US" altLang="en-US" sz="2400"/>
              <a:t>25th percentile vs 75th percentile highlights spread.</a:t>
            </a:r>
            <a:endParaRPr lang="en-US" altLang="en-US" sz="2400"/>
          </a:p>
          <a:p>
            <a:r>
              <a:rPr lang="en-US" altLang="en-US" sz="2400"/>
              <a:t>Helps identify top 20% users who generate most revenue.</a:t>
            </a:r>
            <a:endParaRPr lang="en-US" altLang="en-US" sz="2400"/>
          </a:p>
          <a:p>
            <a:r>
              <a:rPr lang="en-US" altLang="en-US" sz="2400"/>
              <a:t>Shows whether TellCo’s customer base is evenly distributed or concentrated.</a:t>
            </a: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Univariate Analysis – Graphical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Histograms/boxplots of usage metrics.</a:t>
            </a:r>
            <a:endParaRPr lang="en-US" altLang="en-US" sz="2000"/>
          </a:p>
          <a:p>
            <a:r>
              <a:rPr lang="en-US" altLang="en-US" sz="2000"/>
              <a:t>Histograms → overall usage distribution.</a:t>
            </a:r>
            <a:endParaRPr lang="en-US" altLang="en-US" sz="2000"/>
          </a:p>
          <a:p>
            <a:r>
              <a:rPr lang="en-US" altLang="en-US" sz="2000"/>
              <a:t>Boxplots → highlight outliers (super heavy users).</a:t>
            </a:r>
            <a:endParaRPr lang="en-US" altLang="en-US" sz="2000"/>
          </a:p>
          <a:p>
            <a:r>
              <a:rPr lang="en-US" altLang="en-US" sz="2000"/>
              <a:t>This helps spot anomalies and extreme customer behavior.</a:t>
            </a:r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Bivariate Analysis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Relation between apps and total traffic.</a:t>
            </a:r>
            <a:endParaRPr lang="en-US" altLang="en-US" sz="2000"/>
          </a:p>
          <a:p>
            <a:r>
              <a:rPr lang="en-US" altLang="en-US" sz="2000"/>
              <a:t>YouTube might drive majority of traffic.</a:t>
            </a:r>
            <a:endParaRPr lang="en-US" altLang="en-US" sz="2000"/>
          </a:p>
          <a:p>
            <a:r>
              <a:rPr lang="en-US" altLang="en-US" sz="2000"/>
              <a:t>Social media may dominate session counts but not traffic.</a:t>
            </a:r>
            <a:endParaRPr lang="en-US" altLang="en-US" sz="2000"/>
          </a:p>
          <a:p>
            <a:r>
              <a:rPr lang="en-US" altLang="en-US" sz="2000"/>
              <a:t>Netflix may have fewer users but high consumption.</a:t>
            </a:r>
            <a:endParaRPr lang="en-US" altLang="en-US" sz="2000"/>
          </a:p>
          <a:p>
            <a:r>
              <a:rPr lang="en-US" altLang="en-US" sz="2000"/>
              <a:t>This helps in bundle design (e.g., YouTube packs, Netflix premium bundles).</a:t>
            </a:r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Variable Transformation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Divide session duration into 10 deciles.</a:t>
            </a:r>
            <a:endParaRPr lang="en-US" altLang="en-US" sz="2000"/>
          </a:p>
          <a:p>
            <a:r>
              <a:rPr lang="en-US" altLang="en-US" sz="2000"/>
              <a:t>op 10% of users = premium users.</a:t>
            </a:r>
            <a:endParaRPr lang="en-US" altLang="en-US" sz="2000"/>
          </a:p>
          <a:p>
            <a:r>
              <a:rPr lang="en-US" altLang="en-US" sz="2000"/>
              <a:t>Useful for tiered pricing strategies.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Correlation Analysis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400"/>
              <a:t>Heatmap of app usage.</a:t>
            </a:r>
            <a:endParaRPr lang="en-US" altLang="en-US" sz="2400"/>
          </a:p>
          <a:p>
            <a:r>
              <a:rPr lang="en-US" altLang="en-US" sz="2400"/>
              <a:t>YouTube &amp; Netflix strongly correlated → “entertainment cluster.”</a:t>
            </a:r>
            <a:endParaRPr lang="en-US" altLang="en-US" sz="2400"/>
          </a:p>
          <a:p>
            <a:r>
              <a:rPr lang="en-US" altLang="en-US" sz="2400"/>
              <a:t>Social media apps cluster separately.</a:t>
            </a:r>
            <a:endParaRPr lang="en-US" altLang="en-US" sz="2400"/>
          </a:p>
          <a:p>
            <a:r>
              <a:rPr lang="en-US" altLang="en-US" sz="2400"/>
              <a:t>Correlation analysis shows natural customer behavior groups.</a:t>
            </a: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78460"/>
            <a:ext cx="10420985" cy="751840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Situational Overview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130300"/>
            <a:ext cx="11548745" cy="5605145"/>
          </a:xfrm>
        </p:spPr>
        <p:txBody>
          <a:bodyPr anchor="t" anchorCtr="0"/>
          <a:p>
            <a:r>
              <a:rPr lang="en-US" altLang="en-US" sz="2400"/>
              <a:t>Investor’s approach → buying undervalued businesses, optimizing with data, generating profit.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The investor has a proven model: identify underperforming companies, acquire them at undervalued prices, and use analytics + operational improvements to unlock hidden potential. For example, with a delivery company acquisition, within 6 months data-driven route optimization, cost control, and marketing personalization improved profits by 25%.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Now, TellCo (a telecom company) is in a similar position – financially stable but not fully optimized. This creates a strong acquisition opportunity if hidden value can be revealed through data insights.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Dimensionality Reduction – PCA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400"/>
              <a:t>PCA reduces features to key components.</a:t>
            </a:r>
            <a:endParaRPr lang="en-US" altLang="en-US" sz="2400"/>
          </a:p>
          <a:p>
            <a:r>
              <a:rPr lang="en-US" altLang="en-US" sz="2400"/>
              <a:t>First 2 PCs may explain ~80% variance.</a:t>
            </a:r>
            <a:endParaRPr lang="en-US" altLang="en-US" sz="2400"/>
          </a:p>
          <a:p>
            <a:r>
              <a:rPr lang="en-US" altLang="en-US" sz="2400"/>
              <a:t>Helps in clustering and visualization.</a:t>
            </a:r>
            <a:endParaRPr lang="en-US" altLang="en-US" sz="2400"/>
          </a:p>
          <a:p>
            <a:r>
              <a:rPr lang="en-US" altLang="en-US" sz="2400"/>
              <a:t>Reveals hidden structures (e.g., entertainment vs productivity users).</a:t>
            </a:r>
            <a:endParaRPr lang="en-US" altLang="en-US" sz="2400"/>
          </a:p>
          <a:p>
            <a:r>
              <a:rPr lang="en-US" altLang="en-US" sz="2400"/>
              <a:t>PCA simplifies complex data without losing major insights.</a:t>
            </a: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User Engagement Analysis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Engagement = frequency, duration, data traffic.</a:t>
            </a:r>
            <a:endParaRPr lang="en-US" altLang="en-US" sz="2000"/>
          </a:p>
          <a:p>
            <a:r>
              <a:rPr lang="en-US" altLang="en-US" sz="2000"/>
              <a:t>High engagement → more revenue.</a:t>
            </a:r>
            <a:endParaRPr lang="en-US" altLang="en-US" sz="2000"/>
          </a:p>
          <a:p>
            <a:r>
              <a:rPr lang="en-US" altLang="en-US" sz="2000"/>
              <a:t>Low engagement → churn risk.</a:t>
            </a:r>
            <a:endParaRPr lang="en-US" altLang="en-US" sz="2000"/>
          </a:p>
          <a:p>
            <a:r>
              <a:rPr lang="en-US" altLang="en-US" sz="2000"/>
              <a:t>Identifying engagement levels allows personalized offers.</a:t>
            </a:r>
            <a:endParaRPr lang="en-US" alt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Top 10 Users per Metric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Leaderboard for traffic, sessions, duration.</a:t>
            </a:r>
            <a:endParaRPr lang="en-US" altLang="en-US" sz="2000"/>
          </a:p>
          <a:p>
            <a:r>
              <a:rPr lang="en-US" altLang="en-US" sz="2000"/>
              <a:t>These are the super-users driving revenue.</a:t>
            </a:r>
            <a:endParaRPr lang="en-US" altLang="en-US" sz="2000"/>
          </a:p>
          <a:p>
            <a:r>
              <a:rPr lang="en-US" altLang="en-US" sz="2000"/>
              <a:t>Retention strategy is critical → lose them, lose big revenue.</a:t>
            </a:r>
            <a:endParaRPr lang="en-US" altLang="en-US" sz="2000"/>
          </a:p>
          <a:p>
            <a:r>
              <a:rPr lang="en-US" altLang="en-US" sz="2000"/>
              <a:t>Example: top 1% may generate &gt;20% traffic.</a:t>
            </a:r>
            <a:endParaRPr lang="en-US" altLang="en-US"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Engagement Clustering (K-Means)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400"/>
              <a:t>Low, Medium, High engagement clusters.</a:t>
            </a:r>
            <a:endParaRPr lang="en-US" altLang="en-US" sz="2400"/>
          </a:p>
          <a:p>
            <a:r>
              <a:rPr lang="en-US" altLang="en-US" sz="2400"/>
              <a:t>High engagement = premium plan customers.</a:t>
            </a:r>
            <a:endParaRPr lang="en-US" altLang="en-US" sz="2400"/>
          </a:p>
          <a:p>
            <a:r>
              <a:rPr lang="en-US" altLang="en-US" sz="2400"/>
              <a:t>Medium = growth segment.</a:t>
            </a:r>
            <a:endParaRPr lang="en-US" altLang="en-US" sz="2400"/>
          </a:p>
          <a:p>
            <a:r>
              <a:rPr lang="en-US" altLang="en-US" sz="2400"/>
              <a:t>Low = at-risk of churn.</a:t>
            </a:r>
            <a:endParaRPr lang="en-US" altLang="en-US" sz="2400"/>
          </a:p>
          <a:p>
            <a:r>
              <a:rPr lang="en-US" altLang="en-US" sz="2400"/>
              <a:t>Helps tailor pricing and retention campaigns.</a:t>
            </a: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Application Usage Insights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Top 10 users per app, top 3 apps overall.</a:t>
            </a:r>
            <a:endParaRPr lang="en-US" altLang="en-US" sz="2000"/>
          </a:p>
          <a:p>
            <a:r>
              <a:rPr lang="en-US" altLang="en-US" sz="2000"/>
              <a:t>YouTube, Netflix, Instagram likely dominate.</a:t>
            </a:r>
            <a:endParaRPr lang="en-US" altLang="en-US" sz="2000"/>
          </a:p>
          <a:p>
            <a:r>
              <a:rPr lang="en-US" altLang="en-US" sz="2000"/>
              <a:t>TellCo can design app-specific bundles.</a:t>
            </a:r>
            <a:endParaRPr lang="en-US" altLang="en-US" sz="2000"/>
          </a:p>
          <a:p>
            <a:r>
              <a:rPr lang="en-US" altLang="en-US" sz="2000"/>
              <a:t>Example: Unlimited YouTube pack for high-value YouTube users.</a:t>
            </a:r>
            <a:endParaRPr lang="en-US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Task 3 – User Experience Analysis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Network KPIs – retransmission, RTT, throughput.</a:t>
            </a:r>
            <a:endParaRPr lang="en-US" altLang="en-US" sz="2000"/>
          </a:p>
          <a:p>
            <a:r>
              <a:rPr lang="en-US" altLang="en-US" sz="2000"/>
              <a:t>High retransmission = poor reliability.</a:t>
            </a:r>
            <a:endParaRPr lang="en-US" altLang="en-US" sz="2000"/>
          </a:p>
          <a:p>
            <a:r>
              <a:rPr lang="en-US" altLang="en-US" sz="2000"/>
              <a:t>High RTT = lag → bad video experience.</a:t>
            </a:r>
            <a:endParaRPr lang="en-US" altLang="en-US" sz="2000"/>
          </a:p>
          <a:p>
            <a:r>
              <a:rPr lang="en-US" altLang="en-US" sz="2000"/>
              <a:t>Low throughput = slow speeds.</a:t>
            </a:r>
            <a:endParaRPr lang="en-US" altLang="en-US" sz="2000"/>
          </a:p>
          <a:p>
            <a:r>
              <a:rPr lang="en-US" altLang="en-US" sz="2000"/>
              <a:t>Poor QoS leads to churn, even if engagement is high.</a:t>
            </a: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Task 4 – Satisfaction Analysis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Combine engagement + experience into satisfaction score.</a:t>
            </a:r>
            <a:endParaRPr lang="en-US" altLang="en-US" sz="2000"/>
          </a:p>
          <a:p>
            <a:r>
              <a:rPr lang="en-US" altLang="en-US" sz="2000"/>
              <a:t>Build regression/clustering model → satisfaction index.</a:t>
            </a:r>
            <a:endParaRPr lang="en-US" altLang="en-US" sz="2000"/>
          </a:p>
          <a:p>
            <a:r>
              <a:rPr lang="en-US" altLang="en-US" sz="2000"/>
              <a:t>High engagement + good experience → loyal customer.</a:t>
            </a:r>
            <a:endParaRPr lang="en-US" altLang="en-US" sz="2000"/>
          </a:p>
          <a:p>
            <a:r>
              <a:rPr lang="en-US" altLang="en-US" sz="2000"/>
              <a:t>High engagement + poor experience → churn risk.</a:t>
            </a:r>
            <a:endParaRPr lang="en-US" altLang="en-US" sz="2000"/>
          </a:p>
          <a:p>
            <a:r>
              <a:rPr lang="en-US" altLang="en-US" sz="2000"/>
              <a:t>This guides where to improve network for maximum impact.</a:t>
            </a:r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Final Recommendation &amp; Conclusion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en-US" sz="2000"/>
              <a:t>Entertainment apps = main traffic drivers</a:t>
            </a:r>
            <a:endParaRPr lang="en-US" altLang="en-US" sz="2000"/>
          </a:p>
          <a:p>
            <a:r>
              <a:rPr lang="en-US" altLang="en-US" sz="2000"/>
              <a:t>Focus on top handset manufacturers</a:t>
            </a:r>
            <a:endParaRPr lang="en-US" altLang="en-US" sz="2000"/>
          </a:p>
          <a:p>
            <a:r>
              <a:rPr lang="en-US" altLang="en-US" sz="2000"/>
              <a:t>Improve QoS for premium users</a:t>
            </a:r>
            <a:endParaRPr lang="en-US" altLang="en-US" sz="2000"/>
          </a:p>
          <a:p>
            <a:r>
              <a:rPr lang="en-US" altLang="en-US" sz="2000"/>
              <a:t>TellCo has hidden growth potential in entertainment + premium device users.</a:t>
            </a:r>
            <a:endParaRPr lang="en-US" altLang="en-US" sz="2000"/>
          </a:p>
          <a:p>
            <a:r>
              <a:rPr lang="en-US" altLang="en-US" sz="2000"/>
              <a:t>With data-driven targeting and network improvement, profits can rise significantly.</a:t>
            </a:r>
            <a:endParaRPr lang="en-US" altLang="en-US" sz="2000"/>
          </a:p>
          <a:p>
            <a:r>
              <a:rPr lang="en-US" altLang="en-US" sz="2000"/>
              <a:t>Recommendation → Acquisition is strategically valuable.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30" y="137160"/>
            <a:ext cx="10488295" cy="974090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Business Need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65" y="1186815"/>
            <a:ext cx="11692890" cy="5414010"/>
          </a:xfrm>
        </p:spPr>
        <p:txBody>
          <a:bodyPr>
            <a:normAutofit lnSpcReduction="20000"/>
          </a:bodyPr>
          <a:p>
            <a:r>
              <a:rPr lang="en-IN" altLang="en-US"/>
              <a:t>T</a:t>
            </a:r>
            <a:r>
              <a:rPr lang="en-US" altLang="en-US"/>
              <a:t>ellCo’s financial data is available, but no system-level analytics has been performed.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Explanation:</a:t>
            </a:r>
            <a:endParaRPr lang="en-US" altLang="en-US"/>
          </a:p>
          <a:p>
            <a:r>
              <a:rPr lang="en-US" altLang="en-US"/>
              <a:t>Financial reports provide only a surface-level view. The real goldmine is in TellCo’s xDR (experience data records) – detailed logs of how customers use data, apps, and networks.</a:t>
            </a:r>
            <a:endParaRPr lang="en-US" altLang="en-US"/>
          </a:p>
          <a:p>
            <a:r>
              <a:rPr lang="en-US" altLang="en-US"/>
              <a:t>Without analyzing these, TellCo cannot identify: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Profitable customer segments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High-value users at churn risk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Most-used apps and services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Network bottlenecks affecting customer experience</a:t>
            </a:r>
            <a:endParaRPr lang="en-US" altLang="en-US"/>
          </a:p>
          <a:p>
            <a:r>
              <a:rPr lang="en-US" altLang="en-US"/>
              <a:t>The investor’s opportunity is to mine this data to unlock growth strategies.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Dataset Description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46885"/>
            <a:ext cx="10131425" cy="4728845"/>
          </a:xfrm>
        </p:spPr>
        <p:txBody>
          <a:bodyPr anchor="t" anchorCtr="0">
            <a:normAutofit/>
          </a:bodyPr>
          <a:p>
            <a:r>
              <a:rPr lang="en-US" altLang="en-US"/>
              <a:t>One month of xDR data and network KPIs.</a:t>
            </a:r>
            <a:endParaRPr lang="en-US" altLang="en-US"/>
          </a:p>
          <a:p>
            <a:r>
              <a:rPr lang="en-US" altLang="en-US"/>
              <a:t>What is xDR? Telecom equivalent of internet usage logs (sessions, app usage, traffic).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Features captured: Session start/end, upload/download, duration, apps used (YouTube, Netflix, Social Media, etc.), and network quality metrics (throughput, retransmission, RTT).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dataset gives a 360</a:t>
            </a:r>
            <a:r>
              <a:rPr lang="" altLang="en-US"/>
              <a:t>°</a:t>
            </a:r>
            <a:r>
              <a:rPr lang="en-US" altLang="en-US"/>
              <a:t> view of user activity, behavior, and network performance.</a:t>
            </a:r>
            <a:endParaRPr lang="en-US" altLang="en-US"/>
          </a:p>
          <a:p>
            <a:r>
              <a:rPr lang="en-US" altLang="en-US"/>
              <a:t>This is the foundation for building insights about TellCo’s market position.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993775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Project Objectives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3020"/>
            <a:ext cx="10131425" cy="4864100"/>
          </a:xfrm>
        </p:spPr>
        <p:txBody>
          <a:bodyPr anchor="t" anchorCtr="0"/>
          <a:p>
            <a:pPr marL="0" indent="0">
              <a:buNone/>
            </a:pPr>
            <a:r>
              <a:rPr lang="en-US" altLang="en-US"/>
              <a:t>Four sub-objectives → User Overview, User Engagement, User Experience, User Satisfaction.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User Overview: Understand devices, manufacturers, and behavior profiles.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User Engagement: How frequently and intensely users interact with TellCo’s services.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User Experience: Technical performance (speed, latency, retransmissions) affecting service quality.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User Satisfaction: Combine engagement + experience → predict loyalty and churn risk.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The global objective is to use these insights to make a data-driven acquisition recommendation.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946150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Project Deliverables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99540"/>
            <a:ext cx="10131425" cy="4391660"/>
          </a:xfrm>
        </p:spPr>
        <p:txBody>
          <a:bodyPr anchor="t" anchorCtr="0"/>
          <a:p>
            <a:r>
              <a:rPr lang="en-US" altLang="en-US" sz="2000"/>
              <a:t>Reusable data cleaning code</a:t>
            </a:r>
            <a:endParaRPr lang="en-US" altLang="en-US" sz="2000"/>
          </a:p>
          <a:p>
            <a:r>
              <a:rPr lang="en-US" altLang="en-US" sz="2000"/>
              <a:t>Interactive dashboard</a:t>
            </a:r>
            <a:endParaRPr lang="en-US" altLang="en-US" sz="2000"/>
          </a:p>
          <a:p>
            <a:r>
              <a:rPr lang="en-US" altLang="en-US" sz="2000"/>
              <a:t>Central feature store</a:t>
            </a:r>
            <a:endParaRPr lang="en-US" altLang="en-US" sz="2000"/>
          </a:p>
          <a:p>
            <a:r>
              <a:rPr lang="en-US" altLang="en-US" sz="2000"/>
              <a:t>pip installable package for model use</a:t>
            </a:r>
            <a:endParaRPr lang="en-US" altLang="en-US" sz="2000"/>
          </a:p>
          <a:p>
            <a:r>
              <a:rPr lang="en-US" altLang="en-US" sz="2000"/>
              <a:t>Unit tests + CI/CD pipelines (Travis/GitHub Actions)</a:t>
            </a:r>
            <a:endParaRPr lang="en-US" altLang="en-US" sz="2000"/>
          </a:p>
          <a:p>
            <a:r>
              <a:rPr lang="en-US" altLang="en-US" sz="2000"/>
              <a:t>Dockerized deployment for portability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This is not a one-time analysis. The output is a scalable data product that can continuously process new data, provide updated insights, and integrate into TellCo’s operations post-acquisition.</a:t>
            </a: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896620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User Overview Analysis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03020"/>
            <a:ext cx="10131425" cy="4488180"/>
          </a:xfrm>
        </p:spPr>
        <p:txBody>
          <a:bodyPr anchor="t" anchorCtr="0"/>
          <a:p>
            <a:r>
              <a:rPr lang="en-US" altLang="en-US" sz="2000"/>
              <a:t>Device and usage patterns.</a:t>
            </a:r>
            <a:endParaRPr lang="en-US" altLang="en-US" sz="2000"/>
          </a:p>
          <a:p>
            <a:r>
              <a:rPr lang="en-US" altLang="en-US" sz="2000"/>
              <a:t>Understanding which handsets and manufacturers dominate gives insights into:</a:t>
            </a:r>
            <a:endParaRPr lang="en-US" altLang="en-US" sz="2000"/>
          </a:p>
          <a:p>
            <a:r>
              <a:rPr lang="en-US" altLang="en-US" sz="2000"/>
              <a:t>Customer affordability (premium vs budget phones)</a:t>
            </a:r>
            <a:endParaRPr lang="en-US" altLang="en-US" sz="2000"/>
          </a:p>
          <a:p>
            <a:r>
              <a:rPr lang="en-US" altLang="en-US" sz="2000"/>
              <a:t>Market positioning opportunities</a:t>
            </a:r>
            <a:endParaRPr lang="en-US" altLang="en-US" sz="2000"/>
          </a:p>
          <a:p>
            <a:r>
              <a:rPr lang="en-US" altLang="en-US" sz="2000"/>
              <a:t>Device partnerships and bundling strategies.</a:t>
            </a:r>
            <a:endParaRPr lang="en-US" altLang="en-US" sz="2000"/>
          </a:p>
          <a:p>
            <a:r>
              <a:rPr lang="en-US" altLang="en-US" sz="2000"/>
              <a:t>This is the foundation for customer segmentation.</a:t>
            </a: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1031875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Top 10 Handsets Used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04950"/>
            <a:ext cx="10131425" cy="4286250"/>
          </a:xfrm>
        </p:spPr>
        <p:txBody>
          <a:bodyPr anchor="t" anchorCtr="0"/>
          <a:p>
            <a:r>
              <a:rPr lang="en-US" altLang="en-US" sz="2000"/>
              <a:t>Bar chart showing top 10 handsets.</a:t>
            </a:r>
            <a:endParaRPr lang="en-US" altLang="en-US" sz="2000"/>
          </a:p>
          <a:p>
            <a:r>
              <a:rPr lang="en-US" altLang="en-US" sz="2000"/>
              <a:t>Shows the most common devices among TellCo users.</a:t>
            </a:r>
            <a:endParaRPr lang="en-US" altLang="en-US" sz="2000"/>
          </a:p>
          <a:p>
            <a:r>
              <a:rPr lang="en-US" altLang="en-US" sz="2000"/>
              <a:t>High presence of premium handsets (e.g., iPhone, Samsung Galaxy) → premium user base.</a:t>
            </a:r>
            <a:endParaRPr lang="en-US" altLang="en-US" sz="2000"/>
          </a:p>
          <a:p>
            <a:r>
              <a:rPr lang="en-US" altLang="en-US" sz="2000"/>
              <a:t>Popular mid-range devices → opportunity for affordable bundles.</a:t>
            </a:r>
            <a:endParaRPr lang="en-US" altLang="en-US" sz="2000"/>
          </a:p>
          <a:p>
            <a:r>
              <a:rPr lang="en-US" altLang="en-US" sz="2000"/>
              <a:t>Marketing can be tailored to these device clusters.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10131425" cy="839470"/>
          </a:xfrm>
        </p:spPr>
        <p:txBody>
          <a:bodyPr/>
          <a:p>
            <a:r>
              <a:rPr lang="en-US" altLang="en-US">
                <a:latin typeface="Algerian" panose="04020705040A02060702" pitchFamily="82" charset="0"/>
                <a:cs typeface="Algerian" panose="04020705040A02060702" pitchFamily="82" charset="0"/>
              </a:rPr>
              <a:t>Top 3 Handset Manufacturers</a:t>
            </a:r>
            <a:endParaRPr lang="en-US" altLang="en-US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9070"/>
            <a:ext cx="10131425" cy="4342130"/>
          </a:xfrm>
        </p:spPr>
        <p:txBody>
          <a:bodyPr anchor="t" anchorCtr="0"/>
          <a:p>
            <a:r>
              <a:rPr lang="en-US" altLang="en-US" sz="2000"/>
              <a:t>Pie chart of top 3 manufacturers.</a:t>
            </a:r>
            <a:endParaRPr lang="en-US" altLang="en-US" sz="2000"/>
          </a:p>
          <a:p>
            <a:r>
              <a:rPr lang="en-US" altLang="en-US" sz="2000"/>
              <a:t>If Samsung, Apple, Huawei dominate → focus partnerships here.</a:t>
            </a:r>
            <a:endParaRPr lang="en-US" altLang="en-US" sz="2000"/>
          </a:p>
          <a:p>
            <a:r>
              <a:rPr lang="en-US" altLang="en-US" sz="2000"/>
              <a:t>These manufacturers represent the majority of TellCo’s active users.</a:t>
            </a:r>
            <a:endParaRPr lang="en-US" altLang="en-US" sz="2000"/>
          </a:p>
          <a:p>
            <a:r>
              <a:rPr lang="en-US" altLang="en-US" sz="2000"/>
              <a:t>Bundling offers with them can lock-in customer loyalty.</a:t>
            </a:r>
            <a:endParaRPr lang="en-US" altLang="en-US" sz="20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{52F3D204-7668-4918-92D1-DE5133993FAC}tf03457452</Template>
  <TotalTime>0</TotalTime>
  <Words>7914</Words>
  <Application>WPS Presentation</Application>
  <PresentationFormat>Widescreen</PresentationFormat>
  <Paragraphs>227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Arial</vt:lpstr>
      <vt:lpstr>Algerian</vt:lpstr>
      <vt:lpstr>Microsoft YaHei</vt:lpstr>
      <vt:lpstr>Arial Unicode MS</vt:lpstr>
      <vt:lpstr>Calibri Light</vt:lpstr>
      <vt:lpstr>Calibri</vt:lpstr>
      <vt:lpstr>Arial Black</vt:lpstr>
      <vt:lpstr>Agency FB</vt:lpstr>
      <vt:lpstr>Celestial</vt:lpstr>
      <vt:lpstr>Telecommunication Customer Analytics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Barsa Prasad</dc:creator>
  <cp:lastModifiedBy>Amisha Swain</cp:lastModifiedBy>
  <cp:revision>2</cp:revision>
  <dcterms:created xsi:type="dcterms:W3CDTF">2025-09-18T17:50:00Z</dcterms:created>
  <dcterms:modified xsi:type="dcterms:W3CDTF">2025-09-20T10:20:06Z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F02CA1919EEF4E50AD6ADC0D7F138285_12</vt:lpwstr>
  </property>
  <property fmtid="{D5CDD505-2E9C-101B-9397-08002B2CF9AE}" pid="3" name="KSOProductBuildVer">
    <vt:lpwstr>1033-12.2.0.22549</vt:lpwstr>
  </property>
</Properties>
</file>