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8"/>
  </p:handoutMasterIdLst>
  <p:sldIdLst>
    <p:sldId id="317" r:id="rId3"/>
    <p:sldId id="310" r:id="rId5"/>
    <p:sldId id="311" r:id="rId6"/>
    <p:sldId id="327" r:id="rId7"/>
    <p:sldId id="328" r:id="rId8"/>
    <p:sldId id="329" r:id="rId9"/>
    <p:sldId id="330" r:id="rId10"/>
    <p:sldId id="331" r:id="rId11"/>
    <p:sldId id="332" r:id="rId12"/>
    <p:sldId id="333" r:id="rId13"/>
    <p:sldId id="336" r:id="rId14"/>
    <p:sldId id="337" r:id="rId15"/>
    <p:sldId id="338"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5" userDrawn="1">
          <p15:clr>
            <a:srgbClr val="A4A3A4"/>
          </p15:clr>
        </p15:guide>
        <p15:guide id="2" pos="3838" userDrawn="1">
          <p15:clr>
            <a:srgbClr val="A4A3A4"/>
          </p15:clr>
        </p15:guide>
        <p15:guide id="3" orient="horz" pos="1284" userDrawn="1">
          <p15:clr>
            <a:srgbClr val="A4A3A4"/>
          </p15:clr>
        </p15:guide>
        <p15:guide id="4" orient="horz" pos="2287" userDrawn="1">
          <p15:clr>
            <a:srgbClr val="A4A3A4"/>
          </p15:clr>
        </p15:guide>
        <p15:guide id="5" orient="horz" pos="1968" userDrawn="1">
          <p15:clr>
            <a:srgbClr val="A4A3A4"/>
          </p15:clr>
        </p15:guide>
        <p15:guide id="6" orient="horz" pos="22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700"/>
    <a:srgbClr val="000000"/>
    <a:srgbClr val="636A58"/>
    <a:srgbClr val="505A47"/>
    <a:srgbClr val="D1D8B7"/>
    <a:srgbClr val="A09D79"/>
    <a:srgbClr val="AD5C4D"/>
    <a:srgbClr val="543E35"/>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showGuides="1">
      <p:cViewPr varScale="1">
        <p:scale>
          <a:sx n="78" d="100"/>
          <a:sy n="78" d="100"/>
        </p:scale>
        <p:origin x="878" y="43"/>
      </p:cViewPr>
      <p:guideLst>
        <p:guide orient="horz" pos="475"/>
        <p:guide pos="3838"/>
        <p:guide orient="horz" pos="1284"/>
        <p:guide orient="horz" pos="2287"/>
        <p:guide orient="horz" pos="1968"/>
        <p:guide orient="horz" pos="2287"/>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4"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6"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cxnSp>
        <p:nvCxnSpPr>
          <p:cNvPr id="18" name="Straight Connector 17"/>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0"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6"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7" name="Table Placeholder 4"/>
          <p:cNvSpPr>
            <a:spLocks noGrp="1"/>
          </p:cNvSpPr>
          <p:nvPr>
            <p:ph type="tbl" sz="quarter" idx="14" hasCustomPrompt="1"/>
          </p:nvPr>
        </p:nvSpPr>
        <p:spPr>
          <a:xfrm>
            <a:off x="914400" y="2039111"/>
            <a:ext cx="10360025" cy="3374136"/>
          </a:xfrm>
        </p:spPr>
        <p:txBody>
          <a:bodyPr/>
          <a:lstStyle/>
          <a:p>
            <a:r>
              <a:rPr lang="en-US"/>
              <a:t>Click icon to add table</a:t>
            </a:r>
            <a:endParaRPr lang="en-US"/>
          </a:p>
        </p:txBody>
      </p:sp>
      <p:sp>
        <p:nvSpPr>
          <p:cNvPr id="3"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endParaRPr lang="en-US" dirty="0"/>
          </a:p>
        </p:txBody>
      </p:sp>
      <p:sp>
        <p:nvSpPr>
          <p:cNvPr id="3"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p:cNvGrpSpPr/>
          <p:nvPr userDrawn="1"/>
        </p:nvGrpSpPr>
        <p:grpSpPr>
          <a:xfrm flipH="1">
            <a:off x="8970744" y="5209684"/>
            <a:ext cx="3221255" cy="1682471"/>
            <a:chOff x="-1483620" y="3988558"/>
            <a:chExt cx="4239452" cy="2903598"/>
          </a:xfrm>
        </p:grpSpPr>
        <p:sp>
          <p:nvSpPr>
            <p:cNvPr id="4"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5"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6"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Agenda 2">
    <p:bg>
      <p:bgPr>
        <a:solidFill>
          <a:schemeClr val="bg2"/>
        </a:solidFill>
        <a:effectLst/>
      </p:bgPr>
    </p:bg>
    <p:spTree>
      <p:nvGrpSpPr>
        <p:cNvPr id="1" name=""/>
        <p:cNvGrpSpPr/>
        <p:nvPr/>
      </p:nvGrpSpPr>
      <p:grpSpPr>
        <a:xfrm>
          <a:off x="0" y="0"/>
          <a:ext cx="0" cy="0"/>
          <a:chOff x="0" y="0"/>
          <a:chExt cx="0" cy="0"/>
        </a:xfrm>
      </p:grpSpPr>
      <p:sp>
        <p:nvSpPr>
          <p:cNvPr id="5"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6"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endParaRPr lang="en-US" dirty="0"/>
          </a:p>
        </p:txBody>
      </p:sp>
      <p:sp>
        <p:nvSpPr>
          <p:cNvPr id="3"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endParaRPr lang="en-US" dirty="0"/>
          </a:p>
        </p:txBody>
      </p:sp>
      <p:pic>
        <p:nvPicPr>
          <p:cNvPr id="9" name="Picture 8"/>
          <p:cNvPicPr>
            <a:picLocks noChangeAspect="1"/>
          </p:cNvPicPr>
          <p:nvPr userDrawn="1"/>
        </p:nvPicPr>
        <p:blipFill rotWithShape="1">
          <a:blip r:embed="rId2"/>
          <a:srcRect r="30186" b="9728"/>
          <a:stretch>
            <a:fillRect/>
          </a:stretch>
        </p:blipFill>
        <p:spPr>
          <a:xfrm>
            <a:off x="6768197" y="1875319"/>
            <a:ext cx="4727117" cy="4998132"/>
          </a:xfrm>
          <a:prstGeom prst="rect">
            <a:avLst/>
          </a:prstGeom>
        </p:spPr>
      </p:pic>
      <p:sp>
        <p:nvSpPr>
          <p:cNvPr id="18"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1"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8"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endParaRPr lang="en-US" dirty="0"/>
          </a:p>
        </p:txBody>
      </p:sp>
      <p:sp>
        <p:nvSpPr>
          <p:cNvPr id="5"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p:cNvGrpSpPr/>
          <p:nvPr userDrawn="1"/>
        </p:nvGrpSpPr>
        <p:grpSpPr>
          <a:xfrm flipH="1">
            <a:off x="8970744" y="5209684"/>
            <a:ext cx="3221255" cy="1682471"/>
            <a:chOff x="-1483620" y="3988558"/>
            <a:chExt cx="4239452" cy="2903598"/>
          </a:xfrm>
        </p:grpSpPr>
        <p:sp>
          <p:nvSpPr>
            <p:cNvPr id="9"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6"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endParaRPr lang="en-US" dirty="0"/>
          </a:p>
        </p:txBody>
      </p:sp>
      <p:sp>
        <p:nvSpPr>
          <p:cNvPr id="12"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5"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endParaRPr lang="en-US" dirty="0"/>
          </a:p>
        </p:txBody>
      </p:sp>
      <p:sp>
        <p:nvSpPr>
          <p:cNvPr id="32"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2"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1" y="1"/>
            <a:ext cx="12192000" cy="6800411"/>
            <a:chOff x="1" y="1"/>
            <a:chExt cx="12192000" cy="6800411"/>
          </a:xfrm>
        </p:grpSpPr>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8"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endParaRPr lang="en-US" dirty="0"/>
          </a:p>
        </p:txBody>
      </p:sp>
      <p:sp>
        <p:nvSpPr>
          <p:cNvPr id="10"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6"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0"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1" fmla="*/ 3943 w 4577531"/>
              <a:gd name="connsiteY0-2" fmla="*/ 3278407 h 6556814"/>
              <a:gd name="connsiteX1-3" fmla="*/ 1909737 w 4577531"/>
              <a:gd name="connsiteY1-4" fmla="*/ 0 h 6556814"/>
              <a:gd name="connsiteX2-5" fmla="*/ 4577531 w 4577531"/>
              <a:gd name="connsiteY2-6" fmla="*/ 3278407 h 6556814"/>
              <a:gd name="connsiteX3-7" fmla="*/ 2290737 w 4577531"/>
              <a:gd name="connsiteY3-8" fmla="*/ 6556814 h 6556814"/>
              <a:gd name="connsiteX4-9" fmla="*/ 3943 w 4577531"/>
              <a:gd name="connsiteY4-10" fmla="*/ 3278407 h 6556814"/>
              <a:gd name="connsiteX0-11" fmla="*/ 2372 w 4749832"/>
              <a:gd name="connsiteY0-12" fmla="*/ 3670402 h 6948809"/>
              <a:gd name="connsiteX1-13" fmla="*/ 1908166 w 4749832"/>
              <a:gd name="connsiteY1-14" fmla="*/ 391995 h 6948809"/>
              <a:gd name="connsiteX2-15" fmla="*/ 4460073 w 4749832"/>
              <a:gd name="connsiteY2-16" fmla="*/ 424182 h 6948809"/>
              <a:gd name="connsiteX3-17" fmla="*/ 4575960 w 4749832"/>
              <a:gd name="connsiteY3-18" fmla="*/ 3670402 h 6948809"/>
              <a:gd name="connsiteX4-19" fmla="*/ 2289166 w 4749832"/>
              <a:gd name="connsiteY4-20" fmla="*/ 6948809 h 6948809"/>
              <a:gd name="connsiteX5" fmla="*/ 2372 w 4749832"/>
              <a:gd name="connsiteY5" fmla="*/ 3670402 h 6948809"/>
              <a:gd name="connsiteX0-21" fmla="*/ 2372 w 4749832"/>
              <a:gd name="connsiteY0-22" fmla="*/ 3515592 h 6793999"/>
              <a:gd name="connsiteX1-23" fmla="*/ 1908166 w 4749832"/>
              <a:gd name="connsiteY1-24" fmla="*/ 237185 h 6793999"/>
              <a:gd name="connsiteX2-25" fmla="*/ 4460073 w 4749832"/>
              <a:gd name="connsiteY2-26" fmla="*/ 269372 h 6793999"/>
              <a:gd name="connsiteX3-27" fmla="*/ 4575960 w 4749832"/>
              <a:gd name="connsiteY3-28" fmla="*/ 3515592 h 6793999"/>
              <a:gd name="connsiteX4-29" fmla="*/ 2289166 w 4749832"/>
              <a:gd name="connsiteY4-30" fmla="*/ 6793999 h 6793999"/>
              <a:gd name="connsiteX5-31" fmla="*/ 2372 w 4749832"/>
              <a:gd name="connsiteY5-32" fmla="*/ 3515592 h 6793999"/>
              <a:gd name="connsiteX0-33" fmla="*/ 3695 w 4751155"/>
              <a:gd name="connsiteY0-34" fmla="*/ 3278452 h 6556859"/>
              <a:gd name="connsiteX1-35" fmla="*/ 1909489 w 4751155"/>
              <a:gd name="connsiteY1-36" fmla="*/ 45 h 6556859"/>
              <a:gd name="connsiteX2-37" fmla="*/ 4461396 w 4751155"/>
              <a:gd name="connsiteY2-38" fmla="*/ 32232 h 6556859"/>
              <a:gd name="connsiteX3-39" fmla="*/ 4577283 w 4751155"/>
              <a:gd name="connsiteY3-40" fmla="*/ 3278452 h 6556859"/>
              <a:gd name="connsiteX4-41" fmla="*/ 2290489 w 4751155"/>
              <a:gd name="connsiteY4-42" fmla="*/ 6556859 h 6556859"/>
              <a:gd name="connsiteX5-43" fmla="*/ 3695 w 4751155"/>
              <a:gd name="connsiteY5-44" fmla="*/ 3278452 h 6556859"/>
              <a:gd name="connsiteX0-45" fmla="*/ 3695 w 4751155"/>
              <a:gd name="connsiteY0-46" fmla="*/ 3278452 h 6556859"/>
              <a:gd name="connsiteX1-47" fmla="*/ 1909489 w 4751155"/>
              <a:gd name="connsiteY1-48" fmla="*/ 45 h 6556859"/>
              <a:gd name="connsiteX2-49" fmla="*/ 4461396 w 4751155"/>
              <a:gd name="connsiteY2-50" fmla="*/ 32232 h 6556859"/>
              <a:gd name="connsiteX3-51" fmla="*/ 4577283 w 4751155"/>
              <a:gd name="connsiteY3-52" fmla="*/ 3278452 h 6556859"/>
              <a:gd name="connsiteX4-53" fmla="*/ 2290489 w 4751155"/>
              <a:gd name="connsiteY4-54" fmla="*/ 6556859 h 6556859"/>
              <a:gd name="connsiteX5-55" fmla="*/ 3695 w 4751155"/>
              <a:gd name="connsiteY5-56" fmla="*/ 3278452 h 6556859"/>
              <a:gd name="connsiteX0-57" fmla="*/ 2433 w 4711793"/>
              <a:gd name="connsiteY0-58" fmla="*/ 4771380 h 6899113"/>
              <a:gd name="connsiteX1-59" fmla="*/ 1870127 w 4711793"/>
              <a:gd name="connsiteY1-60" fmla="*/ 321398 h 6899113"/>
              <a:gd name="connsiteX2-61" fmla="*/ 4422034 w 4711793"/>
              <a:gd name="connsiteY2-62" fmla="*/ 353585 h 6899113"/>
              <a:gd name="connsiteX3-63" fmla="*/ 4537921 w 4711793"/>
              <a:gd name="connsiteY3-64" fmla="*/ 3599805 h 6899113"/>
              <a:gd name="connsiteX4-65" fmla="*/ 2251127 w 4711793"/>
              <a:gd name="connsiteY4-66" fmla="*/ 6878212 h 6899113"/>
              <a:gd name="connsiteX5-67" fmla="*/ 2433 w 4711793"/>
              <a:gd name="connsiteY5-68" fmla="*/ 4771380 h 6899113"/>
              <a:gd name="connsiteX0-69" fmla="*/ 2433 w 4711793"/>
              <a:gd name="connsiteY0-70" fmla="*/ 4736101 h 6863719"/>
              <a:gd name="connsiteX1-71" fmla="*/ 1870127 w 4711793"/>
              <a:gd name="connsiteY1-72" fmla="*/ 333744 h 6863719"/>
              <a:gd name="connsiteX2-73" fmla="*/ 4422034 w 4711793"/>
              <a:gd name="connsiteY2-74" fmla="*/ 318306 h 6863719"/>
              <a:gd name="connsiteX3-75" fmla="*/ 4537921 w 4711793"/>
              <a:gd name="connsiteY3-76" fmla="*/ 3564526 h 6863719"/>
              <a:gd name="connsiteX4-77" fmla="*/ 2251127 w 4711793"/>
              <a:gd name="connsiteY4-78" fmla="*/ 6842933 h 6863719"/>
              <a:gd name="connsiteX5-79" fmla="*/ 2433 w 4711793"/>
              <a:gd name="connsiteY5-80" fmla="*/ 4736101 h 6863719"/>
              <a:gd name="connsiteX0-81" fmla="*/ 2995 w 4712355"/>
              <a:gd name="connsiteY0-82" fmla="*/ 4417795 h 6545413"/>
              <a:gd name="connsiteX1-83" fmla="*/ 1870689 w 4712355"/>
              <a:gd name="connsiteY1-84" fmla="*/ 15438 h 6545413"/>
              <a:gd name="connsiteX2-85" fmla="*/ 4422596 w 4712355"/>
              <a:gd name="connsiteY2-86" fmla="*/ 0 h 6545413"/>
              <a:gd name="connsiteX3-87" fmla="*/ 4538483 w 4712355"/>
              <a:gd name="connsiteY3-88" fmla="*/ 3246220 h 6545413"/>
              <a:gd name="connsiteX4-89" fmla="*/ 2251689 w 4712355"/>
              <a:gd name="connsiteY4-90" fmla="*/ 6524627 h 6545413"/>
              <a:gd name="connsiteX5-91" fmla="*/ 2995 w 4712355"/>
              <a:gd name="connsiteY5-92" fmla="*/ 4417795 h 6545413"/>
              <a:gd name="connsiteX0-93" fmla="*/ 3403 w 4712763"/>
              <a:gd name="connsiteY0-94" fmla="*/ 4724021 h 6851639"/>
              <a:gd name="connsiteX1-95" fmla="*/ 1871097 w 4712763"/>
              <a:gd name="connsiteY1-96" fmla="*/ 321664 h 6851639"/>
              <a:gd name="connsiteX2-97" fmla="*/ 4423004 w 4712763"/>
              <a:gd name="connsiteY2-98" fmla="*/ 306226 h 6851639"/>
              <a:gd name="connsiteX3-99" fmla="*/ 4538891 w 4712763"/>
              <a:gd name="connsiteY3-100" fmla="*/ 3552446 h 6851639"/>
              <a:gd name="connsiteX4-101" fmla="*/ 2252097 w 4712763"/>
              <a:gd name="connsiteY4-102" fmla="*/ 6830853 h 6851639"/>
              <a:gd name="connsiteX5-103" fmla="*/ 3403 w 4712763"/>
              <a:gd name="connsiteY5-104" fmla="*/ 4724021 h 6851639"/>
              <a:gd name="connsiteX0-105" fmla="*/ 3172 w 4712532"/>
              <a:gd name="connsiteY0-106" fmla="*/ 4417795 h 6545413"/>
              <a:gd name="connsiteX1-107" fmla="*/ 1870866 w 4712532"/>
              <a:gd name="connsiteY1-108" fmla="*/ 15438 h 6545413"/>
              <a:gd name="connsiteX2-109" fmla="*/ 4422773 w 4712532"/>
              <a:gd name="connsiteY2-110" fmla="*/ 0 h 6545413"/>
              <a:gd name="connsiteX3-111" fmla="*/ 4538660 w 4712532"/>
              <a:gd name="connsiteY3-112" fmla="*/ 3246220 h 6545413"/>
              <a:gd name="connsiteX4-113" fmla="*/ 2251866 w 4712532"/>
              <a:gd name="connsiteY4-114" fmla="*/ 6524627 h 6545413"/>
              <a:gd name="connsiteX5-115" fmla="*/ 3172 w 4712532"/>
              <a:gd name="connsiteY5-116" fmla="*/ 4417795 h 6545413"/>
              <a:gd name="connsiteX0-117" fmla="*/ 3172 w 4712532"/>
              <a:gd name="connsiteY0-118" fmla="*/ 4417795 h 6545413"/>
              <a:gd name="connsiteX1-119" fmla="*/ 1870866 w 4712532"/>
              <a:gd name="connsiteY1-120" fmla="*/ 15438 h 6545413"/>
              <a:gd name="connsiteX2-121" fmla="*/ 4422773 w 4712532"/>
              <a:gd name="connsiteY2-122" fmla="*/ 0 h 6545413"/>
              <a:gd name="connsiteX3-123" fmla="*/ 4538660 w 4712532"/>
              <a:gd name="connsiteY3-124" fmla="*/ 3246220 h 6545413"/>
              <a:gd name="connsiteX4-125" fmla="*/ 2251866 w 4712532"/>
              <a:gd name="connsiteY4-126" fmla="*/ 6524627 h 6545413"/>
              <a:gd name="connsiteX5-127" fmla="*/ 3172 w 4712532"/>
              <a:gd name="connsiteY5-128" fmla="*/ 4417795 h 6545413"/>
              <a:gd name="connsiteX0-129" fmla="*/ 12060 w 4721420"/>
              <a:gd name="connsiteY0-130" fmla="*/ 4417795 h 6545413"/>
              <a:gd name="connsiteX1-131" fmla="*/ 1879754 w 4721420"/>
              <a:gd name="connsiteY1-132" fmla="*/ 15438 h 6545413"/>
              <a:gd name="connsiteX2-133" fmla="*/ 4431661 w 4721420"/>
              <a:gd name="connsiteY2-134" fmla="*/ 0 h 6545413"/>
              <a:gd name="connsiteX3-135" fmla="*/ 4547548 w 4721420"/>
              <a:gd name="connsiteY3-136" fmla="*/ 3246220 h 6545413"/>
              <a:gd name="connsiteX4-137" fmla="*/ 2260754 w 4721420"/>
              <a:gd name="connsiteY4-138" fmla="*/ 6524627 h 6545413"/>
              <a:gd name="connsiteX5-139" fmla="*/ 12060 w 4721420"/>
              <a:gd name="connsiteY5-140" fmla="*/ 4417795 h 6545413"/>
              <a:gd name="connsiteX0-141" fmla="*/ 17431 w 4726791"/>
              <a:gd name="connsiteY0-142" fmla="*/ 4417795 h 6545976"/>
              <a:gd name="connsiteX1-143" fmla="*/ 1885125 w 4726791"/>
              <a:gd name="connsiteY1-144" fmla="*/ 15438 h 6545976"/>
              <a:gd name="connsiteX2-145" fmla="*/ 4437032 w 4726791"/>
              <a:gd name="connsiteY2-146" fmla="*/ 0 h 6545976"/>
              <a:gd name="connsiteX3-147" fmla="*/ 4552919 w 4726791"/>
              <a:gd name="connsiteY3-148" fmla="*/ 3246220 h 6545976"/>
              <a:gd name="connsiteX4-149" fmla="*/ 2266125 w 4726791"/>
              <a:gd name="connsiteY4-150" fmla="*/ 6524627 h 6545976"/>
              <a:gd name="connsiteX5-151" fmla="*/ 17431 w 4726791"/>
              <a:gd name="connsiteY5-152" fmla="*/ 4417795 h 6545976"/>
              <a:gd name="connsiteX0-153" fmla="*/ 32352 w 4741712"/>
              <a:gd name="connsiteY0-154" fmla="*/ 4417795 h 6542761"/>
              <a:gd name="connsiteX1-155" fmla="*/ 1900046 w 4741712"/>
              <a:gd name="connsiteY1-156" fmla="*/ 15438 h 6542761"/>
              <a:gd name="connsiteX2-157" fmla="*/ 4451953 w 4741712"/>
              <a:gd name="connsiteY2-158" fmla="*/ 0 h 6542761"/>
              <a:gd name="connsiteX3-159" fmla="*/ 4567840 w 4741712"/>
              <a:gd name="connsiteY3-160" fmla="*/ 3246220 h 6542761"/>
              <a:gd name="connsiteX4-161" fmla="*/ 2281046 w 4741712"/>
              <a:gd name="connsiteY4-162" fmla="*/ 6524627 h 6542761"/>
              <a:gd name="connsiteX5-163" fmla="*/ 32352 w 4741712"/>
              <a:gd name="connsiteY5-164" fmla="*/ 4417795 h 6542761"/>
              <a:gd name="connsiteX0-165" fmla="*/ 29235 w 4738595"/>
              <a:gd name="connsiteY0-166" fmla="*/ 4417795 h 6545413"/>
              <a:gd name="connsiteX1-167" fmla="*/ 1896929 w 4738595"/>
              <a:gd name="connsiteY1-168" fmla="*/ 15438 h 6545413"/>
              <a:gd name="connsiteX2-169" fmla="*/ 4448836 w 4738595"/>
              <a:gd name="connsiteY2-170" fmla="*/ 0 h 6545413"/>
              <a:gd name="connsiteX3-171" fmla="*/ 4564723 w 4738595"/>
              <a:gd name="connsiteY3-172" fmla="*/ 3246220 h 6545413"/>
              <a:gd name="connsiteX4-173" fmla="*/ 2620829 w 4738595"/>
              <a:gd name="connsiteY4-174" fmla="*/ 6524627 h 6545413"/>
              <a:gd name="connsiteX5-175" fmla="*/ 29235 w 4738595"/>
              <a:gd name="connsiteY5-176" fmla="*/ 4417795 h 6545413"/>
              <a:gd name="connsiteX0-177" fmla="*/ 23668 w 4733028"/>
              <a:gd name="connsiteY0-178" fmla="*/ 4417795 h 6545413"/>
              <a:gd name="connsiteX1-179" fmla="*/ 1891362 w 4733028"/>
              <a:gd name="connsiteY1-180" fmla="*/ 15438 h 6545413"/>
              <a:gd name="connsiteX2-181" fmla="*/ 4443269 w 4733028"/>
              <a:gd name="connsiteY2-182" fmla="*/ 0 h 6545413"/>
              <a:gd name="connsiteX3-183" fmla="*/ 4559156 w 4733028"/>
              <a:gd name="connsiteY3-184" fmla="*/ 3246220 h 6545413"/>
              <a:gd name="connsiteX4-185" fmla="*/ 2615262 w 4733028"/>
              <a:gd name="connsiteY4-186" fmla="*/ 6524627 h 6545413"/>
              <a:gd name="connsiteX5-187" fmla="*/ 23668 w 4733028"/>
              <a:gd name="connsiteY5-188" fmla="*/ 4417795 h 6545413"/>
              <a:gd name="connsiteX0-189" fmla="*/ 4994 w 4714354"/>
              <a:gd name="connsiteY0-190" fmla="*/ 4417795 h 6549476"/>
              <a:gd name="connsiteX1-191" fmla="*/ 1872688 w 4714354"/>
              <a:gd name="connsiteY1-192" fmla="*/ 15438 h 6549476"/>
              <a:gd name="connsiteX2-193" fmla="*/ 4424595 w 4714354"/>
              <a:gd name="connsiteY2-194" fmla="*/ 0 h 6549476"/>
              <a:gd name="connsiteX3-195" fmla="*/ 4540482 w 4714354"/>
              <a:gd name="connsiteY3-196" fmla="*/ 3246220 h 6549476"/>
              <a:gd name="connsiteX4-197" fmla="*/ 2596588 w 4714354"/>
              <a:gd name="connsiteY4-198" fmla="*/ 6524627 h 6549476"/>
              <a:gd name="connsiteX5-199" fmla="*/ 4994 w 4714354"/>
              <a:gd name="connsiteY5-200" fmla="*/ 4417795 h 6549476"/>
              <a:gd name="connsiteX0-201" fmla="*/ 26445 w 4735805"/>
              <a:gd name="connsiteY0-202" fmla="*/ 4417795 h 6543881"/>
              <a:gd name="connsiteX1-203" fmla="*/ 1894139 w 4735805"/>
              <a:gd name="connsiteY1-204" fmla="*/ 15438 h 6543881"/>
              <a:gd name="connsiteX2-205" fmla="*/ 4446046 w 4735805"/>
              <a:gd name="connsiteY2-206" fmla="*/ 0 h 6543881"/>
              <a:gd name="connsiteX3-207" fmla="*/ 4561933 w 4735805"/>
              <a:gd name="connsiteY3-208" fmla="*/ 3246220 h 6543881"/>
              <a:gd name="connsiteX4-209" fmla="*/ 2618039 w 4735805"/>
              <a:gd name="connsiteY4-210" fmla="*/ 6524627 h 6543881"/>
              <a:gd name="connsiteX5-211" fmla="*/ 26445 w 4735805"/>
              <a:gd name="connsiteY5-212" fmla="*/ 4417795 h 6543881"/>
              <a:gd name="connsiteX0-213" fmla="*/ 26445 w 4735805"/>
              <a:gd name="connsiteY0-214" fmla="*/ 4417795 h 6524810"/>
              <a:gd name="connsiteX1-215" fmla="*/ 1894139 w 4735805"/>
              <a:gd name="connsiteY1-216" fmla="*/ 15438 h 6524810"/>
              <a:gd name="connsiteX2-217" fmla="*/ 4446046 w 4735805"/>
              <a:gd name="connsiteY2-218" fmla="*/ 0 h 6524810"/>
              <a:gd name="connsiteX3-219" fmla="*/ 4561933 w 4735805"/>
              <a:gd name="connsiteY3-220" fmla="*/ 3246220 h 6524810"/>
              <a:gd name="connsiteX4-221" fmla="*/ 2618039 w 4735805"/>
              <a:gd name="connsiteY4-222" fmla="*/ 6524627 h 6524810"/>
              <a:gd name="connsiteX5-223" fmla="*/ 26445 w 4735805"/>
              <a:gd name="connsiteY5-224" fmla="*/ 4417795 h 6524810"/>
              <a:gd name="connsiteX0-225" fmla="*/ 26445 w 4710448"/>
              <a:gd name="connsiteY0-226" fmla="*/ 4417795 h 6610217"/>
              <a:gd name="connsiteX1-227" fmla="*/ 1894139 w 4710448"/>
              <a:gd name="connsiteY1-228" fmla="*/ 15438 h 6610217"/>
              <a:gd name="connsiteX2-229" fmla="*/ 4446046 w 4710448"/>
              <a:gd name="connsiteY2-230" fmla="*/ 0 h 6610217"/>
              <a:gd name="connsiteX3-231" fmla="*/ 4504783 w 4710448"/>
              <a:gd name="connsiteY3-232" fmla="*/ 5627470 h 6610217"/>
              <a:gd name="connsiteX4-233" fmla="*/ 2618039 w 4710448"/>
              <a:gd name="connsiteY4-234" fmla="*/ 6524627 h 6610217"/>
              <a:gd name="connsiteX5-235" fmla="*/ 26445 w 4710448"/>
              <a:gd name="connsiteY5-236" fmla="*/ 4417795 h 6610217"/>
              <a:gd name="connsiteX0-237" fmla="*/ 26445 w 4710448"/>
              <a:gd name="connsiteY0-238" fmla="*/ 4417795 h 6610217"/>
              <a:gd name="connsiteX1-239" fmla="*/ 1894139 w 4710448"/>
              <a:gd name="connsiteY1-240" fmla="*/ 15438 h 6610217"/>
              <a:gd name="connsiteX2-241" fmla="*/ 4446046 w 4710448"/>
              <a:gd name="connsiteY2-242" fmla="*/ 0 h 6610217"/>
              <a:gd name="connsiteX3-243" fmla="*/ 4504783 w 4710448"/>
              <a:gd name="connsiteY3-244" fmla="*/ 5627470 h 6610217"/>
              <a:gd name="connsiteX4-245" fmla="*/ 2618039 w 4710448"/>
              <a:gd name="connsiteY4-246" fmla="*/ 6524627 h 6610217"/>
              <a:gd name="connsiteX5-247" fmla="*/ 26445 w 4710448"/>
              <a:gd name="connsiteY5-248" fmla="*/ 4417795 h 6610217"/>
              <a:gd name="connsiteX0-249" fmla="*/ 26445 w 4681167"/>
              <a:gd name="connsiteY0-250" fmla="*/ 4417795 h 6610217"/>
              <a:gd name="connsiteX1-251" fmla="*/ 1894139 w 4681167"/>
              <a:gd name="connsiteY1-252" fmla="*/ 15438 h 6610217"/>
              <a:gd name="connsiteX2-253" fmla="*/ 4446046 w 4681167"/>
              <a:gd name="connsiteY2-254" fmla="*/ 0 h 6610217"/>
              <a:gd name="connsiteX3-255" fmla="*/ 4504783 w 4681167"/>
              <a:gd name="connsiteY3-256" fmla="*/ 5627470 h 6610217"/>
              <a:gd name="connsiteX4-257" fmla="*/ 2618039 w 4681167"/>
              <a:gd name="connsiteY4-258" fmla="*/ 6524627 h 6610217"/>
              <a:gd name="connsiteX5-259" fmla="*/ 26445 w 4681167"/>
              <a:gd name="connsiteY5-260" fmla="*/ 4417795 h 6610217"/>
              <a:gd name="connsiteX0-261" fmla="*/ 26445 w 4706902"/>
              <a:gd name="connsiteY0-262" fmla="*/ 4417795 h 6614982"/>
              <a:gd name="connsiteX1-263" fmla="*/ 1894139 w 4706902"/>
              <a:gd name="connsiteY1-264" fmla="*/ 15438 h 6614982"/>
              <a:gd name="connsiteX2-265" fmla="*/ 4446046 w 4706902"/>
              <a:gd name="connsiteY2-266" fmla="*/ 0 h 6614982"/>
              <a:gd name="connsiteX3-267" fmla="*/ 4571458 w 4706902"/>
              <a:gd name="connsiteY3-268" fmla="*/ 5646520 h 6614982"/>
              <a:gd name="connsiteX4-269" fmla="*/ 2618039 w 4706902"/>
              <a:gd name="connsiteY4-270" fmla="*/ 6524627 h 6614982"/>
              <a:gd name="connsiteX5-271" fmla="*/ 26445 w 4706902"/>
              <a:gd name="connsiteY5-272" fmla="*/ 4417795 h 6614982"/>
              <a:gd name="connsiteX0-273" fmla="*/ 26445 w 4688588"/>
              <a:gd name="connsiteY0-274" fmla="*/ 4417795 h 6614982"/>
              <a:gd name="connsiteX1-275" fmla="*/ 1894139 w 4688588"/>
              <a:gd name="connsiteY1-276" fmla="*/ 15438 h 6614982"/>
              <a:gd name="connsiteX2-277" fmla="*/ 4446046 w 4688588"/>
              <a:gd name="connsiteY2-278" fmla="*/ 0 h 6614982"/>
              <a:gd name="connsiteX3-279" fmla="*/ 4571458 w 4688588"/>
              <a:gd name="connsiteY3-280" fmla="*/ 5646520 h 6614982"/>
              <a:gd name="connsiteX4-281" fmla="*/ 2618039 w 4688588"/>
              <a:gd name="connsiteY4-282" fmla="*/ 6524627 h 6614982"/>
              <a:gd name="connsiteX5-283" fmla="*/ 26445 w 4688588"/>
              <a:gd name="connsiteY5-284" fmla="*/ 4417795 h 6614982"/>
              <a:gd name="connsiteX0-285" fmla="*/ 26445 w 4713932"/>
              <a:gd name="connsiteY0-286" fmla="*/ 4497839 h 6695026"/>
              <a:gd name="connsiteX1-287" fmla="*/ 1894139 w 4713932"/>
              <a:gd name="connsiteY1-288" fmla="*/ 95482 h 6695026"/>
              <a:gd name="connsiteX2-289" fmla="*/ 4446046 w 4713932"/>
              <a:gd name="connsiteY2-290" fmla="*/ 80044 h 6695026"/>
              <a:gd name="connsiteX3-291" fmla="*/ 4550821 w 4713932"/>
              <a:gd name="connsiteY3-292" fmla="*/ 603919 h 6695026"/>
              <a:gd name="connsiteX4-293" fmla="*/ 4571458 w 4713932"/>
              <a:gd name="connsiteY4-294" fmla="*/ 5726564 h 6695026"/>
              <a:gd name="connsiteX5-295" fmla="*/ 2618039 w 4713932"/>
              <a:gd name="connsiteY5-296" fmla="*/ 6604671 h 6695026"/>
              <a:gd name="connsiteX6" fmla="*/ 26445 w 4713932"/>
              <a:gd name="connsiteY6" fmla="*/ 4497839 h 6695026"/>
              <a:gd name="connsiteX0-297" fmla="*/ 26445 w 4713932"/>
              <a:gd name="connsiteY0-298" fmla="*/ 4497839 h 6695026"/>
              <a:gd name="connsiteX1-299" fmla="*/ 1894139 w 4713932"/>
              <a:gd name="connsiteY1-300" fmla="*/ 95482 h 6695026"/>
              <a:gd name="connsiteX2-301" fmla="*/ 4446046 w 4713932"/>
              <a:gd name="connsiteY2-302" fmla="*/ 80044 h 6695026"/>
              <a:gd name="connsiteX3-303" fmla="*/ 4550821 w 4713932"/>
              <a:gd name="connsiteY3-304" fmla="*/ 603919 h 6695026"/>
              <a:gd name="connsiteX4-305" fmla="*/ 4571458 w 4713932"/>
              <a:gd name="connsiteY4-306" fmla="*/ 5726564 h 6695026"/>
              <a:gd name="connsiteX5-307" fmla="*/ 2618039 w 4713932"/>
              <a:gd name="connsiteY5-308" fmla="*/ 6604671 h 6695026"/>
              <a:gd name="connsiteX6-309" fmla="*/ 26445 w 4713932"/>
              <a:gd name="connsiteY6-310" fmla="*/ 4497839 h 6695026"/>
              <a:gd name="connsiteX0-311" fmla="*/ 26445 w 4713932"/>
              <a:gd name="connsiteY0-312" fmla="*/ 4497839 h 6695026"/>
              <a:gd name="connsiteX1-313" fmla="*/ 1894139 w 4713932"/>
              <a:gd name="connsiteY1-314" fmla="*/ 95482 h 6695026"/>
              <a:gd name="connsiteX2-315" fmla="*/ 4446046 w 4713932"/>
              <a:gd name="connsiteY2-316" fmla="*/ 80044 h 6695026"/>
              <a:gd name="connsiteX3-317" fmla="*/ 4550821 w 4713932"/>
              <a:gd name="connsiteY3-318" fmla="*/ 603919 h 6695026"/>
              <a:gd name="connsiteX4-319" fmla="*/ 4571458 w 4713932"/>
              <a:gd name="connsiteY4-320" fmla="*/ 5726564 h 6695026"/>
              <a:gd name="connsiteX5-321" fmla="*/ 2618039 w 4713932"/>
              <a:gd name="connsiteY5-322" fmla="*/ 6604671 h 6695026"/>
              <a:gd name="connsiteX6-323" fmla="*/ 26445 w 4713932"/>
              <a:gd name="connsiteY6-324" fmla="*/ 4497839 h 6695026"/>
              <a:gd name="connsiteX0-325" fmla="*/ 26445 w 4713932"/>
              <a:gd name="connsiteY0-326" fmla="*/ 4447608 h 6644795"/>
              <a:gd name="connsiteX1-327" fmla="*/ 1894139 w 4713932"/>
              <a:gd name="connsiteY1-328" fmla="*/ 45251 h 6644795"/>
              <a:gd name="connsiteX2-329" fmla="*/ 4446046 w 4713932"/>
              <a:gd name="connsiteY2-330" fmla="*/ 29813 h 6644795"/>
              <a:gd name="connsiteX3-331" fmla="*/ 4550821 w 4713932"/>
              <a:gd name="connsiteY3-332" fmla="*/ 553688 h 6644795"/>
              <a:gd name="connsiteX4-333" fmla="*/ 4571458 w 4713932"/>
              <a:gd name="connsiteY4-334" fmla="*/ 5676333 h 6644795"/>
              <a:gd name="connsiteX5-335" fmla="*/ 2618039 w 4713932"/>
              <a:gd name="connsiteY5-336" fmla="*/ 6554440 h 6644795"/>
              <a:gd name="connsiteX6-337" fmla="*/ 26445 w 4713932"/>
              <a:gd name="connsiteY6-338" fmla="*/ 4447608 h 6644795"/>
              <a:gd name="connsiteX0-339" fmla="*/ 26445 w 4713932"/>
              <a:gd name="connsiteY0-340" fmla="*/ 4417795 h 6614982"/>
              <a:gd name="connsiteX1-341" fmla="*/ 1894139 w 4713932"/>
              <a:gd name="connsiteY1-342" fmla="*/ 15438 h 6614982"/>
              <a:gd name="connsiteX2-343" fmla="*/ 4446046 w 4713932"/>
              <a:gd name="connsiteY2-344" fmla="*/ 0 h 6614982"/>
              <a:gd name="connsiteX3-345" fmla="*/ 4550821 w 4713932"/>
              <a:gd name="connsiteY3-346" fmla="*/ 523875 h 6614982"/>
              <a:gd name="connsiteX4-347" fmla="*/ 4571458 w 4713932"/>
              <a:gd name="connsiteY4-348" fmla="*/ 5646520 h 6614982"/>
              <a:gd name="connsiteX5-349" fmla="*/ 2618039 w 4713932"/>
              <a:gd name="connsiteY5-350" fmla="*/ 6524627 h 6614982"/>
              <a:gd name="connsiteX6-351" fmla="*/ 26445 w 4713932"/>
              <a:gd name="connsiteY6-352" fmla="*/ 4417795 h 6614982"/>
              <a:gd name="connsiteX0-353" fmla="*/ 26445 w 4713932"/>
              <a:gd name="connsiteY0-354" fmla="*/ 4428951 h 6626138"/>
              <a:gd name="connsiteX1-355" fmla="*/ 1894139 w 4713932"/>
              <a:gd name="connsiteY1-356" fmla="*/ 26594 h 6626138"/>
              <a:gd name="connsiteX2-357" fmla="*/ 4446046 w 4713932"/>
              <a:gd name="connsiteY2-358" fmla="*/ 11156 h 6626138"/>
              <a:gd name="connsiteX3-359" fmla="*/ 4550821 w 4713932"/>
              <a:gd name="connsiteY3-360" fmla="*/ 128631 h 6626138"/>
              <a:gd name="connsiteX4-361" fmla="*/ 4571458 w 4713932"/>
              <a:gd name="connsiteY4-362" fmla="*/ 5657676 h 6626138"/>
              <a:gd name="connsiteX5-363" fmla="*/ 2618039 w 4713932"/>
              <a:gd name="connsiteY5-364" fmla="*/ 6535783 h 6626138"/>
              <a:gd name="connsiteX6-365" fmla="*/ 26445 w 4713932"/>
              <a:gd name="connsiteY6-366" fmla="*/ 4428951 h 6626138"/>
              <a:gd name="connsiteX0-367" fmla="*/ 26445 w 4713932"/>
              <a:gd name="connsiteY0-368" fmla="*/ 4417795 h 6614982"/>
              <a:gd name="connsiteX1-369" fmla="*/ 1894139 w 4713932"/>
              <a:gd name="connsiteY1-370" fmla="*/ 15438 h 6614982"/>
              <a:gd name="connsiteX2-371" fmla="*/ 4446046 w 4713932"/>
              <a:gd name="connsiteY2-372" fmla="*/ 0 h 6614982"/>
              <a:gd name="connsiteX3-373" fmla="*/ 4550821 w 4713932"/>
              <a:gd name="connsiteY3-374" fmla="*/ 117475 h 6614982"/>
              <a:gd name="connsiteX4-375" fmla="*/ 4571458 w 4713932"/>
              <a:gd name="connsiteY4-376" fmla="*/ 5646520 h 6614982"/>
              <a:gd name="connsiteX5-377" fmla="*/ 2618039 w 4713932"/>
              <a:gd name="connsiteY5-378" fmla="*/ 6524627 h 6614982"/>
              <a:gd name="connsiteX6-379" fmla="*/ 26445 w 4713932"/>
              <a:gd name="connsiteY6-380" fmla="*/ 4417795 h 6614982"/>
              <a:gd name="connsiteX0-381" fmla="*/ 26445 w 4713932"/>
              <a:gd name="connsiteY0-382" fmla="*/ 4417795 h 6614982"/>
              <a:gd name="connsiteX1-383" fmla="*/ 1894139 w 4713932"/>
              <a:gd name="connsiteY1-384" fmla="*/ 15438 h 6614982"/>
              <a:gd name="connsiteX2-385" fmla="*/ 4446046 w 4713932"/>
              <a:gd name="connsiteY2-386" fmla="*/ 0 h 6614982"/>
              <a:gd name="connsiteX3-387" fmla="*/ 4550821 w 4713932"/>
              <a:gd name="connsiteY3-388" fmla="*/ 117475 h 6614982"/>
              <a:gd name="connsiteX4-389" fmla="*/ 4571458 w 4713932"/>
              <a:gd name="connsiteY4-390" fmla="*/ 5646520 h 6614982"/>
              <a:gd name="connsiteX5-391" fmla="*/ 2618039 w 4713932"/>
              <a:gd name="connsiteY5-392" fmla="*/ 6524627 h 6614982"/>
              <a:gd name="connsiteX6-393" fmla="*/ 26445 w 4713932"/>
              <a:gd name="connsiteY6-394" fmla="*/ 4417795 h 6614982"/>
              <a:gd name="connsiteX0-395" fmla="*/ 26445 w 4713932"/>
              <a:gd name="connsiteY0-396" fmla="*/ 4417795 h 6614982"/>
              <a:gd name="connsiteX1-397" fmla="*/ 1894139 w 4713932"/>
              <a:gd name="connsiteY1-398" fmla="*/ 15438 h 6614982"/>
              <a:gd name="connsiteX2-399" fmla="*/ 4446046 w 4713932"/>
              <a:gd name="connsiteY2-400" fmla="*/ 0 h 6614982"/>
              <a:gd name="connsiteX3-401" fmla="*/ 4550821 w 4713932"/>
              <a:gd name="connsiteY3-402" fmla="*/ 117475 h 6614982"/>
              <a:gd name="connsiteX4-403" fmla="*/ 4571458 w 4713932"/>
              <a:gd name="connsiteY4-404" fmla="*/ 5646520 h 6614982"/>
              <a:gd name="connsiteX5-405" fmla="*/ 2618039 w 4713932"/>
              <a:gd name="connsiteY5-406" fmla="*/ 6524627 h 6614982"/>
              <a:gd name="connsiteX6-407" fmla="*/ 26445 w 4713932"/>
              <a:gd name="connsiteY6-408" fmla="*/ 4417795 h 6614982"/>
              <a:gd name="connsiteX0-409" fmla="*/ 26445 w 4713932"/>
              <a:gd name="connsiteY0-410" fmla="*/ 4417795 h 6614982"/>
              <a:gd name="connsiteX1-411" fmla="*/ 1894139 w 4713932"/>
              <a:gd name="connsiteY1-412" fmla="*/ 15438 h 6614982"/>
              <a:gd name="connsiteX2-413" fmla="*/ 4446046 w 4713932"/>
              <a:gd name="connsiteY2-414" fmla="*/ 0 h 6614982"/>
              <a:gd name="connsiteX3-415" fmla="*/ 4550821 w 4713932"/>
              <a:gd name="connsiteY3-416" fmla="*/ 117475 h 6614982"/>
              <a:gd name="connsiteX4-417" fmla="*/ 4571458 w 4713932"/>
              <a:gd name="connsiteY4-418" fmla="*/ 5646520 h 6614982"/>
              <a:gd name="connsiteX5-419" fmla="*/ 2618039 w 4713932"/>
              <a:gd name="connsiteY5-420" fmla="*/ 6524627 h 6614982"/>
              <a:gd name="connsiteX6-421" fmla="*/ 26445 w 4713932"/>
              <a:gd name="connsiteY6-422" fmla="*/ 4417795 h 6614982"/>
              <a:gd name="connsiteX0-423" fmla="*/ 26445 w 4713932"/>
              <a:gd name="connsiteY0-424" fmla="*/ 4417795 h 6614982"/>
              <a:gd name="connsiteX1-425" fmla="*/ 1894139 w 4713932"/>
              <a:gd name="connsiteY1-426" fmla="*/ 15438 h 6614982"/>
              <a:gd name="connsiteX2-427" fmla="*/ 4446046 w 4713932"/>
              <a:gd name="connsiteY2-428" fmla="*/ 0 h 6614982"/>
              <a:gd name="connsiteX3-429" fmla="*/ 4550821 w 4713932"/>
              <a:gd name="connsiteY3-430" fmla="*/ 117475 h 6614982"/>
              <a:gd name="connsiteX4-431" fmla="*/ 4571458 w 4713932"/>
              <a:gd name="connsiteY4-432" fmla="*/ 5646520 h 6614982"/>
              <a:gd name="connsiteX5-433" fmla="*/ 2618039 w 4713932"/>
              <a:gd name="connsiteY5-434" fmla="*/ 6524627 h 6614982"/>
              <a:gd name="connsiteX6-435" fmla="*/ 26445 w 4713932"/>
              <a:gd name="connsiteY6-436" fmla="*/ 4417795 h 6614982"/>
              <a:gd name="connsiteX0-437" fmla="*/ 26445 w 4713932"/>
              <a:gd name="connsiteY0-438" fmla="*/ 4419590 h 6616777"/>
              <a:gd name="connsiteX1-439" fmla="*/ 1894139 w 4713932"/>
              <a:gd name="connsiteY1-440" fmla="*/ 17233 h 6616777"/>
              <a:gd name="connsiteX2-441" fmla="*/ 4446046 w 4713932"/>
              <a:gd name="connsiteY2-442" fmla="*/ 1795 h 6616777"/>
              <a:gd name="connsiteX3-443" fmla="*/ 4550821 w 4713932"/>
              <a:gd name="connsiteY3-444" fmla="*/ 119270 h 6616777"/>
              <a:gd name="connsiteX4-445" fmla="*/ 4571458 w 4713932"/>
              <a:gd name="connsiteY4-446" fmla="*/ 5648315 h 6616777"/>
              <a:gd name="connsiteX5-447" fmla="*/ 2618039 w 4713932"/>
              <a:gd name="connsiteY5-448" fmla="*/ 6526422 h 6616777"/>
              <a:gd name="connsiteX6-449" fmla="*/ 26445 w 4713932"/>
              <a:gd name="connsiteY6-450" fmla="*/ 4419590 h 6616777"/>
              <a:gd name="connsiteX0-451" fmla="*/ 26445 w 4713932"/>
              <a:gd name="connsiteY0-452" fmla="*/ 4419590 h 6616777"/>
              <a:gd name="connsiteX1-453" fmla="*/ 1894139 w 4713932"/>
              <a:gd name="connsiteY1-454" fmla="*/ 17233 h 6616777"/>
              <a:gd name="connsiteX2-455" fmla="*/ 4400326 w 4713932"/>
              <a:gd name="connsiteY2-456" fmla="*/ 1795 h 6616777"/>
              <a:gd name="connsiteX3-457" fmla="*/ 4550821 w 4713932"/>
              <a:gd name="connsiteY3-458" fmla="*/ 119270 h 6616777"/>
              <a:gd name="connsiteX4-459" fmla="*/ 4571458 w 4713932"/>
              <a:gd name="connsiteY4-460" fmla="*/ 5648315 h 6616777"/>
              <a:gd name="connsiteX5-461" fmla="*/ 2618039 w 4713932"/>
              <a:gd name="connsiteY5-462" fmla="*/ 6526422 h 6616777"/>
              <a:gd name="connsiteX6-463" fmla="*/ 26445 w 4713932"/>
              <a:gd name="connsiteY6-464" fmla="*/ 4419590 h 6616777"/>
              <a:gd name="connsiteX0-465" fmla="*/ 26445 w 4713932"/>
              <a:gd name="connsiteY0-466" fmla="*/ 4439546 h 6636733"/>
              <a:gd name="connsiteX1-467" fmla="*/ 1894139 w 4713932"/>
              <a:gd name="connsiteY1-468" fmla="*/ 37189 h 6636733"/>
              <a:gd name="connsiteX2-469" fmla="*/ 4374926 w 4713932"/>
              <a:gd name="connsiteY2-470" fmla="*/ 1431 h 6636733"/>
              <a:gd name="connsiteX3-471" fmla="*/ 4550821 w 4713932"/>
              <a:gd name="connsiteY3-472" fmla="*/ 139226 h 6636733"/>
              <a:gd name="connsiteX4-473" fmla="*/ 4571458 w 4713932"/>
              <a:gd name="connsiteY4-474" fmla="*/ 5668271 h 6636733"/>
              <a:gd name="connsiteX5-475" fmla="*/ 2618039 w 4713932"/>
              <a:gd name="connsiteY5-476" fmla="*/ 6546378 h 6636733"/>
              <a:gd name="connsiteX6-477" fmla="*/ 26445 w 4713932"/>
              <a:gd name="connsiteY6-478" fmla="*/ 4439546 h 6636733"/>
              <a:gd name="connsiteX0-479" fmla="*/ 26445 w 4713932"/>
              <a:gd name="connsiteY0-480" fmla="*/ 4439063 h 6636250"/>
              <a:gd name="connsiteX1-481" fmla="*/ 1894139 w 4713932"/>
              <a:gd name="connsiteY1-482" fmla="*/ 36706 h 6636250"/>
              <a:gd name="connsiteX2-483" fmla="*/ 4374926 w 4713932"/>
              <a:gd name="connsiteY2-484" fmla="*/ 948 h 6636250"/>
              <a:gd name="connsiteX3-485" fmla="*/ 4550821 w 4713932"/>
              <a:gd name="connsiteY3-486" fmla="*/ 189543 h 6636250"/>
              <a:gd name="connsiteX4-487" fmla="*/ 4571458 w 4713932"/>
              <a:gd name="connsiteY4-488" fmla="*/ 5667788 h 6636250"/>
              <a:gd name="connsiteX5-489" fmla="*/ 2618039 w 4713932"/>
              <a:gd name="connsiteY5-490" fmla="*/ 6545895 h 6636250"/>
              <a:gd name="connsiteX6-491" fmla="*/ 26445 w 4713932"/>
              <a:gd name="connsiteY6-492" fmla="*/ 4439063 h 6636250"/>
              <a:gd name="connsiteX0-493" fmla="*/ 21007 w 4708494"/>
              <a:gd name="connsiteY0-494" fmla="*/ 4439063 h 6636250"/>
              <a:gd name="connsiteX1-495" fmla="*/ 1919181 w 4708494"/>
              <a:gd name="connsiteY1-496" fmla="*/ 6226 h 6636250"/>
              <a:gd name="connsiteX2-497" fmla="*/ 4369488 w 4708494"/>
              <a:gd name="connsiteY2-498" fmla="*/ 948 h 6636250"/>
              <a:gd name="connsiteX3-499" fmla="*/ 4545383 w 4708494"/>
              <a:gd name="connsiteY3-500" fmla="*/ 189543 h 6636250"/>
              <a:gd name="connsiteX4-501" fmla="*/ 4566020 w 4708494"/>
              <a:gd name="connsiteY4-502" fmla="*/ 5667788 h 6636250"/>
              <a:gd name="connsiteX5-503" fmla="*/ 2612601 w 4708494"/>
              <a:gd name="connsiteY5-504" fmla="*/ 6545895 h 6636250"/>
              <a:gd name="connsiteX6-505" fmla="*/ 21007 w 4708494"/>
              <a:gd name="connsiteY6-506" fmla="*/ 4439063 h 6636250"/>
              <a:gd name="connsiteX0-507" fmla="*/ 19363 w 4706850"/>
              <a:gd name="connsiteY0-508" fmla="*/ 4448077 h 6645264"/>
              <a:gd name="connsiteX1-509" fmla="*/ 1937857 w 4706850"/>
              <a:gd name="connsiteY1-510" fmla="*/ 0 h 6645264"/>
              <a:gd name="connsiteX2-511" fmla="*/ 4367844 w 4706850"/>
              <a:gd name="connsiteY2-512" fmla="*/ 9962 h 6645264"/>
              <a:gd name="connsiteX3-513" fmla="*/ 4543739 w 4706850"/>
              <a:gd name="connsiteY3-514" fmla="*/ 198557 h 6645264"/>
              <a:gd name="connsiteX4-515" fmla="*/ 4564376 w 4706850"/>
              <a:gd name="connsiteY4-516" fmla="*/ 5676802 h 6645264"/>
              <a:gd name="connsiteX5-517" fmla="*/ 2610957 w 4706850"/>
              <a:gd name="connsiteY5-518" fmla="*/ 6554909 h 6645264"/>
              <a:gd name="connsiteX6-519" fmla="*/ 19363 w 4706850"/>
              <a:gd name="connsiteY6-520" fmla="*/ 4448077 h 6645264"/>
              <a:gd name="connsiteX0-521" fmla="*/ 17092 w 4704579"/>
              <a:gd name="connsiteY0-522" fmla="*/ 4448077 h 6645264"/>
              <a:gd name="connsiteX1-523" fmla="*/ 1935586 w 4704579"/>
              <a:gd name="connsiteY1-524" fmla="*/ 0 h 6645264"/>
              <a:gd name="connsiteX2-525" fmla="*/ 4365573 w 4704579"/>
              <a:gd name="connsiteY2-526" fmla="*/ 9962 h 6645264"/>
              <a:gd name="connsiteX3-527" fmla="*/ 4541468 w 4704579"/>
              <a:gd name="connsiteY3-528" fmla="*/ 198557 h 6645264"/>
              <a:gd name="connsiteX4-529" fmla="*/ 4562105 w 4704579"/>
              <a:gd name="connsiteY4-530" fmla="*/ 5676802 h 6645264"/>
              <a:gd name="connsiteX5-531" fmla="*/ 2608686 w 4704579"/>
              <a:gd name="connsiteY5-532" fmla="*/ 6554909 h 6645264"/>
              <a:gd name="connsiteX6-533" fmla="*/ 17092 w 4704579"/>
              <a:gd name="connsiteY6-534" fmla="*/ 4448077 h 6645264"/>
              <a:gd name="connsiteX0-535" fmla="*/ 17092 w 4702381"/>
              <a:gd name="connsiteY0-536" fmla="*/ 4448077 h 6645264"/>
              <a:gd name="connsiteX1-537" fmla="*/ 1935586 w 4702381"/>
              <a:gd name="connsiteY1-538" fmla="*/ 0 h 6645264"/>
              <a:gd name="connsiteX2-539" fmla="*/ 4365573 w 4702381"/>
              <a:gd name="connsiteY2-540" fmla="*/ 9962 h 6645264"/>
              <a:gd name="connsiteX3-541" fmla="*/ 4541468 w 4702381"/>
              <a:gd name="connsiteY3-542" fmla="*/ 198557 h 6645264"/>
              <a:gd name="connsiteX4-543" fmla="*/ 4562105 w 4702381"/>
              <a:gd name="connsiteY4-544" fmla="*/ 5676802 h 6645264"/>
              <a:gd name="connsiteX5-545" fmla="*/ 2608686 w 4702381"/>
              <a:gd name="connsiteY5-546" fmla="*/ 6554909 h 6645264"/>
              <a:gd name="connsiteX6-547" fmla="*/ 17092 w 4702381"/>
              <a:gd name="connsiteY6-548" fmla="*/ 4448077 h 6645264"/>
              <a:gd name="connsiteX0-549" fmla="*/ 17092 w 4701301"/>
              <a:gd name="connsiteY0-550" fmla="*/ 4448077 h 6645264"/>
              <a:gd name="connsiteX1-551" fmla="*/ 1935586 w 4701301"/>
              <a:gd name="connsiteY1-552" fmla="*/ 0 h 6645264"/>
              <a:gd name="connsiteX2-553" fmla="*/ 4365573 w 4701301"/>
              <a:gd name="connsiteY2-554" fmla="*/ 9962 h 6645264"/>
              <a:gd name="connsiteX3-555" fmla="*/ 4541468 w 4701301"/>
              <a:gd name="connsiteY3-556" fmla="*/ 198557 h 6645264"/>
              <a:gd name="connsiteX4-557" fmla="*/ 4562105 w 4701301"/>
              <a:gd name="connsiteY4-558" fmla="*/ 5676802 h 6645264"/>
              <a:gd name="connsiteX5-559" fmla="*/ 2608686 w 4701301"/>
              <a:gd name="connsiteY5-560" fmla="*/ 6554909 h 6645264"/>
              <a:gd name="connsiteX6-561" fmla="*/ 17092 w 4701301"/>
              <a:gd name="connsiteY6-562" fmla="*/ 4448077 h 6645264"/>
              <a:gd name="connsiteX0-563" fmla="*/ 17092 w 4562105"/>
              <a:gd name="connsiteY0-564" fmla="*/ 4448077 h 6645264"/>
              <a:gd name="connsiteX1-565" fmla="*/ 1935586 w 4562105"/>
              <a:gd name="connsiteY1-566" fmla="*/ 0 h 6645264"/>
              <a:gd name="connsiteX2-567" fmla="*/ 4365573 w 4562105"/>
              <a:gd name="connsiteY2-568" fmla="*/ 9962 h 6645264"/>
              <a:gd name="connsiteX3-569" fmla="*/ 4541468 w 4562105"/>
              <a:gd name="connsiteY3-570" fmla="*/ 198557 h 6645264"/>
              <a:gd name="connsiteX4-571" fmla="*/ 4562105 w 4562105"/>
              <a:gd name="connsiteY4-572" fmla="*/ 5676802 h 6645264"/>
              <a:gd name="connsiteX5-573" fmla="*/ 2608686 w 4562105"/>
              <a:gd name="connsiteY5-574" fmla="*/ 6554909 h 6645264"/>
              <a:gd name="connsiteX6-575" fmla="*/ 17092 w 4562105"/>
              <a:gd name="connsiteY6-576" fmla="*/ 4448077 h 6645264"/>
              <a:gd name="connsiteX0-577" fmla="*/ 17092 w 4562105"/>
              <a:gd name="connsiteY0-578" fmla="*/ 4448077 h 6592556"/>
              <a:gd name="connsiteX1-579" fmla="*/ 1935586 w 4562105"/>
              <a:gd name="connsiteY1-580" fmla="*/ 0 h 6592556"/>
              <a:gd name="connsiteX2-581" fmla="*/ 4365573 w 4562105"/>
              <a:gd name="connsiteY2-582" fmla="*/ 9962 h 6592556"/>
              <a:gd name="connsiteX3-583" fmla="*/ 4541468 w 4562105"/>
              <a:gd name="connsiteY3-584" fmla="*/ 198557 h 6592556"/>
              <a:gd name="connsiteX4-585" fmla="*/ 4562105 w 4562105"/>
              <a:gd name="connsiteY4-586" fmla="*/ 5676802 h 6592556"/>
              <a:gd name="connsiteX5-587" fmla="*/ 2608686 w 4562105"/>
              <a:gd name="connsiteY5-588" fmla="*/ 6554909 h 6592556"/>
              <a:gd name="connsiteX6-589" fmla="*/ 17092 w 4562105"/>
              <a:gd name="connsiteY6-590" fmla="*/ 4448077 h 6592556"/>
              <a:gd name="connsiteX0-591" fmla="*/ 17092 w 4562105"/>
              <a:gd name="connsiteY0-592" fmla="*/ 4448077 h 6561473"/>
              <a:gd name="connsiteX1-593" fmla="*/ 1935586 w 4562105"/>
              <a:gd name="connsiteY1-594" fmla="*/ 0 h 6561473"/>
              <a:gd name="connsiteX2-595" fmla="*/ 4365573 w 4562105"/>
              <a:gd name="connsiteY2-596" fmla="*/ 9962 h 6561473"/>
              <a:gd name="connsiteX3-597" fmla="*/ 4541468 w 4562105"/>
              <a:gd name="connsiteY3-598" fmla="*/ 198557 h 6561473"/>
              <a:gd name="connsiteX4-599" fmla="*/ 4562105 w 4562105"/>
              <a:gd name="connsiteY4-600" fmla="*/ 5676802 h 6561473"/>
              <a:gd name="connsiteX5-601" fmla="*/ 2608686 w 4562105"/>
              <a:gd name="connsiteY5-602" fmla="*/ 6554909 h 6561473"/>
              <a:gd name="connsiteX6-603" fmla="*/ 17092 w 4562105"/>
              <a:gd name="connsiteY6-604" fmla="*/ 4448077 h 6561473"/>
              <a:gd name="connsiteX0-605" fmla="*/ 18334 w 4563347"/>
              <a:gd name="connsiteY0-606" fmla="*/ 4448077 h 6561473"/>
              <a:gd name="connsiteX1-607" fmla="*/ 1936828 w 4563347"/>
              <a:gd name="connsiteY1-608" fmla="*/ 0 h 6561473"/>
              <a:gd name="connsiteX2-609" fmla="*/ 4366815 w 4563347"/>
              <a:gd name="connsiteY2-610" fmla="*/ 9962 h 6561473"/>
              <a:gd name="connsiteX3-611" fmla="*/ 4542710 w 4563347"/>
              <a:gd name="connsiteY3-612" fmla="*/ 198557 h 6561473"/>
              <a:gd name="connsiteX4-613" fmla="*/ 4563347 w 4563347"/>
              <a:gd name="connsiteY4-614" fmla="*/ 5676802 h 6561473"/>
              <a:gd name="connsiteX5-615" fmla="*/ 2609928 w 4563347"/>
              <a:gd name="connsiteY5-616" fmla="*/ 6554909 h 6561473"/>
              <a:gd name="connsiteX6-617" fmla="*/ 18334 w 4563347"/>
              <a:gd name="connsiteY6-618" fmla="*/ 4448077 h 6561473"/>
              <a:gd name="connsiteX0-619" fmla="*/ 20715 w 4565728"/>
              <a:gd name="connsiteY0-620" fmla="*/ 4448077 h 6564701"/>
              <a:gd name="connsiteX1-621" fmla="*/ 1939209 w 4565728"/>
              <a:gd name="connsiteY1-622" fmla="*/ 0 h 6564701"/>
              <a:gd name="connsiteX2-623" fmla="*/ 4369196 w 4565728"/>
              <a:gd name="connsiteY2-624" fmla="*/ 9962 h 6564701"/>
              <a:gd name="connsiteX3-625" fmla="*/ 4545091 w 4565728"/>
              <a:gd name="connsiteY3-626" fmla="*/ 198557 h 6564701"/>
              <a:gd name="connsiteX4-627" fmla="*/ 4565728 w 4565728"/>
              <a:gd name="connsiteY4-628" fmla="*/ 5676802 h 6564701"/>
              <a:gd name="connsiteX5-629" fmla="*/ 2612309 w 4565728"/>
              <a:gd name="connsiteY5-630" fmla="*/ 6554909 h 6564701"/>
              <a:gd name="connsiteX6-631" fmla="*/ 1024651 w 4565728"/>
              <a:gd name="connsiteY6-632" fmla="*/ 6039287 h 6564701"/>
              <a:gd name="connsiteX7" fmla="*/ 20715 w 4565728"/>
              <a:gd name="connsiteY7" fmla="*/ 4448077 h 6564701"/>
              <a:gd name="connsiteX0-633" fmla="*/ 20715 w 4565728"/>
              <a:gd name="connsiteY0-634" fmla="*/ 4448077 h 6562037"/>
              <a:gd name="connsiteX1-635" fmla="*/ 1939209 w 4565728"/>
              <a:gd name="connsiteY1-636" fmla="*/ 0 h 6562037"/>
              <a:gd name="connsiteX2-637" fmla="*/ 4369196 w 4565728"/>
              <a:gd name="connsiteY2-638" fmla="*/ 9962 h 6562037"/>
              <a:gd name="connsiteX3-639" fmla="*/ 4545091 w 4565728"/>
              <a:gd name="connsiteY3-640" fmla="*/ 198557 h 6562037"/>
              <a:gd name="connsiteX4-641" fmla="*/ 4565728 w 4565728"/>
              <a:gd name="connsiteY4-642" fmla="*/ 5676802 h 6562037"/>
              <a:gd name="connsiteX5-643" fmla="*/ 2612309 w 4565728"/>
              <a:gd name="connsiteY5-644" fmla="*/ 6554909 h 6562037"/>
              <a:gd name="connsiteX6-645" fmla="*/ 1024651 w 4565728"/>
              <a:gd name="connsiteY6-646" fmla="*/ 6039287 h 6562037"/>
              <a:gd name="connsiteX7-647" fmla="*/ 20715 w 4565728"/>
              <a:gd name="connsiteY7-648" fmla="*/ 4448077 h 6562037"/>
              <a:gd name="connsiteX0-649" fmla="*/ 20715 w 4565728"/>
              <a:gd name="connsiteY0-650" fmla="*/ 4448077 h 6556271"/>
              <a:gd name="connsiteX1-651" fmla="*/ 1939209 w 4565728"/>
              <a:gd name="connsiteY1-652" fmla="*/ 0 h 6556271"/>
              <a:gd name="connsiteX2-653" fmla="*/ 4369196 w 4565728"/>
              <a:gd name="connsiteY2-654" fmla="*/ 9962 h 6556271"/>
              <a:gd name="connsiteX3-655" fmla="*/ 4545091 w 4565728"/>
              <a:gd name="connsiteY3-656" fmla="*/ 198557 h 6556271"/>
              <a:gd name="connsiteX4-657" fmla="*/ 4565728 w 4565728"/>
              <a:gd name="connsiteY4-658" fmla="*/ 5676802 h 6556271"/>
              <a:gd name="connsiteX5-659" fmla="*/ 2612309 w 4565728"/>
              <a:gd name="connsiteY5-660" fmla="*/ 6554909 h 6556271"/>
              <a:gd name="connsiteX6-661" fmla="*/ 1024651 w 4565728"/>
              <a:gd name="connsiteY6-662" fmla="*/ 6039287 h 6556271"/>
              <a:gd name="connsiteX7-663" fmla="*/ 20715 w 4565728"/>
              <a:gd name="connsiteY7-664" fmla="*/ 4448077 h 6556271"/>
              <a:gd name="connsiteX0-665" fmla="*/ 14580 w 4559593"/>
              <a:gd name="connsiteY0-666" fmla="*/ 4448077 h 6556271"/>
              <a:gd name="connsiteX1-667" fmla="*/ 1933074 w 4559593"/>
              <a:gd name="connsiteY1-668" fmla="*/ 0 h 6556271"/>
              <a:gd name="connsiteX2-669" fmla="*/ 4363061 w 4559593"/>
              <a:gd name="connsiteY2-670" fmla="*/ 9962 h 6556271"/>
              <a:gd name="connsiteX3-671" fmla="*/ 4538956 w 4559593"/>
              <a:gd name="connsiteY3-672" fmla="*/ 198557 h 6556271"/>
              <a:gd name="connsiteX4-673" fmla="*/ 4559593 w 4559593"/>
              <a:gd name="connsiteY4-674" fmla="*/ 5676802 h 6556271"/>
              <a:gd name="connsiteX5-675" fmla="*/ 2606174 w 4559593"/>
              <a:gd name="connsiteY5-676" fmla="*/ 6554909 h 6556271"/>
              <a:gd name="connsiteX6-677" fmla="*/ 1018516 w 4559593"/>
              <a:gd name="connsiteY6-678" fmla="*/ 6039287 h 6556271"/>
              <a:gd name="connsiteX7-679" fmla="*/ 14580 w 4559593"/>
              <a:gd name="connsiteY7-680" fmla="*/ 4448077 h 6556271"/>
              <a:gd name="connsiteX0-681" fmla="*/ 22013 w 4567026"/>
              <a:gd name="connsiteY0-682" fmla="*/ 4448077 h 6562037"/>
              <a:gd name="connsiteX1-683" fmla="*/ 1940507 w 4567026"/>
              <a:gd name="connsiteY1-684" fmla="*/ 0 h 6562037"/>
              <a:gd name="connsiteX2-685" fmla="*/ 4370494 w 4567026"/>
              <a:gd name="connsiteY2-686" fmla="*/ 9962 h 6562037"/>
              <a:gd name="connsiteX3-687" fmla="*/ 4546389 w 4567026"/>
              <a:gd name="connsiteY3-688" fmla="*/ 198557 h 6562037"/>
              <a:gd name="connsiteX4-689" fmla="*/ 4567026 w 4567026"/>
              <a:gd name="connsiteY4-690" fmla="*/ 5676802 h 6562037"/>
              <a:gd name="connsiteX5-691" fmla="*/ 2613607 w 4567026"/>
              <a:gd name="connsiteY5-692" fmla="*/ 6554909 h 6562037"/>
              <a:gd name="connsiteX6-693" fmla="*/ 1005629 w 4567026"/>
              <a:gd name="connsiteY6-694" fmla="*/ 6039287 h 6562037"/>
              <a:gd name="connsiteX7-695" fmla="*/ 22013 w 4567026"/>
              <a:gd name="connsiteY7-696" fmla="*/ 4448077 h 6562037"/>
              <a:gd name="connsiteX0-697" fmla="*/ 22013 w 4567026"/>
              <a:gd name="connsiteY0-698" fmla="*/ 4448077 h 6561948"/>
              <a:gd name="connsiteX1-699" fmla="*/ 1940507 w 4567026"/>
              <a:gd name="connsiteY1-700" fmla="*/ 0 h 6561948"/>
              <a:gd name="connsiteX2-701" fmla="*/ 4370494 w 4567026"/>
              <a:gd name="connsiteY2-702" fmla="*/ 9962 h 6561948"/>
              <a:gd name="connsiteX3-703" fmla="*/ 4546389 w 4567026"/>
              <a:gd name="connsiteY3-704" fmla="*/ 198557 h 6561948"/>
              <a:gd name="connsiteX4-705" fmla="*/ 4567026 w 4567026"/>
              <a:gd name="connsiteY4-706" fmla="*/ 5676802 h 6561948"/>
              <a:gd name="connsiteX5-707" fmla="*/ 2613607 w 4567026"/>
              <a:gd name="connsiteY5-708" fmla="*/ 6554909 h 6561948"/>
              <a:gd name="connsiteX6-709" fmla="*/ 1005629 w 4567026"/>
              <a:gd name="connsiteY6-710" fmla="*/ 6039287 h 6561948"/>
              <a:gd name="connsiteX7-711" fmla="*/ 22013 w 4567026"/>
              <a:gd name="connsiteY7-712" fmla="*/ 4448077 h 6561948"/>
              <a:gd name="connsiteX0-713" fmla="*/ 22013 w 4567026"/>
              <a:gd name="connsiteY0-714" fmla="*/ 4448077 h 6554958"/>
              <a:gd name="connsiteX1-715" fmla="*/ 1940507 w 4567026"/>
              <a:gd name="connsiteY1-716" fmla="*/ 0 h 6554958"/>
              <a:gd name="connsiteX2-717" fmla="*/ 4370494 w 4567026"/>
              <a:gd name="connsiteY2-718" fmla="*/ 9962 h 6554958"/>
              <a:gd name="connsiteX3-719" fmla="*/ 4546389 w 4567026"/>
              <a:gd name="connsiteY3-720" fmla="*/ 198557 h 6554958"/>
              <a:gd name="connsiteX4-721" fmla="*/ 4567026 w 4567026"/>
              <a:gd name="connsiteY4-722" fmla="*/ 5676802 h 6554958"/>
              <a:gd name="connsiteX5-723" fmla="*/ 2613607 w 4567026"/>
              <a:gd name="connsiteY5-724" fmla="*/ 6554909 h 6554958"/>
              <a:gd name="connsiteX6-725" fmla="*/ 1005629 w 4567026"/>
              <a:gd name="connsiteY6-726" fmla="*/ 6039287 h 6554958"/>
              <a:gd name="connsiteX7-727" fmla="*/ 22013 w 4567026"/>
              <a:gd name="connsiteY7-728" fmla="*/ 4448077 h 6554958"/>
              <a:gd name="connsiteX0-729" fmla="*/ 22013 w 4567026"/>
              <a:gd name="connsiteY0-730" fmla="*/ 4448077 h 6565849"/>
              <a:gd name="connsiteX1-731" fmla="*/ 1940507 w 4567026"/>
              <a:gd name="connsiteY1-732" fmla="*/ 0 h 6565849"/>
              <a:gd name="connsiteX2-733" fmla="*/ 4370494 w 4567026"/>
              <a:gd name="connsiteY2-734" fmla="*/ 9962 h 6565849"/>
              <a:gd name="connsiteX3-735" fmla="*/ 4546389 w 4567026"/>
              <a:gd name="connsiteY3-736" fmla="*/ 198557 h 6565849"/>
              <a:gd name="connsiteX4-737" fmla="*/ 4567026 w 4567026"/>
              <a:gd name="connsiteY4-738" fmla="*/ 5676802 h 6565849"/>
              <a:gd name="connsiteX5-739" fmla="*/ 3682789 w 4567026"/>
              <a:gd name="connsiteY5-740" fmla="*/ 6333927 h 6565849"/>
              <a:gd name="connsiteX6-741" fmla="*/ 2613607 w 4567026"/>
              <a:gd name="connsiteY6-742" fmla="*/ 6554909 h 6565849"/>
              <a:gd name="connsiteX7-743" fmla="*/ 1005629 w 4567026"/>
              <a:gd name="connsiteY7-744" fmla="*/ 6039287 h 6565849"/>
              <a:gd name="connsiteX8" fmla="*/ 22013 w 4567026"/>
              <a:gd name="connsiteY8" fmla="*/ 4448077 h 6565849"/>
              <a:gd name="connsiteX0-745" fmla="*/ 22013 w 4567026"/>
              <a:gd name="connsiteY0-746" fmla="*/ 4448077 h 6565849"/>
              <a:gd name="connsiteX1-747" fmla="*/ 1940507 w 4567026"/>
              <a:gd name="connsiteY1-748" fmla="*/ 0 h 6565849"/>
              <a:gd name="connsiteX2-749" fmla="*/ 4370494 w 4567026"/>
              <a:gd name="connsiteY2-750" fmla="*/ 9962 h 6565849"/>
              <a:gd name="connsiteX3-751" fmla="*/ 4546389 w 4567026"/>
              <a:gd name="connsiteY3-752" fmla="*/ 198557 h 6565849"/>
              <a:gd name="connsiteX4-753" fmla="*/ 4567026 w 4567026"/>
              <a:gd name="connsiteY4-754" fmla="*/ 5676802 h 6565849"/>
              <a:gd name="connsiteX5-755" fmla="*/ 3682789 w 4567026"/>
              <a:gd name="connsiteY5-756" fmla="*/ 6333927 h 6565849"/>
              <a:gd name="connsiteX6-757" fmla="*/ 2613607 w 4567026"/>
              <a:gd name="connsiteY6-758" fmla="*/ 6554909 h 6565849"/>
              <a:gd name="connsiteX7-759" fmla="*/ 1005629 w 4567026"/>
              <a:gd name="connsiteY7-760" fmla="*/ 6039287 h 6565849"/>
              <a:gd name="connsiteX8-761" fmla="*/ 22013 w 4567026"/>
              <a:gd name="connsiteY8-762" fmla="*/ 4448077 h 6565849"/>
              <a:gd name="connsiteX0-763" fmla="*/ 22013 w 4567026"/>
              <a:gd name="connsiteY0-764" fmla="*/ 4448077 h 6555026"/>
              <a:gd name="connsiteX1-765" fmla="*/ 1940507 w 4567026"/>
              <a:gd name="connsiteY1-766" fmla="*/ 0 h 6555026"/>
              <a:gd name="connsiteX2-767" fmla="*/ 4370494 w 4567026"/>
              <a:gd name="connsiteY2-768" fmla="*/ 9962 h 6555026"/>
              <a:gd name="connsiteX3-769" fmla="*/ 4546389 w 4567026"/>
              <a:gd name="connsiteY3-770" fmla="*/ 198557 h 6555026"/>
              <a:gd name="connsiteX4-771" fmla="*/ 4567026 w 4567026"/>
              <a:gd name="connsiteY4-772" fmla="*/ 5676802 h 6555026"/>
              <a:gd name="connsiteX5-773" fmla="*/ 3682789 w 4567026"/>
              <a:gd name="connsiteY5-774" fmla="*/ 6333927 h 6555026"/>
              <a:gd name="connsiteX6-775" fmla="*/ 2613607 w 4567026"/>
              <a:gd name="connsiteY6-776" fmla="*/ 6554909 h 6555026"/>
              <a:gd name="connsiteX7-777" fmla="*/ 1005629 w 4567026"/>
              <a:gd name="connsiteY7-778" fmla="*/ 6039287 h 6555026"/>
              <a:gd name="connsiteX8-779" fmla="*/ 22013 w 4567026"/>
              <a:gd name="connsiteY8-780" fmla="*/ 4448077 h 6555026"/>
              <a:gd name="connsiteX0-781" fmla="*/ 44498 w 4589511"/>
              <a:gd name="connsiteY0-782" fmla="*/ 4448077 h 6555026"/>
              <a:gd name="connsiteX1-783" fmla="*/ 1962992 w 4589511"/>
              <a:gd name="connsiteY1-784" fmla="*/ 0 h 6555026"/>
              <a:gd name="connsiteX2-785" fmla="*/ 4392979 w 4589511"/>
              <a:gd name="connsiteY2-786" fmla="*/ 9962 h 6555026"/>
              <a:gd name="connsiteX3-787" fmla="*/ 4568874 w 4589511"/>
              <a:gd name="connsiteY3-788" fmla="*/ 198557 h 6555026"/>
              <a:gd name="connsiteX4-789" fmla="*/ 4589511 w 4589511"/>
              <a:gd name="connsiteY4-790" fmla="*/ 5676802 h 6555026"/>
              <a:gd name="connsiteX5-791" fmla="*/ 3705274 w 4589511"/>
              <a:gd name="connsiteY5-792" fmla="*/ 6333927 h 6555026"/>
              <a:gd name="connsiteX6-793" fmla="*/ 2636092 w 4589511"/>
              <a:gd name="connsiteY6-794" fmla="*/ 6554909 h 6555026"/>
              <a:gd name="connsiteX7-795" fmla="*/ 1028114 w 4589511"/>
              <a:gd name="connsiteY7-796" fmla="*/ 6039287 h 6555026"/>
              <a:gd name="connsiteX8-797" fmla="*/ 44498 w 4589511"/>
              <a:gd name="connsiteY8-798" fmla="*/ 4448077 h 65550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309" y="connsiteY6-310"/>
              </a:cxn>
              <a:cxn ang="0">
                <a:pos x="connsiteX7-647" y="connsiteY7-648"/>
              </a:cxn>
              <a:cxn ang="0">
                <a:pos x="connsiteX8-761" y="connsiteY8-762"/>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cxnSp>
        <p:nvCxnSpPr>
          <p:cNvPr id="8" name="Straight Connector 7"/>
          <p:cNvCxnSpPr>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3990" y="133350"/>
            <a:ext cx="11814810" cy="5471795"/>
          </a:xfrm>
        </p:spPr>
        <p:txBody>
          <a:bodyPr anchor="ctr"/>
          <a:lstStyle/>
          <a:p>
            <a:pPr algn="l" fontAlgn="t">
              <a:lnSpc>
                <a:spcPct val="200000"/>
              </a:lnSpc>
            </a:pPr>
            <a:r>
              <a:rPr lang="en-US" altLang="en-US" sz="2800" b="1" dirty="0">
                <a:latin typeface="Agency FB" panose="020B0503020202020204" charset="0"/>
                <a:cs typeface="Agency FB" panose="020B0503020202020204" charset="0"/>
                <a:sym typeface="+mn-ea"/>
              </a:rPr>
              <a:t>Subtitle: "Bike Sharing Demand Analysis"</a:t>
            </a:r>
            <a:br>
              <a:rPr lang="en-US" altLang="en-US" sz="2800" b="1" dirty="0">
                <a:latin typeface="Agency FB" panose="020B0503020202020204" charset="0"/>
                <a:cs typeface="Agency FB" panose="020B0503020202020204" charset="0"/>
                <a:sym typeface="+mn-ea"/>
              </a:rPr>
            </a:br>
            <a:br>
              <a:rPr lang="en-US" altLang="en-US" sz="2800" b="1" dirty="0">
                <a:latin typeface="Agency FB" panose="020B0503020202020204" charset="0"/>
                <a:cs typeface="Agency FB" panose="020B0503020202020204" charset="0"/>
                <a:sym typeface="+mn-ea"/>
              </a:rPr>
            </a:br>
            <a:r>
              <a:rPr lang="en-US" altLang="en-US" sz="2000" b="1" dirty="0">
                <a:latin typeface="Agency FB" panose="020B0503020202020204" charset="0"/>
                <a:cs typeface="Agency FB" panose="020B0503020202020204" charset="0"/>
                <a:sym typeface="+mn-ea"/>
              </a:rPr>
              <a:t>The bike sharing demand analysis project aims to explore and understand the factors that influence bike rentals. The dataset provides information on various attributes such as date, season, holiday, working day, weather, temperature, humidity, wind speed, and rental counts. By analyzing these attributes, we can identify trends and patterns in bike rentals and gain insights into the behavior of bike users.</a:t>
            </a:r>
            <a:endParaRPr lang="en-US" altLang="en-US" sz="2000" b="1" dirty="0">
              <a:latin typeface="Agency FB" panose="020B0503020202020204" charset="0"/>
              <a:cs typeface="Agency FB" panose="020B0503020202020204" charset="0"/>
              <a:sym typeface="+mn-ea"/>
            </a:endParaRPr>
          </a:p>
        </p:txBody>
      </p:sp>
      <p:sp>
        <p:nvSpPr>
          <p:cNvPr id="2" name="Text Box 1"/>
          <p:cNvSpPr txBox="1"/>
          <p:nvPr/>
        </p:nvSpPr>
        <p:spPr>
          <a:xfrm>
            <a:off x="173990" y="133350"/>
            <a:ext cx="11814810" cy="868680"/>
          </a:xfrm>
          <a:prstGeom prst="rect">
            <a:avLst/>
          </a:prstGeom>
          <a:noFill/>
        </p:spPr>
        <p:txBody>
          <a:bodyPr wrap="square" rtlCol="0">
            <a:noAutofit/>
          </a:bodyPr>
          <a:p>
            <a:pPr algn="l" fontAlgn="t">
              <a:lnSpc>
                <a:spcPct val="130000"/>
              </a:lnSpc>
            </a:pPr>
            <a:r>
              <a:rPr lang="en-US" altLang="en-US" sz="2800">
                <a:solidFill>
                  <a:schemeClr val="accent1">
                    <a:lumMod val="50000"/>
                  </a:schemeClr>
                </a:solidFill>
                <a:latin typeface="Algerian" panose="04020705040A02060702" charset="0"/>
                <a:cs typeface="Algerian" panose="04020705040A02060702" charset="0"/>
              </a:rPr>
              <a:t>Project Name: "Data Wrangling for Bike Rental Insights</a:t>
            </a:r>
            <a:r>
              <a:rPr lang="en-IN" altLang="en-US" sz="2800">
                <a:solidFill>
                  <a:schemeClr val="accent1">
                    <a:lumMod val="50000"/>
                  </a:schemeClr>
                </a:solidFill>
                <a:latin typeface="Algerian" panose="04020705040A02060702" charset="0"/>
                <a:cs typeface="Algerian" panose="04020705040A02060702" charset="0"/>
              </a:rPr>
              <a:t>”</a:t>
            </a:r>
            <a:endParaRPr lang="en-IN" altLang="en-US" sz="2800">
              <a:solidFill>
                <a:schemeClr val="accent1">
                  <a:lumMod val="50000"/>
                </a:schemeClr>
              </a:solidFill>
              <a:latin typeface="Algerian" panose="04020705040A02060702" charset="0"/>
              <a:cs typeface="Algerian" panose="04020705040A020607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914400" y="398145"/>
            <a:ext cx="7534910" cy="808355"/>
          </a:xfrm>
        </p:spPr>
        <p:txBody>
          <a:bodyPr/>
          <a:p>
            <a:r>
              <a:rPr lang="en-US" altLang="en-US" b="1">
                <a:solidFill>
                  <a:srgbClr val="FF0000"/>
                </a:solidFill>
                <a:latin typeface="Algerian" panose="04020705040A02060702" charset="0"/>
                <a:cs typeface="Algerian" panose="04020705040A02060702" charset="0"/>
              </a:rPr>
              <a:t>Hourly Trends in Bike Rentals</a:t>
            </a:r>
            <a:endParaRPr lang="en-US" altLang="en-US"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2"/>
          </p:nvPr>
        </p:nvSpPr>
        <p:spPr>
          <a:xfrm>
            <a:off x="914400" y="1205865"/>
            <a:ext cx="5650865" cy="4737735"/>
          </a:xfrm>
        </p:spPr>
        <p:txBody>
          <a:bodyPr>
            <a:normAutofit lnSpcReduction="10000"/>
          </a:bodyPr>
          <a:p>
            <a:r>
              <a:rPr lang="en-US" altLang="en-US">
                <a:latin typeface="Agency FB" panose="020B0503020202020204" charset="0"/>
                <a:cs typeface="Agency FB" panose="020B0503020202020204" charset="0"/>
              </a:rPr>
              <a:t>This line plot illustrates how bike rentals vary by hour of the day (hr) based on the cnt (count of total rentals). The shaded area represents a confidence interval, providing insight into the variation or uncertainty around the average rental count.</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Morning Peak (7 AM - 9 AM): A sharp increase in rentals occurs, likely due to commuters heading to work or school.</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Evening Peak (4 PM - 7 PM): Another noticeable rise, corresponding to commute hours for return trips.</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Midday Plateau: Between 10 AM and 3 PM, rental activity stabilizes at a moderate level.</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Late Night Drop: Rentals sharply decline after 8 PM, hitting a low during early morning hours (12 AM - 5 AM).</a:t>
            </a:r>
            <a:endParaRPr lang="en-US" altLang="en-US">
              <a:latin typeface="Agency FB" panose="020B0503020202020204" charset="0"/>
              <a:cs typeface="Agency FB" panose="020B0503020202020204" charset="0"/>
            </a:endParaRPr>
          </a:p>
        </p:txBody>
      </p:sp>
      <p:pic>
        <p:nvPicPr>
          <p:cNvPr id="8" name="Picture Placeholder 7"/>
          <p:cNvPicPr>
            <a:picLocks noChangeAspect="1"/>
          </p:cNvPicPr>
          <p:nvPr>
            <p:ph type="pic" sz="quarter" idx="10"/>
          </p:nvPr>
        </p:nvPicPr>
        <p:blipFill>
          <a:blip r:embed="rId1"/>
          <a:stretch>
            <a:fillRect/>
          </a:stretch>
        </p:blipFill>
        <p:spPr>
          <a:xfrm>
            <a:off x="7623175" y="1433195"/>
            <a:ext cx="4107180" cy="4725670"/>
          </a:xfrm>
          <a:prstGeom prst="rect">
            <a:avLst/>
          </a:prstGeom>
        </p:spPr>
      </p:pic>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311150" y="0"/>
            <a:ext cx="8138160" cy="546735"/>
          </a:xfrm>
        </p:spPr>
        <p:txBody>
          <a:bodyPr/>
          <a:p>
            <a:pPr algn="ctr"/>
            <a:r>
              <a:rPr lang="en-US" altLang="en-US" b="1">
                <a:solidFill>
                  <a:srgbClr val="FF0000"/>
                </a:solidFill>
                <a:latin typeface="Algerian" panose="04020705040A02060702" charset="0"/>
                <a:cs typeface="Algerian" panose="04020705040A02060702" charset="0"/>
              </a:rPr>
              <a:t>How Everything Was Handled</a:t>
            </a:r>
            <a:endParaRPr lang="en-US" altLang="en-US"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0"/>
          </p:nvPr>
        </p:nvSpPr>
        <p:spPr>
          <a:xfrm>
            <a:off x="81280" y="403860"/>
            <a:ext cx="11363960" cy="6454140"/>
          </a:xfrm>
        </p:spPr>
        <p:txBody>
          <a:bodyPr>
            <a:noAutofit/>
          </a:bodyPr>
          <a:p>
            <a:pPr marL="0" indent="0" algn="l">
              <a:buNone/>
            </a:pPr>
            <a:r>
              <a:rPr lang="en-US" altLang="en-US" sz="1400" b="1">
                <a:latin typeface="Agency FB" panose="020B0503020202020204" charset="0"/>
                <a:cs typeface="Agency FB" panose="020B0503020202020204" charset="0"/>
              </a:rPr>
              <a:t>1. Loading &amp; Inspecting the Dataset</a:t>
            </a:r>
            <a:endParaRPr lang="en-US" altLang="en-US" sz="1400" b="1">
              <a:latin typeface="Agency FB" panose="020B0503020202020204" charset="0"/>
              <a:cs typeface="Agency FB" panose="020B0503020202020204" charset="0"/>
            </a:endParaRPr>
          </a:p>
          <a:p>
            <a:pPr marL="0" indent="0" algn="l">
              <a:buNone/>
            </a:pPr>
            <a:r>
              <a:rPr lang="en-US" altLang="en-US" sz="1400" b="1">
                <a:latin typeface="Agency FB" panose="020B0503020202020204" charset="0"/>
                <a:cs typeface="Agency FB" panose="020B0503020202020204" charset="0"/>
              </a:rPr>
              <a:t>i.</a:t>
            </a:r>
            <a:r>
              <a:rPr lang="en-US" altLang="en-US" sz="1400">
                <a:latin typeface="Agency FB" panose="020B0503020202020204" charset="0"/>
                <a:cs typeface="Agency FB" panose="020B0503020202020204" charset="0"/>
              </a:rPr>
              <a:t> Loaded dataset using pd.read_csv() from Pandas.  </a:t>
            </a:r>
            <a:r>
              <a:rPr lang="en-US" altLang="en-US" sz="1400" b="1">
                <a:latin typeface="Agency FB" panose="020B0503020202020204" charset="0"/>
                <a:cs typeface="Agency FB" panose="020B0503020202020204" charset="0"/>
              </a:rPr>
              <a:t>ii.  </a:t>
            </a:r>
            <a:r>
              <a:rPr lang="en-US" altLang="en-US" sz="1400">
                <a:latin typeface="Agency FB" panose="020B0503020202020204" charset="0"/>
                <a:cs typeface="Agency FB" panose="020B0503020202020204" charset="0"/>
                <a:sym typeface="+mn-ea"/>
              </a:rPr>
              <a:t>Inspected first few rows with df.head() to understand structure.  </a:t>
            </a:r>
            <a:r>
              <a:rPr lang="en-US" altLang="en-US" sz="1400" b="1">
                <a:latin typeface="Agency FB" panose="020B0503020202020204" charset="0"/>
                <a:cs typeface="Agency FB" panose="020B0503020202020204" charset="0"/>
                <a:sym typeface="+mn-ea"/>
              </a:rPr>
              <a:t>iii. </a:t>
            </a:r>
            <a:r>
              <a:rPr lang="en-US" altLang="en-US" sz="1400">
                <a:latin typeface="Agency FB" panose="020B0503020202020204" charset="0"/>
                <a:cs typeface="Agency FB" panose="020B0503020202020204" charset="0"/>
                <a:sym typeface="+mn-ea"/>
              </a:rPr>
              <a:t>hr: Hour of the day , </a:t>
            </a:r>
            <a:r>
              <a:rPr lang="en-US" altLang="en-US" sz="1400">
                <a:latin typeface="Agency FB" panose="020B0503020202020204" charset="0"/>
                <a:cs typeface="Agency FB" panose="020B0503020202020204" charset="0"/>
                <a:sym typeface="+mn-ea"/>
              </a:rPr>
              <a:t>cnt: Total bike rentals</a:t>
            </a:r>
            <a:endParaRPr lang="en-US" altLang="en-US" sz="1400">
              <a:latin typeface="Agency FB" panose="020B0503020202020204" charset="0"/>
              <a:cs typeface="Agency FB" panose="020B0503020202020204" charset="0"/>
            </a:endParaRPr>
          </a:p>
          <a:p>
            <a:pPr marL="0" indent="0" algn="l">
              <a:buNone/>
            </a:pPr>
            <a:r>
              <a:rPr lang="en-US" altLang="en-US" sz="1400" b="1">
                <a:latin typeface="Agency FB" panose="020B0503020202020204" charset="0"/>
                <a:cs typeface="Agency FB" panose="020B0503020202020204" charset="0"/>
                <a:sym typeface="+mn-ea"/>
              </a:rPr>
              <a:t>iv.</a:t>
            </a:r>
            <a:r>
              <a:rPr lang="en-US" altLang="en-US" sz="1400">
                <a:latin typeface="Agency FB" panose="020B0503020202020204" charset="0"/>
                <a:cs typeface="Agency FB" panose="020B0503020202020204" charset="0"/>
                <a:sym typeface="+mn-ea"/>
              </a:rPr>
              <a:t> weathersit: Weather situation , temp, hum, windspeed: Environmental variables , casual, registered: User types</a:t>
            </a:r>
            <a:endParaRPr lang="en-US" altLang="en-US" sz="1400">
              <a:latin typeface="Agency FB" panose="020B0503020202020204" charset="0"/>
              <a:cs typeface="Agency FB" panose="020B0503020202020204" charset="0"/>
            </a:endParaRPr>
          </a:p>
          <a:p>
            <a:pPr marL="0" indent="0" algn="l">
              <a:buFont typeface="Arial" panose="020B0604020202020204" pitchFamily="34" charset="0"/>
              <a:buNone/>
            </a:pPr>
            <a:r>
              <a:rPr lang="en-US" altLang="en-US" sz="1200" b="1">
                <a:latin typeface="Agency FB" panose="020B0503020202020204" charset="0"/>
                <a:cs typeface="Agency FB" panose="020B0503020202020204" charset="0"/>
              </a:rPr>
              <a:t>2. Cleaning &amp; Normalizing the Data</a:t>
            </a:r>
            <a:endParaRPr lang="en-US" altLang="en-US" sz="1200" b="1">
              <a:latin typeface="Agency FB" panose="020B0503020202020204" charset="0"/>
              <a:cs typeface="Agency FB" panose="020B0503020202020204" charset="0"/>
            </a:endParaRPr>
          </a:p>
          <a:p>
            <a:pPr marL="0" indent="0" algn="l">
              <a:buNone/>
            </a:pPr>
            <a:r>
              <a:rPr lang="en-US" altLang="en-US" sz="1400" b="1">
                <a:latin typeface="Agency FB" panose="020B0503020202020204" charset="0"/>
                <a:cs typeface="Agency FB" panose="020B0503020202020204" charset="0"/>
              </a:rPr>
              <a:t>i.</a:t>
            </a:r>
            <a:r>
              <a:rPr lang="en-US" altLang="en-US" sz="1400">
                <a:latin typeface="Agency FB" panose="020B0503020202020204" charset="0"/>
                <a:cs typeface="Agency FB" panose="020B0503020202020204" charset="0"/>
              </a:rPr>
              <a:t>  </a:t>
            </a:r>
            <a:r>
              <a:rPr lang="en-US" altLang="en-US" sz="1400">
                <a:latin typeface="Agency FB" panose="020B0503020202020204" charset="0"/>
                <a:cs typeface="Agency FB" panose="020B0503020202020204" charset="0"/>
              </a:rPr>
              <a:t>Some values were already normalized (e.g., temp, hum, windspeed).  </a:t>
            </a:r>
            <a:r>
              <a:rPr lang="en-US" altLang="en-US" sz="1400" b="1">
                <a:latin typeface="Agency FB" panose="020B0503020202020204" charset="0"/>
                <a:cs typeface="Agency FB" panose="020B0503020202020204" charset="0"/>
              </a:rPr>
              <a:t>ii.  </a:t>
            </a:r>
            <a:r>
              <a:rPr lang="en-US" altLang="en-US" sz="1400">
                <a:latin typeface="Agency FB" panose="020B0503020202020204" charset="0"/>
                <a:cs typeface="Agency FB" panose="020B0503020202020204" charset="0"/>
                <a:sym typeface="+mn-ea"/>
              </a:rPr>
              <a:t>It’s possible additional steps like removing missing values or filtering outliers were done. df=df.drop()</a:t>
            </a:r>
            <a:endParaRPr lang="en-US" altLang="en-US" sz="1400">
              <a:latin typeface="Agency FB" panose="020B0503020202020204" charset="0"/>
              <a:cs typeface="Agency FB" panose="020B0503020202020204" charset="0"/>
            </a:endParaRPr>
          </a:p>
          <a:p>
            <a:pPr marL="0" indent="0" algn="l">
              <a:buNone/>
            </a:pPr>
            <a:r>
              <a:rPr lang="en-US" altLang="en-US" sz="1200" b="1">
                <a:latin typeface="Agency FB" panose="020B0503020202020204" charset="0"/>
                <a:cs typeface="Agency FB" panose="020B0503020202020204" charset="0"/>
              </a:rPr>
              <a:t>3. Data Visualization 						</a:t>
            </a:r>
            <a:endParaRPr lang="en-US" altLang="en-US" sz="1200" b="1">
              <a:latin typeface="Agency FB" panose="020B0503020202020204" charset="0"/>
              <a:cs typeface="Agency FB" panose="020B0503020202020204" charset="0"/>
            </a:endParaRPr>
          </a:p>
          <a:p>
            <a:pPr marL="0" indent="0" algn="l">
              <a:buNone/>
            </a:pPr>
            <a:r>
              <a:rPr lang="en-US" altLang="en-US" sz="1200" b="1">
                <a:latin typeface="Agency FB" panose="020B0503020202020204" charset="0"/>
                <a:cs typeface="Agency FB" panose="020B0503020202020204" charset="0"/>
              </a:rPr>
              <a:t>A. Distribution of Bike Rentals - </a:t>
            </a:r>
            <a:r>
              <a:rPr lang="en-US" altLang="en-US" sz="1200">
                <a:latin typeface="Agency FB" panose="020B0503020202020204" charset="0"/>
                <a:cs typeface="Agency FB" panose="020B0503020202020204" charset="0"/>
                <a:sym typeface="+mn-ea"/>
              </a:rPr>
              <a:t>plt.figure(figsize=(8, 6))					</a:t>
            </a:r>
            <a:endParaRPr lang="en-US" altLang="en-US" sz="1200">
              <a:latin typeface="Agency FB" panose="020B0503020202020204" charset="0"/>
              <a:cs typeface="Agency FB" panose="020B0503020202020204" charset="0"/>
            </a:endParaRPr>
          </a:p>
          <a:p>
            <a:pPr marL="0" indent="0" algn="l">
              <a:buNone/>
            </a:pPr>
            <a:r>
              <a:rPr lang="en-US" altLang="en-US" sz="1200">
                <a:latin typeface="Agency FB" panose="020B0503020202020204" charset="0"/>
                <a:cs typeface="Agency FB" panose="020B0503020202020204" charset="0"/>
                <a:sym typeface="+mn-ea"/>
              </a:rPr>
              <a:t>sns.histplot(df['cnt'], kde=True)				</a:t>
            </a:r>
            <a:r>
              <a:rPr lang="en-US" altLang="en-US" sz="1200" b="1">
                <a:latin typeface="Agency FB" panose="020B0503020202020204" charset="0"/>
                <a:cs typeface="Agency FB" panose="020B0503020202020204" charset="0"/>
                <a:sym typeface="+mn-ea"/>
              </a:rPr>
              <a:t>4. Final Dataset </a:t>
            </a:r>
            <a:r>
              <a:rPr lang="en-US" altLang="en-US" sz="1200">
                <a:latin typeface="Agency FB" panose="020B0503020202020204" charset="0"/>
                <a:cs typeface="Agency FB" panose="020B0503020202020204" charset="0"/>
                <a:sym typeface="+mn-ea"/>
              </a:rPr>
              <a:t>	</a:t>
            </a:r>
            <a:endParaRPr lang="en-US" altLang="en-US" sz="1200">
              <a:latin typeface="Agency FB" panose="020B0503020202020204" charset="0"/>
              <a:cs typeface="Agency FB" panose="020B0503020202020204" charset="0"/>
            </a:endParaRPr>
          </a:p>
          <a:p>
            <a:pPr marL="0" indent="0" algn="l">
              <a:buNone/>
            </a:pPr>
            <a:r>
              <a:rPr lang="en-US" altLang="en-US" sz="1200">
                <a:latin typeface="Agency FB" panose="020B0503020202020204" charset="0"/>
                <a:cs typeface="Agency FB" panose="020B0503020202020204" charset="0"/>
                <a:sym typeface="+mn-ea"/>
              </a:rPr>
              <a:t>plt.title('Distribution of Bike Rentals')				</a:t>
            </a:r>
            <a:r>
              <a:rPr lang="en-US" altLang="en-US" sz="1400">
                <a:latin typeface="Agency FB" panose="020B0503020202020204" charset="0"/>
                <a:cs typeface="Agency FB" panose="020B0503020202020204" charset="0"/>
                <a:sym typeface="+mn-ea"/>
              </a:rPr>
              <a:t>this was likely done Using</a:t>
            </a:r>
            <a:r>
              <a:rPr lang="en-US" altLang="en-US" sz="1200">
                <a:latin typeface="Agency FB" panose="020B0503020202020204" charset="0"/>
                <a:cs typeface="Agency FB" panose="020B0503020202020204" charset="0"/>
                <a:sym typeface="+mn-ea"/>
              </a:rPr>
              <a:t>	</a:t>
            </a:r>
            <a:endParaRPr lang="en-US" altLang="en-US" sz="1200">
              <a:latin typeface="Agency FB" panose="020B0503020202020204" charset="0"/>
              <a:cs typeface="Agency FB" panose="020B0503020202020204" charset="0"/>
            </a:endParaRPr>
          </a:p>
          <a:p>
            <a:pPr marL="0" indent="0" algn="l">
              <a:buNone/>
            </a:pPr>
            <a:r>
              <a:rPr lang="en-US" altLang="en-US" sz="1200">
                <a:latin typeface="Agency FB" panose="020B0503020202020204" charset="0"/>
                <a:cs typeface="Agency FB" panose="020B0503020202020204" charset="0"/>
                <a:sym typeface="+mn-ea"/>
              </a:rPr>
              <a:t>plt.show() 						</a:t>
            </a:r>
            <a:endParaRPr lang="en-US" altLang="en-US" sz="1200">
              <a:latin typeface="Agency FB" panose="020B0503020202020204" charset="0"/>
              <a:cs typeface="Agency FB" panose="020B0503020202020204" charset="0"/>
            </a:endParaRPr>
          </a:p>
          <a:p>
            <a:pPr marL="0" indent="0" algn="l">
              <a:buNone/>
            </a:pPr>
            <a:r>
              <a:rPr lang="en-US" altLang="en-US" sz="1200">
                <a:latin typeface="Agency FB" panose="020B0503020202020204" charset="0"/>
                <a:cs typeface="Agency FB" panose="020B0503020202020204" charset="0"/>
                <a:sym typeface="+mn-ea"/>
              </a:rPr>
              <a:t>Understand how frequently different rental counts occur.	</a:t>
            </a:r>
            <a:r>
              <a:rPr lang="en-US" altLang="en-US" sz="1200" b="1">
                <a:latin typeface="Agency FB" panose="020B0503020202020204" charset="0"/>
                <a:cs typeface="Agency FB" panose="020B0503020202020204" charset="0"/>
              </a:rPr>
              <a:t>				</a:t>
            </a:r>
            <a:r>
              <a:rPr lang="en-US" altLang="en-US" sz="1200">
                <a:latin typeface="Agency FB" panose="020B0503020202020204" charset="0"/>
                <a:cs typeface="Agency FB" panose="020B0503020202020204" charset="0"/>
              </a:rPr>
              <a:t>				</a:t>
            </a:r>
            <a:endParaRPr lang="en-US" altLang="en-US" sz="1200">
              <a:latin typeface="Agency FB" panose="020B0503020202020204" charset="0"/>
              <a:cs typeface="Agency FB" panose="020B0503020202020204" charset="0"/>
            </a:endParaRPr>
          </a:p>
          <a:p>
            <a:pPr marL="0" indent="0" algn="l">
              <a:buNone/>
            </a:pPr>
            <a:r>
              <a:rPr lang="en-US" altLang="en-US" sz="1200" b="1">
                <a:latin typeface="Agency FB" panose="020B0503020202020204" charset="0"/>
                <a:cs typeface="Agency FB" panose="020B0503020202020204" charset="0"/>
                <a:sym typeface="+mn-ea"/>
              </a:rPr>
              <a:t>B. Weather Impact on Bike Rentals </a:t>
            </a:r>
            <a:r>
              <a:rPr lang="en-US" altLang="en-US" sz="1600">
                <a:latin typeface="Agency FB" panose="020B0503020202020204" charset="0"/>
                <a:cs typeface="Agency FB" panose="020B0503020202020204" charset="0"/>
                <a:sym typeface="+mn-ea"/>
              </a:rPr>
              <a:t>	</a:t>
            </a:r>
            <a:endParaRPr lang="en-US" altLang="en-US" sz="1600">
              <a:latin typeface="Agency FB" panose="020B0503020202020204" charset="0"/>
              <a:cs typeface="Agency FB" panose="020B0503020202020204" charset="0"/>
              <a:sym typeface="+mn-ea"/>
            </a:endParaRPr>
          </a:p>
          <a:p>
            <a:pPr marL="0" indent="0" algn="l">
              <a:buNone/>
            </a:pPr>
            <a:r>
              <a:rPr lang="en-US" altLang="en-US" sz="1400">
                <a:latin typeface="Agency FB" panose="020B0503020202020204" charset="0"/>
                <a:cs typeface="Agency FB" panose="020B0503020202020204" charset="0"/>
                <a:sym typeface="+mn-ea"/>
              </a:rPr>
              <a:t>plt.figure(figsize=(8,6))</a:t>
            </a:r>
            <a:endParaRPr lang="en-US" altLang="en-US" sz="1400">
              <a:latin typeface="Agency FB" panose="020B0503020202020204" charset="0"/>
              <a:cs typeface="Agency FB" panose="020B0503020202020204" charset="0"/>
            </a:endParaRPr>
          </a:p>
          <a:p>
            <a:pPr marL="0" indent="0" algn="l">
              <a:buNone/>
            </a:pPr>
            <a:r>
              <a:rPr lang="en-US" altLang="en-US" sz="1400">
                <a:latin typeface="Agency FB" panose="020B0503020202020204" charset="0"/>
                <a:cs typeface="Agency FB" panose="020B0503020202020204" charset="0"/>
                <a:sym typeface="+mn-ea"/>
              </a:rPr>
              <a:t>sns.boxplot(x=df['weathersit'], y=df['cnt'])</a:t>
            </a:r>
            <a:endParaRPr lang="en-US" altLang="en-US" sz="1400">
              <a:latin typeface="Agency FB" panose="020B0503020202020204" charset="0"/>
              <a:cs typeface="Agency FB" panose="020B0503020202020204" charset="0"/>
            </a:endParaRPr>
          </a:p>
          <a:p>
            <a:pPr marL="0" indent="0" algn="l">
              <a:buNone/>
            </a:pPr>
            <a:r>
              <a:rPr lang="en-US" altLang="en-US" sz="1400">
                <a:latin typeface="Agency FB" panose="020B0503020202020204" charset="0"/>
                <a:cs typeface="Agency FB" panose="020B0503020202020204" charset="0"/>
                <a:sym typeface="+mn-ea"/>
              </a:rPr>
              <a:t>plt.title('Weather Impact on Bike Rentals')</a:t>
            </a:r>
            <a:endParaRPr lang="en-US" altLang="en-US" sz="1400">
              <a:latin typeface="Agency FB" panose="020B0503020202020204" charset="0"/>
              <a:cs typeface="Agency FB" panose="020B0503020202020204" charset="0"/>
            </a:endParaRPr>
          </a:p>
          <a:p>
            <a:pPr marL="0" indent="0" algn="l">
              <a:buNone/>
            </a:pPr>
            <a:r>
              <a:rPr lang="en-US" altLang="en-US" sz="1400">
                <a:latin typeface="Agency FB" panose="020B0503020202020204" charset="0"/>
                <a:cs typeface="Agency FB" panose="020B0503020202020204" charset="0"/>
                <a:sym typeface="+mn-ea"/>
              </a:rPr>
              <a:t>plt.show()</a:t>
            </a:r>
            <a:endParaRPr lang="en-US" altLang="en-US" sz="1400">
              <a:latin typeface="Agency FB" panose="020B0503020202020204" charset="0"/>
              <a:cs typeface="Agency FB" panose="020B0503020202020204" charset="0"/>
            </a:endParaRPr>
          </a:p>
          <a:p>
            <a:pPr marL="0" indent="0" algn="l">
              <a:buNone/>
            </a:pPr>
            <a:r>
              <a:rPr lang="en-US" altLang="en-US" sz="1400" b="1">
                <a:latin typeface="Agency FB" panose="020B0503020202020204" charset="0"/>
                <a:cs typeface="Agency FB" panose="020B0503020202020204" charset="0"/>
              </a:rPr>
              <a:t>C. Hourly Trends in Bike Rentals</a:t>
            </a:r>
            <a:endParaRPr lang="en-US" altLang="en-US" sz="1400" b="1">
              <a:latin typeface="Agency FB" panose="020B0503020202020204" charset="0"/>
              <a:cs typeface="Agency FB" panose="020B0503020202020204" charset="0"/>
            </a:endParaRPr>
          </a:p>
          <a:p>
            <a:pPr marL="0" indent="0" algn="l">
              <a:buNone/>
            </a:pPr>
            <a:r>
              <a:rPr lang="en-US" altLang="en-US" sz="1400">
                <a:latin typeface="Agency FB" panose="020B0503020202020204" charset="0"/>
                <a:cs typeface="Agency FB" panose="020B0503020202020204" charset="0"/>
              </a:rPr>
              <a:t>plt.figure(figsize=(8,6))</a:t>
            </a:r>
            <a:endParaRPr lang="en-US" altLang="en-US" sz="1400">
              <a:latin typeface="Agency FB" panose="020B0503020202020204" charset="0"/>
              <a:cs typeface="Agency FB" panose="020B0503020202020204" charset="0"/>
            </a:endParaRPr>
          </a:p>
          <a:p>
            <a:pPr marL="0" indent="0" algn="l">
              <a:buNone/>
            </a:pPr>
            <a:r>
              <a:rPr lang="en-US" altLang="en-US" sz="1400">
                <a:latin typeface="Agency FB" panose="020B0503020202020204" charset="0"/>
                <a:cs typeface="Agency FB" panose="020B0503020202020204" charset="0"/>
              </a:rPr>
              <a:t>sns.lineplot(x=df['hr'], y=df['cnt'])</a:t>
            </a:r>
            <a:endParaRPr lang="en-US" altLang="en-US" sz="1400">
              <a:latin typeface="Agency FB" panose="020B0503020202020204" charset="0"/>
              <a:cs typeface="Agency FB" panose="020B0503020202020204" charset="0"/>
            </a:endParaRPr>
          </a:p>
          <a:p>
            <a:pPr marL="0" indent="0" algn="l">
              <a:buNone/>
            </a:pPr>
            <a:r>
              <a:rPr lang="en-US" altLang="en-US" sz="1400">
                <a:latin typeface="Agency FB" panose="020B0503020202020204" charset="0"/>
                <a:cs typeface="Agency FB" panose="020B0503020202020204" charset="0"/>
              </a:rPr>
              <a:t>plt.title('Hourly Trends in Bike Rentals')</a:t>
            </a:r>
            <a:endParaRPr lang="en-US" altLang="en-US" sz="1400">
              <a:latin typeface="Agency FB" panose="020B0503020202020204" charset="0"/>
              <a:cs typeface="Agency FB" panose="020B0503020202020204" charset="0"/>
            </a:endParaRPr>
          </a:p>
          <a:p>
            <a:pPr marL="0" indent="0" algn="l">
              <a:buNone/>
            </a:pPr>
            <a:r>
              <a:rPr lang="en-US" altLang="en-US" sz="1400">
                <a:latin typeface="Agency FB" panose="020B0503020202020204" charset="0"/>
                <a:cs typeface="Agency FB" panose="020B0503020202020204" charset="0"/>
              </a:rPr>
              <a:t>plt.show()</a:t>
            </a:r>
            <a:endParaRPr lang="en-US" altLang="en-US" sz="1400">
              <a:latin typeface="Agency FB" panose="020B0503020202020204" charset="0"/>
              <a:cs typeface="Agency FB" panose="020B0503020202020204" charset="0"/>
            </a:endParaRPr>
          </a:p>
        </p:txBody>
      </p:sp>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914400" y="219075"/>
            <a:ext cx="7534910" cy="863600"/>
          </a:xfrm>
        </p:spPr>
        <p:txBody>
          <a:bodyPr/>
          <a:p>
            <a:pPr>
              <a:lnSpc>
                <a:spcPct val="60000"/>
              </a:lnSpc>
            </a:pPr>
            <a:r>
              <a:rPr lang="en-US" altLang="en-US" b="1">
                <a:solidFill>
                  <a:srgbClr val="FF0000"/>
                </a:solidFill>
                <a:latin typeface="Algerian" panose="04020705040A02060702" charset="0"/>
                <a:cs typeface="Algerian" panose="04020705040A02060702" charset="0"/>
              </a:rPr>
              <a:t> </a:t>
            </a:r>
            <a:br>
              <a:rPr lang="en-US" altLang="en-US" b="1">
                <a:solidFill>
                  <a:srgbClr val="FF0000"/>
                </a:solidFill>
                <a:latin typeface="Algerian" panose="04020705040A02060702" charset="0"/>
                <a:cs typeface="Algerian" panose="04020705040A02060702" charset="0"/>
              </a:rPr>
            </a:br>
            <a:r>
              <a:rPr lang="en-US" altLang="en-US" b="1">
                <a:solidFill>
                  <a:srgbClr val="FF0000"/>
                </a:solidFill>
                <a:latin typeface="Algerian" panose="04020705040A02060702" charset="0"/>
                <a:cs typeface="Algerian" panose="04020705040A02060702" charset="0"/>
                <a:sym typeface="+mn-ea"/>
              </a:rPr>
              <a:t>Correlation Analysis </a:t>
            </a:r>
            <a:endParaRPr lang="en-US" altLang="en-US"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0"/>
          </p:nvPr>
        </p:nvSpPr>
        <p:spPr>
          <a:xfrm>
            <a:off x="914400" y="1082675"/>
            <a:ext cx="11001375" cy="5582920"/>
          </a:xfrm>
        </p:spPr>
        <p:txBody>
          <a:bodyPr>
            <a:normAutofit fontScale="35000"/>
          </a:bodyPr>
          <a:p>
            <a:pPr marL="0" indent="0">
              <a:buNone/>
            </a:pPr>
            <a:r>
              <a:rPr lang="en-US" altLang="en-US" sz="5600" b="1">
                <a:solidFill>
                  <a:srgbClr val="000000"/>
                </a:solidFill>
                <a:latin typeface="Agency FB" panose="020B0503020202020204" charset="0"/>
                <a:cs typeface="Agency FB" panose="020B0503020202020204" charset="0"/>
                <a:sym typeface="+mn-ea"/>
              </a:rPr>
              <a:t>1. Correlation:</a:t>
            </a:r>
            <a:endParaRPr lang="en-US" altLang="en-US" sz="5600" b="1">
              <a:solidFill>
                <a:srgbClr val="000000"/>
              </a:solidFill>
              <a:latin typeface="Agency FB" panose="020B0503020202020204" charset="0"/>
              <a:cs typeface="Agency FB" panose="020B0503020202020204" charset="0"/>
              <a:sym typeface="+mn-ea"/>
            </a:endParaRPr>
          </a:p>
          <a:p>
            <a:pPr marL="0" indent="0">
              <a:buNone/>
            </a:pPr>
            <a:r>
              <a:rPr lang="en-US" altLang="en-US" sz="5600" b="1">
                <a:solidFill>
                  <a:srgbClr val="000000"/>
                </a:solidFill>
                <a:latin typeface="Agency FB" panose="020B0503020202020204" charset="0"/>
                <a:cs typeface="Agency FB" panose="020B0503020202020204" charset="0"/>
                <a:sym typeface="+mn-ea"/>
              </a:rPr>
              <a:t>   </a:t>
            </a:r>
            <a:r>
              <a:rPr lang="en-US" altLang="en-US" sz="5600">
                <a:solidFill>
                  <a:srgbClr val="000000"/>
                </a:solidFill>
                <a:latin typeface="Agency FB" panose="020B0503020202020204" charset="0"/>
                <a:cs typeface="Agency FB" panose="020B0503020202020204" charset="0"/>
                <a:sym typeface="+mn-ea"/>
              </a:rPr>
              <a:t> - Measures linear relationships between variables (-1 to 1).</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Bike rental correlations: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Registered users: High positive correlation (more users → more rentals).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Temperature: Moderate positive correlation (warmer days → more rentals).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Windspeed: Weak/negative correlation (windy days reduce rentals).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Humidity: Weak negative correlation (humidity might reduce rentals).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b="1">
                <a:solidFill>
                  <a:srgbClr val="000000"/>
                </a:solidFill>
                <a:latin typeface="Agency FB" panose="020B0503020202020204" charset="0"/>
                <a:cs typeface="Agency FB" panose="020B0503020202020204" charset="0"/>
                <a:sym typeface="+mn-ea"/>
              </a:rPr>
              <a:t>2. User Types:</a:t>
            </a:r>
            <a:endParaRPr lang="en-US" altLang="en-US" sz="5600" b="1">
              <a:solidFill>
                <a:srgbClr val="000000"/>
              </a:solidFill>
              <a:latin typeface="Agency FB" panose="020B0503020202020204" charset="0"/>
              <a:cs typeface="Agency FB" panose="020B0503020202020204" charset="0"/>
              <a:sym typeface="+mn-ea"/>
            </a:endParaRPr>
          </a:p>
          <a:p>
            <a:pPr marL="0" indent="0">
              <a:buNone/>
            </a:pPr>
            <a:r>
              <a:rPr lang="en-US" altLang="en-US" sz="5600" b="1">
                <a:solidFill>
                  <a:srgbClr val="000000"/>
                </a:solidFill>
                <a:latin typeface="Agency FB" panose="020B0503020202020204" charset="0"/>
                <a:cs typeface="Agency FB" panose="020B0503020202020204" charset="0"/>
                <a:sym typeface="+mn-ea"/>
              </a:rPr>
              <a:t>    </a:t>
            </a:r>
            <a:r>
              <a:rPr lang="en-US" altLang="en-US" sz="5600">
                <a:solidFill>
                  <a:srgbClr val="000000"/>
                </a:solidFill>
                <a:latin typeface="Agency FB" panose="020B0503020202020204" charset="0"/>
                <a:cs typeface="Agency FB" panose="020B0503020202020204" charset="0"/>
                <a:sym typeface="+mn-ea"/>
              </a:rPr>
              <a:t>- Casual users: Occasional riders (e.g., tourists).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Registered users: Frequent riders with memberships (e.g., commuters).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Key insights:</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Registered users peak during commute hours (8 AM, 5 PM).</a:t>
            </a:r>
            <a:endParaRPr lang="en-US" altLang="en-US" sz="5600">
              <a:solidFill>
                <a:srgbClr val="000000"/>
              </a:solidFill>
              <a:latin typeface="Agency FB" panose="020B0503020202020204" charset="0"/>
              <a:cs typeface="Agency FB" panose="020B0503020202020204" charset="0"/>
              <a:sym typeface="+mn-ea"/>
            </a:endParaRPr>
          </a:p>
          <a:p>
            <a:pPr marL="0" indent="0">
              <a:buNone/>
            </a:pPr>
            <a:r>
              <a:rPr lang="en-US" altLang="en-US" sz="5600">
                <a:solidFill>
                  <a:srgbClr val="000000"/>
                </a:solidFill>
                <a:latin typeface="Agency FB" panose="020B0503020202020204" charset="0"/>
                <a:cs typeface="Agency FB" panose="020B0503020202020204" charset="0"/>
                <a:sym typeface="+mn-ea"/>
              </a:rPr>
              <a:t>        - Casual users rent more on weekends and holidays.</a:t>
            </a:r>
            <a:endParaRPr lang="en-US" altLang="en-US" sz="5600">
              <a:solidFill>
                <a:srgbClr val="000000"/>
              </a:solidFill>
              <a:latin typeface="Agency FB" panose="020B0503020202020204" charset="0"/>
              <a:cs typeface="Agency FB" panose="020B0503020202020204" charset="0"/>
              <a:sym typeface="+mn-ea"/>
            </a:endParaRPr>
          </a:p>
          <a:p>
            <a:pPr marL="0" indent="0">
              <a:buNone/>
            </a:pPr>
            <a:endParaRPr lang="en-US" altLang="en-US" sz="6400">
              <a:latin typeface="Agency FB" panose="020B0503020202020204" charset="0"/>
              <a:cs typeface="Agency FB" panose="020B0503020202020204" charset="0"/>
            </a:endParaRPr>
          </a:p>
        </p:txBody>
      </p:sp>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tLang="en-US" b="1">
                <a:solidFill>
                  <a:srgbClr val="FF0000"/>
                </a:solidFill>
                <a:latin typeface="Algerian" panose="04020705040A02060702" charset="0"/>
                <a:cs typeface="Algerian" panose="04020705040A02060702" charset="0"/>
              </a:rPr>
              <a:t>Outliers </a:t>
            </a:r>
            <a:endParaRPr lang="en-US" altLang="en-US"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0"/>
          </p:nvPr>
        </p:nvSpPr>
        <p:spPr>
          <a:xfrm>
            <a:off x="914400" y="1933575"/>
            <a:ext cx="7150735" cy="4351020"/>
          </a:xfrm>
        </p:spPr>
        <p:txBody>
          <a:bodyPr>
            <a:noAutofit/>
          </a:bodyPr>
          <a:p>
            <a:r>
              <a:rPr lang="en-US" altLang="en-US">
                <a:latin typeface="Agency FB" panose="020B0503020202020204" charset="0"/>
                <a:cs typeface="Agency FB" panose="020B0503020202020204" charset="0"/>
              </a:rPr>
              <a:t>The dataset reveals potential outliers in:</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1. </a:t>
            </a:r>
            <a:r>
              <a:rPr lang="en-US" altLang="en-US" b="1">
                <a:latin typeface="Agency FB" panose="020B0503020202020204" charset="0"/>
                <a:cs typeface="Agency FB" panose="020B0503020202020204" charset="0"/>
              </a:rPr>
              <a:t>Windspeed:</a:t>
            </a:r>
            <a:r>
              <a:rPr lang="en-US" altLang="en-US">
                <a:latin typeface="Agency FB" panose="020B0503020202020204" charset="0"/>
                <a:cs typeface="Agency FB" panose="020B0503020202020204" charset="0"/>
              </a:rPr>
              <a:t> Values like -1.683162 may indicate missing or placeholder values, which could be considered outliers or invalid entries.</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2. </a:t>
            </a:r>
            <a:r>
              <a:rPr lang="en-US" altLang="en-US" b="1">
                <a:latin typeface="Agency FB" panose="020B0503020202020204" charset="0"/>
                <a:cs typeface="Agency FB" panose="020B0503020202020204" charset="0"/>
              </a:rPr>
              <a:t>User Counts (casual, registered, cnt): </a:t>
            </a:r>
            <a:r>
              <a:rPr lang="en-US" altLang="en-US" sz="1800">
                <a:latin typeface="Agency FB" panose="020B0503020202020204" charset="0"/>
                <a:cs typeface="Agency FB" panose="020B0503020202020204" charset="0"/>
              </a:rPr>
              <a:t>Row index 999 shows unusually high values (casual = 2.0, registered = 96.0, cnt = 98.0), which could be a valid peak or an </a:t>
            </a:r>
            <a:r>
              <a:rPr lang="en-US" altLang="en-US">
                <a:latin typeface="Agency FB" panose="020B0503020202020204" charset="0"/>
                <a:cs typeface="Agency FB" panose="020B0503020202020204" charset="0"/>
              </a:rPr>
              <a:t>anomaly.</a:t>
            </a:r>
            <a:endParaRPr lang="en-US" altLang="en-US">
              <a:latin typeface="Agency FB" panose="020B0503020202020204" charset="0"/>
              <a:cs typeface="Agency FB" panose="020B0503020202020204" charset="0"/>
            </a:endParaRPr>
          </a:p>
          <a:p>
            <a:r>
              <a:rPr lang="en-US" altLang="en-US" b="1">
                <a:latin typeface="Agency FB" panose="020B0503020202020204" charset="0"/>
                <a:cs typeface="Agency FB" panose="020B0503020202020204" charset="0"/>
              </a:rPr>
              <a:t>3. Negative Values:</a:t>
            </a:r>
            <a:r>
              <a:rPr lang="en-US" altLang="en-US">
                <a:latin typeface="Agency FB" panose="020B0503020202020204" charset="0"/>
                <a:cs typeface="Agency FB" panose="020B0503020202020204" charset="0"/>
              </a:rPr>
              <a:t> Negative values in casual, registered, and cnt columns (e.g., -0.237798, -0.810275) are unrealistic in a real-world context, suggesting either:</a:t>
            </a:r>
            <a:endParaRPr lang="en-US" altLang="en-US">
              <a:latin typeface="Agency FB" panose="020B0503020202020204" charset="0"/>
              <a:cs typeface="Agency FB" panose="020B0503020202020204" charset="0"/>
            </a:endParaRPr>
          </a:p>
          <a:p>
            <a:r>
              <a:rPr lang="en-US" altLang="en-US" b="1">
                <a:latin typeface="Agency FB" panose="020B0503020202020204" charset="0"/>
                <a:cs typeface="Agency FB" panose="020B0503020202020204" charset="0"/>
              </a:rPr>
              <a:t>Data Normalization:</a:t>
            </a:r>
            <a:r>
              <a:rPr lang="en-US" altLang="en-US">
                <a:latin typeface="Agency FB" panose="020B0503020202020204" charset="0"/>
                <a:cs typeface="Agency FB" panose="020B0503020202020204" charset="0"/>
              </a:rPr>
              <a:t> Values might have been normalized using StandardScaler or MinMaxScaler.</a:t>
            </a:r>
            <a:endParaRPr lang="en-US" altLang="en-US">
              <a:latin typeface="Agency FB" panose="020B0503020202020204" charset="0"/>
              <a:cs typeface="Agency FB" panose="020B0503020202020204" charset="0"/>
            </a:endParaRPr>
          </a:p>
          <a:p>
            <a:r>
              <a:rPr lang="en-US" altLang="en-US" b="1">
                <a:latin typeface="Agency FB" panose="020B0503020202020204" charset="0"/>
                <a:cs typeface="Agency FB" panose="020B0503020202020204" charset="0"/>
              </a:rPr>
              <a:t> Invalid Entries:</a:t>
            </a:r>
            <a:r>
              <a:rPr lang="en-US" altLang="en-US">
                <a:latin typeface="Agency FB" panose="020B0503020202020204" charset="0"/>
                <a:cs typeface="Agency FB" panose="020B0503020202020204" charset="0"/>
              </a:rPr>
              <a:t> Negative values could be errors or invalid data.</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p:txBody>
      </p:sp>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0000"/>
                </a:solidFill>
                <a:latin typeface="Algerian" panose="04020705040A02060702" charset="0"/>
                <a:cs typeface="Algerian" panose="04020705040A02060702" charset="0"/>
              </a:rPr>
              <a:t>thank you</a:t>
            </a:r>
            <a:endParaRPr lang="en-US" b="1" dirty="0">
              <a:solidFill>
                <a:srgbClr val="FF0000"/>
              </a:solidFill>
              <a:latin typeface="Algerian" panose="04020705040A02060702" charset="0"/>
              <a:cs typeface="Algerian" panose="04020705040A02060702" charset="0"/>
            </a:endParaRPr>
          </a:p>
        </p:txBody>
      </p:sp>
      <p:sp>
        <p:nvSpPr>
          <p:cNvPr id="11" name="Content Placeholder 10"/>
          <p:cNvSpPr>
            <a:spLocks noGrp="1"/>
          </p:cNvSpPr>
          <p:nvPr>
            <p:ph sz="quarter" idx="13"/>
          </p:nvPr>
        </p:nvSpPr>
        <p:spPr>
          <a:xfrm>
            <a:off x="6848856" y="914400"/>
            <a:ext cx="3867912" cy="5029200"/>
          </a:xfrm>
        </p:spPr>
        <p:txBody>
          <a:bodyPr anchor="ctr"/>
          <a:lstStyle/>
          <a:p>
            <a:r>
              <a:rPr lang="en-US" altLang="en-US" b="1" dirty="0">
                <a:solidFill>
                  <a:srgbClr val="002060"/>
                </a:solidFill>
                <a:latin typeface="Algerian" panose="04020705040A02060702" charset="0"/>
                <a:cs typeface="Algerian" panose="04020705040A02060702" charset="0"/>
              </a:rPr>
              <a:t>I look forward to your feedback </a:t>
            </a:r>
            <a:endParaRPr lang="en-US" altLang="en-US" b="1" dirty="0">
              <a:solidFill>
                <a:srgbClr val="002060"/>
              </a:solidFill>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607060" y="172085"/>
            <a:ext cx="10667365" cy="567055"/>
          </a:xfrm>
        </p:spPr>
        <p:txBody>
          <a:bodyPr/>
          <a:lstStyle/>
          <a:p>
            <a:r>
              <a:rPr lang="en-US" altLang="en-US" b="1" dirty="0">
                <a:solidFill>
                  <a:srgbClr val="FF0000"/>
                </a:solidFill>
                <a:latin typeface="Algerian" panose="04020705040A02060702" charset="0"/>
                <a:cs typeface="Algerian" panose="04020705040A02060702" charset="0"/>
              </a:rPr>
              <a:t>Dataset Overview</a:t>
            </a:r>
            <a:endParaRPr lang="en-US" altLang="en-US" b="1" dirty="0">
              <a:solidFill>
                <a:srgbClr val="FF0000"/>
              </a:solidFill>
              <a:latin typeface="Algerian" panose="04020705040A02060702" charset="0"/>
              <a:cs typeface="Algerian" panose="04020705040A02060702" charset="0"/>
            </a:endParaRPr>
          </a:p>
        </p:txBody>
      </p:sp>
      <p:sp>
        <p:nvSpPr>
          <p:cNvPr id="14" name="Content Placeholder 13"/>
          <p:cNvSpPr>
            <a:spLocks noGrp="1"/>
          </p:cNvSpPr>
          <p:nvPr>
            <p:ph sz="quarter" idx="11"/>
          </p:nvPr>
        </p:nvSpPr>
        <p:spPr>
          <a:xfrm>
            <a:off x="606425" y="739140"/>
            <a:ext cx="5412105" cy="6035675"/>
          </a:xfrm>
        </p:spPr>
        <p:txBody>
          <a:bodyPr>
            <a:noAutofit/>
          </a:bodyPr>
          <a:lstStyle/>
          <a:p>
            <a:r>
              <a:rPr lang="en-US" altLang="en-US" sz="1800" b="1" dirty="0">
                <a:solidFill>
                  <a:srgbClr val="000000"/>
                </a:solidFill>
                <a:latin typeface="Agency FB" panose="020B0503020202020204" charset="0"/>
                <a:cs typeface="Agency FB" panose="020B0503020202020204" charset="0"/>
              </a:rPr>
              <a:t>This dataset captures hourly bike-sharing demand data, providing insights into how various factors influence bike rentals. Let's break down the key columns:</a:t>
            </a:r>
            <a:r>
              <a:rPr lang="en-IN" altLang="en-US" sz="1800" b="1" dirty="0">
                <a:solidFill>
                  <a:srgbClr val="000000"/>
                </a:solidFill>
                <a:latin typeface="Agency FB" panose="020B0503020202020204" charset="0"/>
                <a:cs typeface="Agency FB" panose="020B0503020202020204" charset="0"/>
              </a:rPr>
              <a:t> </a:t>
            </a:r>
            <a:endParaRPr lang="en-IN" altLang="en-US" sz="1800" b="1" dirty="0">
              <a:solidFill>
                <a:srgbClr val="000000"/>
              </a:solidFill>
              <a:latin typeface="Agency FB" panose="020B0503020202020204" charset="0"/>
              <a:cs typeface="Agency FB" panose="020B0503020202020204" charset="0"/>
            </a:endParaRPr>
          </a:p>
          <a:p>
            <a:r>
              <a:rPr lang="en-US" altLang="en-US" sz="1600" b="1" u="sng" dirty="0">
                <a:solidFill>
                  <a:srgbClr val="000000"/>
                </a:solidFill>
                <a:latin typeface="Agency FB" panose="020B0503020202020204" charset="0"/>
                <a:cs typeface="Agency FB" panose="020B0503020202020204" charset="0"/>
              </a:rPr>
              <a:t>Temporal Features</a:t>
            </a:r>
            <a:endParaRPr lang="en-US" altLang="en-US" sz="1600" b="1" u="sng"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Date: Each row represents a specific hour of the day.</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Hour: Hourly breakdown of bike rentals (0 = midnight, 12 = noon).</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Day of the Week: Day of the week (Monday = 0, Sunday = 6).</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Month: Month of the year (January = 1, December = 12).</a:t>
            </a:r>
            <a:endParaRPr lang="en-US" altLang="en-US" sz="1600" dirty="0">
              <a:solidFill>
                <a:srgbClr val="000000"/>
              </a:solidFill>
              <a:latin typeface="Agency FB" panose="020B0503020202020204" charset="0"/>
              <a:cs typeface="Agency FB" panose="020B0503020202020204" charset="0"/>
            </a:endParaRPr>
          </a:p>
          <a:p>
            <a:r>
              <a:rPr lang="en-US" altLang="en-US" sz="1600" b="1" u="sng" dirty="0">
                <a:solidFill>
                  <a:srgbClr val="000000"/>
                </a:solidFill>
                <a:latin typeface="Agency FB" panose="020B0503020202020204" charset="0"/>
                <a:cs typeface="Agency FB" panose="020B0503020202020204" charset="0"/>
              </a:rPr>
              <a:t>Weather Features</a:t>
            </a:r>
            <a:endParaRPr lang="en-US" altLang="en-US" sz="1600" b="1" u="sng"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Weather Situation: Categorical weather conditions (clear, misty, rainy).</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Temperature: Temperature in Celsius.</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Feels-like Temperature: Perceived temperature.</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Humidity: Relative humidity.</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Windspeed: Wind speed.</a:t>
            </a:r>
            <a:endParaRPr lang="en-US" altLang="en-US" sz="1600" dirty="0">
              <a:solidFill>
                <a:srgbClr val="000000"/>
              </a:solidFill>
              <a:latin typeface="Agency FB" panose="020B0503020202020204" charset="0"/>
              <a:cs typeface="Agency FB" panose="020B0503020202020204" charset="0"/>
            </a:endParaRPr>
          </a:p>
          <a:p>
            <a:r>
              <a:rPr lang="en-US" altLang="en-US" sz="1600" b="1" u="sng" dirty="0">
                <a:solidFill>
                  <a:srgbClr val="000000"/>
                </a:solidFill>
                <a:latin typeface="Agency FB" panose="020B0503020202020204" charset="0"/>
                <a:cs typeface="Agency FB" panose="020B0503020202020204" charset="0"/>
              </a:rPr>
              <a:t>Demand Features</a:t>
            </a:r>
            <a:endParaRPr lang="en-US" altLang="en-US" sz="1600" b="1" u="sng"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Casual Users: Number of non-registered users renting bikes.</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Registered Users: Number of registered users renting bikes.</a:t>
            </a:r>
            <a:endParaRPr lang="en-US" altLang="en-US" sz="1600" dirty="0">
              <a:solidFill>
                <a:srgbClr val="000000"/>
              </a:solidFill>
              <a:latin typeface="Agency FB" panose="020B0503020202020204" charset="0"/>
              <a:cs typeface="Agency FB" panose="020B0503020202020204" charset="0"/>
            </a:endParaRPr>
          </a:p>
          <a:p>
            <a:r>
              <a:rPr lang="en-US" altLang="en-US" sz="1600" dirty="0">
                <a:solidFill>
                  <a:srgbClr val="000000"/>
                </a:solidFill>
                <a:latin typeface="Agency FB" panose="020B0503020202020204" charset="0"/>
                <a:cs typeface="Agency FB" panose="020B0503020202020204" charset="0"/>
              </a:rPr>
              <a:t>- Total Count: Total number of bike rentals (casual + registered).</a:t>
            </a:r>
            <a:endParaRPr lang="en-US" altLang="en-US" sz="1600" dirty="0">
              <a:solidFill>
                <a:srgbClr val="000000"/>
              </a:solidFill>
              <a:latin typeface="Agency FB" panose="020B0503020202020204" charset="0"/>
              <a:cs typeface="Agency FB" panose="020B0503020202020204" charset="0"/>
            </a:endParaRPr>
          </a:p>
          <a:p>
            <a:endParaRPr lang="en-IN" altLang="en-US" sz="1400" dirty="0">
              <a:solidFill>
                <a:srgbClr val="000000"/>
              </a:solidFill>
              <a:latin typeface="Agency FB" panose="020B0503020202020204" charset="0"/>
              <a:cs typeface="Agency FB" panose="020B0503020202020204" charset="0"/>
            </a:endParaRPr>
          </a:p>
          <a:p>
            <a:endParaRPr lang="en-US" altLang="en-US" sz="800" dirty="0">
              <a:solidFill>
                <a:srgbClr val="000000"/>
              </a:solidFill>
              <a:latin typeface="Agency FB" panose="020B0503020202020204" charset="0"/>
              <a:cs typeface="Agency FB" panose="020B0503020202020204" charset="0"/>
            </a:endParaRPr>
          </a:p>
          <a:p>
            <a:endParaRPr lang="en-US" altLang="en-US" sz="800" dirty="0">
              <a:solidFill>
                <a:srgbClr val="000000"/>
              </a:solidFill>
              <a:latin typeface="Agency FB" panose="020B0503020202020204" charset="0"/>
              <a:cs typeface="Agency FB" panose="020B0503020202020204" charset="0"/>
            </a:endParaRPr>
          </a:p>
          <a:p>
            <a:endParaRPr lang="en-US" altLang="en-US" sz="800" dirty="0">
              <a:solidFill>
                <a:srgbClr val="000000"/>
              </a:solidFill>
              <a:latin typeface="Agency FB" panose="020B0503020202020204" charset="0"/>
              <a:cs typeface="Agency FB" panose="020B0503020202020204" charset="0"/>
            </a:endParaRPr>
          </a:p>
          <a:p>
            <a:endParaRPr lang="en-US" altLang="en-US" sz="800" dirty="0">
              <a:solidFill>
                <a:srgbClr val="000000"/>
              </a:solidFill>
              <a:latin typeface="Agency FB" panose="020B0503020202020204" charset="0"/>
              <a:cs typeface="Agency FB" panose="020B0503020202020204" charset="0"/>
            </a:endParaRPr>
          </a:p>
        </p:txBody>
      </p:sp>
      <p:sp>
        <p:nvSpPr>
          <p:cNvPr id="2" name="Slide Number Placeholder 1"/>
          <p:cNvSpPr>
            <a:spLocks noGrp="1"/>
          </p:cNvSpPr>
          <p:nvPr>
            <p:ph type="sldNum" sz="quarter" idx="4"/>
          </p:nvPr>
        </p:nvSpPr>
        <p:spPr>
          <a:xfrm>
            <a:off x="11353800" y="5879804"/>
            <a:ext cx="661416" cy="895899"/>
          </a:xfrm>
        </p:spPr>
        <p:txBody>
          <a:bodyPr/>
          <a:lstStyle/>
          <a:p>
            <a:fld id="{58FB4751-880F-D840-AAA9-3A15815CC996}" type="slidenum">
              <a:rPr lang="en-US" smtClean="0"/>
            </a:fld>
            <a:endParaRPr lang="en-US" dirty="0"/>
          </a:p>
        </p:txBody>
      </p:sp>
      <p:pic>
        <p:nvPicPr>
          <p:cNvPr id="5" name="Content Placeholder 4"/>
          <p:cNvPicPr>
            <a:picLocks noChangeAspect="1"/>
          </p:cNvPicPr>
          <p:nvPr>
            <p:ph sz="quarter" idx="12"/>
          </p:nvPr>
        </p:nvPicPr>
        <p:blipFill>
          <a:blip r:embed="rId1"/>
          <a:stretch>
            <a:fillRect/>
          </a:stretch>
        </p:blipFill>
        <p:spPr>
          <a:xfrm>
            <a:off x="6184265" y="1616075"/>
            <a:ext cx="6007735" cy="40697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35280" y="133350"/>
            <a:ext cx="10939145" cy="625475"/>
          </a:xfrm>
        </p:spPr>
        <p:txBody>
          <a:bodyPr/>
          <a:lstStyle/>
          <a:p>
            <a:r>
              <a:rPr lang="en-US" altLang="en-US" b="1" dirty="0">
                <a:solidFill>
                  <a:srgbClr val="FF0000"/>
                </a:solidFill>
                <a:latin typeface="Algerian" panose="04020705040A02060702" charset="0"/>
                <a:cs typeface="Algerian" panose="04020705040A02060702" charset="0"/>
              </a:rPr>
              <a:t>Preview of Dataset: First 5 Rows</a:t>
            </a:r>
            <a:r>
              <a:rPr lang="en-US" altLang="en-US" dirty="0">
                <a:latin typeface="Algerian" panose="04020705040A02060702" charset="0"/>
                <a:cs typeface="Algerian" panose="04020705040A02060702" charset="0"/>
              </a:rPr>
              <a:t> </a:t>
            </a:r>
            <a:endParaRPr lang="en-US" altLang="en-US" dirty="0">
              <a:latin typeface="Algerian" panose="04020705040A02060702" charset="0"/>
              <a:cs typeface="Algerian" panose="04020705040A02060702" charset="0"/>
            </a:endParaRPr>
          </a:p>
        </p:txBody>
      </p:sp>
      <p:sp>
        <p:nvSpPr>
          <p:cNvPr id="12" name="Content Placeholder 11"/>
          <p:cNvSpPr>
            <a:spLocks noGrp="1"/>
          </p:cNvSpPr>
          <p:nvPr>
            <p:ph sz="quarter" idx="13"/>
          </p:nvPr>
        </p:nvSpPr>
        <p:spPr>
          <a:xfrm>
            <a:off x="335280" y="864870"/>
            <a:ext cx="5111115" cy="5810885"/>
          </a:xfrm>
        </p:spPr>
        <p:txBody>
          <a:bodyPr>
            <a:normAutofit fontScale="90000" lnSpcReduction="20000"/>
          </a:bodyPr>
          <a:lstStyle/>
          <a:p>
            <a:pPr marL="0" indent="0">
              <a:buNone/>
            </a:pPr>
            <a:r>
              <a:rPr lang="en-US" altLang="en-US" dirty="0">
                <a:latin typeface="Agency FB" panose="020B0503020202020204" charset="0"/>
                <a:cs typeface="Agency FB" panose="020B0503020202020204" charset="0"/>
              </a:rPr>
              <a:t>The dataset contains hourly bike-sharing data, including various features that can help analyze bike rental trends.</a:t>
            </a:r>
            <a:endParaRPr lang="en-US" altLang="en-US" dirty="0">
              <a:latin typeface="Agency FB" panose="020B0503020202020204" charset="0"/>
              <a:cs typeface="Agency FB" panose="020B0503020202020204" charset="0"/>
            </a:endParaRPr>
          </a:p>
          <a:p>
            <a:pPr marL="0" indent="0">
              <a:buNone/>
            </a:pPr>
            <a:r>
              <a:rPr lang="en-US" altLang="en-US" b="1" u="sng" dirty="0">
                <a:latin typeface="Agency FB" panose="020B0503020202020204" charset="0"/>
                <a:cs typeface="Agency FB" panose="020B0503020202020204" charset="0"/>
              </a:rPr>
              <a:t>- Temporal Features:</a:t>
            </a:r>
            <a:endParaRPr lang="en-US" altLang="en-US" b="1" u="sng"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dteday: Date of observation</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hr: Hour of the day (0-23)</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weekday: Day of the week (0 = Sunday, 6 = Saturday)</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day, month, year: Extracted date components</a:t>
            </a:r>
            <a:endParaRPr lang="en-US" altLang="en-US" dirty="0">
              <a:latin typeface="Agency FB" panose="020B0503020202020204" charset="0"/>
              <a:cs typeface="Agency FB" panose="020B0503020202020204" charset="0"/>
            </a:endParaRPr>
          </a:p>
          <a:p>
            <a:pPr marL="0" indent="0">
              <a:buNone/>
            </a:pPr>
            <a:r>
              <a:rPr lang="en-US" altLang="en-US" b="1" u="sng" dirty="0">
                <a:latin typeface="Agency FB" panose="020B0503020202020204" charset="0"/>
                <a:cs typeface="Agency FB" panose="020B0503020202020204" charset="0"/>
              </a:rPr>
              <a:t>- Weather Features:</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weathersit: Weather condition (0 = clear, 1 = mist, 2 = light snow/rain)</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temp: Normalized temperature</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atemp: Normalized "feels like" temperature</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hum: Normalized humidity</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windspeed: Normalized wind speed</a:t>
            </a:r>
            <a:endParaRPr lang="en-US" altLang="en-US" dirty="0">
              <a:latin typeface="Agency FB" panose="020B0503020202020204" charset="0"/>
              <a:cs typeface="Agency FB" panose="020B0503020202020204" charset="0"/>
            </a:endParaRPr>
          </a:p>
          <a:p>
            <a:pPr marL="0" indent="0">
              <a:buNone/>
            </a:pPr>
            <a:r>
              <a:rPr lang="en-US" altLang="en-US" b="1" u="sng" dirty="0">
                <a:latin typeface="Agency FB" panose="020B0503020202020204" charset="0"/>
                <a:cs typeface="Agency FB" panose="020B0503020202020204" charset="0"/>
              </a:rPr>
              <a:t>- Demand Features:</a:t>
            </a:r>
            <a:endParaRPr lang="en-US" altLang="en-US" b="1" u="sng"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casual: Count of unregistered bike users (normalized)</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registered: Count of registered users (normalized)</a:t>
            </a:r>
            <a:endParaRPr lang="en-US" altLang="en-US" dirty="0">
              <a:latin typeface="Agency FB" panose="020B0503020202020204" charset="0"/>
              <a:cs typeface="Agency FB" panose="020B0503020202020204" charset="0"/>
            </a:endParaRPr>
          </a:p>
          <a:p>
            <a:pPr marL="0" indent="0">
              <a:buNone/>
            </a:pPr>
            <a:r>
              <a:rPr lang="en-US" altLang="en-US" dirty="0">
                <a:latin typeface="Agency FB" panose="020B0503020202020204" charset="0"/>
                <a:cs typeface="Agency FB" panose="020B0503020202020204" charset="0"/>
              </a:rPr>
              <a:t>    - cnt: Total user count (sum of casual and registered, normalized)</a:t>
            </a:r>
            <a:endParaRPr lang="en-US" altLang="en-US" dirty="0">
              <a:latin typeface="Agency FB" panose="020B0503020202020204" charset="0"/>
              <a:cs typeface="Agency FB" panose="020B0503020202020204" charset="0"/>
            </a:endParaRPr>
          </a:p>
          <a:p>
            <a:pPr marL="0" indent="0">
              <a:buNone/>
            </a:pPr>
            <a:endParaRPr lang="en-US" altLang="en-US" dirty="0">
              <a:latin typeface="Agency FB" panose="020B0503020202020204" charset="0"/>
              <a:cs typeface="Agency FB" panose="020B0503020202020204" charset="0"/>
            </a:endParaRPr>
          </a:p>
          <a:p>
            <a:pPr marL="0" indent="0">
              <a:buNone/>
            </a:pPr>
            <a:endParaRPr lang="en-US" altLang="en-US" dirty="0">
              <a:latin typeface="Agency FB" panose="020B0503020202020204" charset="0"/>
              <a:cs typeface="Agency FB" panose="020B0503020202020204" charset="0"/>
            </a:endParaRPr>
          </a:p>
        </p:txBody>
      </p:sp>
      <p:pic>
        <p:nvPicPr>
          <p:cNvPr id="2" name="Content Placeholder 1"/>
          <p:cNvPicPr>
            <a:picLocks noChangeAspect="1"/>
          </p:cNvPicPr>
          <p:nvPr>
            <p:ph sz="quarter" idx="12"/>
          </p:nvPr>
        </p:nvPicPr>
        <p:blipFill>
          <a:blip r:embed="rId1"/>
          <a:stretch>
            <a:fillRect/>
          </a:stretch>
        </p:blipFill>
        <p:spPr>
          <a:xfrm>
            <a:off x="5767705" y="2038985"/>
            <a:ext cx="6082665" cy="2906395"/>
          </a:xfrm>
          <a:prstGeom prst="rect">
            <a:avLst/>
          </a:prstGeom>
        </p:spPr>
      </p:pic>
      <p:sp>
        <p:nvSpPr>
          <p:cNvPr id="5" name="Slide Number Placeholder 4"/>
          <p:cNvSpPr>
            <a:spLocks noGrp="1"/>
          </p:cNvSpPr>
          <p:nvPr>
            <p:ph type="sldNum" sz="quarter" idx="4"/>
          </p:nvPr>
        </p:nvSpPr>
        <p:spPr>
          <a:xfrm>
            <a:off x="11353800" y="5879804"/>
            <a:ext cx="661416" cy="895899"/>
          </a:xfrm>
        </p:spPr>
        <p:txBody>
          <a:bodyPr/>
          <a:lstStyle/>
          <a:p>
            <a:fld id="{58FB4751-880F-D840-AAA9-3A15815CC996}"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71450" y="94615"/>
            <a:ext cx="11497945" cy="866140"/>
          </a:xfrm>
        </p:spPr>
        <p:txBody>
          <a:bodyPr/>
          <a:p>
            <a:r>
              <a:rPr lang="en-US" altLang="en-US" b="1">
                <a:solidFill>
                  <a:srgbClr val="FF0000"/>
                </a:solidFill>
                <a:latin typeface="Algerian" panose="04020705040A02060702" charset="0"/>
                <a:cs typeface="Algerian" panose="04020705040A02060702" charset="0"/>
              </a:rPr>
              <a:t>Visualization: Distribution of Bike Rentals</a:t>
            </a:r>
            <a:endParaRPr lang="en-US" altLang="en-US"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1"/>
          </p:nvPr>
        </p:nvSpPr>
        <p:spPr>
          <a:xfrm>
            <a:off x="171450" y="1190625"/>
            <a:ext cx="6178550" cy="5584825"/>
          </a:xfrm>
        </p:spPr>
        <p:txBody>
          <a:bodyPr/>
          <a:p>
            <a:r>
              <a:rPr lang="en-US" altLang="en-US">
                <a:latin typeface="Agency FB" panose="020B0503020202020204" charset="0"/>
                <a:cs typeface="Agency FB" panose="020B0503020202020204" charset="0"/>
              </a:rPr>
              <a:t>The histogram shows bike rental counts (cnt) follow a right-skewed distribution, meaning most rentals occur at lower counts. Key observations include ¹:</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 </a:t>
            </a:r>
            <a:r>
              <a:rPr lang="en-US" altLang="en-US" b="1">
                <a:latin typeface="Agency FB" panose="020B0503020202020204" charset="0"/>
                <a:cs typeface="Agency FB" panose="020B0503020202020204" charset="0"/>
              </a:rPr>
              <a:t>Distribution Shape:</a:t>
            </a:r>
            <a:r>
              <a:rPr lang="en-US" altLang="en-US">
                <a:latin typeface="Agency FB" panose="020B0503020202020204" charset="0"/>
                <a:cs typeface="Agency FB" panose="020B0503020202020204" charset="0"/>
              </a:rPr>
              <a:t> The data is concentrated between -1 and 1 in normalized units, indicating most bike rentals happen during regular demand periods.</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a:t>
            </a:r>
            <a:r>
              <a:rPr lang="en-US" altLang="en-US" b="1">
                <a:latin typeface="Agency FB" panose="020B0503020202020204" charset="0"/>
                <a:cs typeface="Agency FB" panose="020B0503020202020204" charset="0"/>
              </a:rPr>
              <a:t> Skewness: </a:t>
            </a:r>
            <a:r>
              <a:rPr lang="en-US" altLang="en-US">
                <a:latin typeface="Agency FB" panose="020B0503020202020204" charset="0"/>
                <a:cs typeface="Agency FB" panose="020B0503020202020204" charset="0"/>
              </a:rPr>
              <a:t>The right-skewed distribution suggests peak demand events are less common, resulting in fewer high-count records.</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 </a:t>
            </a:r>
            <a:r>
              <a:rPr lang="en-US" altLang="en-US" b="1">
                <a:latin typeface="Agency FB" panose="020B0503020202020204" charset="0"/>
                <a:cs typeface="Agency FB" panose="020B0503020202020204" charset="0"/>
              </a:rPr>
              <a:t>Kernel Density Estimation (KDE):</a:t>
            </a:r>
            <a:r>
              <a:rPr lang="en-US" altLang="en-US">
                <a:latin typeface="Agency FB" panose="020B0503020202020204" charset="0"/>
                <a:cs typeface="Agency FB" panose="020B0503020202020204" charset="0"/>
              </a:rPr>
              <a:t> The smooth curve overlays the histogram, confirming the skewness and providing a visual representation of the data's probability distribution.</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p:txBody>
      </p:sp>
      <p:pic>
        <p:nvPicPr>
          <p:cNvPr id="8" name="Content Placeholder 7"/>
          <p:cNvPicPr>
            <a:picLocks noChangeAspect="1"/>
          </p:cNvPicPr>
          <p:nvPr>
            <p:ph sz="quarter" idx="12"/>
          </p:nvPr>
        </p:nvPicPr>
        <p:blipFill>
          <a:blip r:embed="rId1"/>
          <a:stretch>
            <a:fillRect/>
          </a:stretch>
        </p:blipFill>
        <p:spPr>
          <a:xfrm>
            <a:off x="6546215" y="1190625"/>
            <a:ext cx="4807585" cy="4689475"/>
          </a:xfrm>
          <a:prstGeom prst="rect">
            <a:avLst/>
          </a:prstGeom>
        </p:spPr>
      </p:pic>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48640" y="258445"/>
            <a:ext cx="10725785" cy="587375"/>
          </a:xfrm>
        </p:spPr>
        <p:txBody>
          <a:bodyPr/>
          <a:p>
            <a:r>
              <a:rPr lang="en-US" altLang="en-US" b="1">
                <a:solidFill>
                  <a:srgbClr val="FF0000"/>
                </a:solidFill>
                <a:latin typeface="Algerian" panose="04020705040A02060702" charset="0"/>
                <a:cs typeface="Algerian" panose="04020705040A02060702" charset="0"/>
              </a:rPr>
              <a:t>Visualization: Seasonal Trends in Bike Rentals </a:t>
            </a:r>
            <a:endParaRPr lang="en-US" altLang="en-US"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1"/>
          </p:nvPr>
        </p:nvSpPr>
        <p:spPr>
          <a:xfrm>
            <a:off x="549275" y="948690"/>
            <a:ext cx="5546725" cy="5488305"/>
          </a:xfrm>
        </p:spPr>
        <p:txBody>
          <a:bodyPr>
            <a:noAutofit/>
          </a:bodyPr>
          <a:p>
            <a:r>
              <a:rPr lang="en-US" altLang="en-US" sz="1600" b="1">
                <a:latin typeface="Agency FB" panose="020B0503020202020204" charset="0"/>
                <a:cs typeface="Agency FB" panose="020B0503020202020204" charset="0"/>
              </a:rPr>
              <a:t>The boxplot shows bike rental counts vary across seasons, but only one season (likely winter, encoded as 0 or 1) is visible. Key insights for this season include ¹ ²:</a:t>
            </a:r>
            <a:endParaRPr lang="en-US" altLang="en-US" sz="1600">
              <a:latin typeface="Agency FB" panose="020B0503020202020204" charset="0"/>
              <a:cs typeface="Agency FB" panose="020B0503020202020204" charset="0"/>
            </a:endParaRPr>
          </a:p>
          <a:p>
            <a:r>
              <a:rPr lang="en-US" altLang="en-US" sz="1600" b="1">
                <a:latin typeface="Agency FB" panose="020B0503020202020204" charset="0"/>
                <a:cs typeface="Agency FB" panose="020B0503020202020204" charset="0"/>
              </a:rPr>
              <a:t>- Low Demand:</a:t>
            </a:r>
            <a:r>
              <a:rPr lang="en-US" altLang="en-US" sz="1600">
                <a:latin typeface="Agency FB" panose="020B0503020202020204" charset="0"/>
                <a:cs typeface="Agency FB" panose="020B0503020202020204" charset="0"/>
              </a:rPr>
              <a:t> Median rental activity is slightly below 0 (normalized scale), indicating lower demand.</a:t>
            </a:r>
            <a:endParaRPr lang="en-US" altLang="en-US" sz="1600">
              <a:latin typeface="Agency FB" panose="020B0503020202020204" charset="0"/>
              <a:cs typeface="Agency FB" panose="020B0503020202020204" charset="0"/>
            </a:endParaRPr>
          </a:p>
          <a:p>
            <a:r>
              <a:rPr lang="en-US" altLang="en-US" sz="1600">
                <a:latin typeface="Agency FB" panose="020B0503020202020204" charset="0"/>
                <a:cs typeface="Agency FB" panose="020B0503020202020204" charset="0"/>
              </a:rPr>
              <a:t>-</a:t>
            </a:r>
            <a:r>
              <a:rPr lang="en-US" altLang="en-US" sz="1600" b="1">
                <a:latin typeface="Agency FB" panose="020B0503020202020204" charset="0"/>
                <a:cs typeface="Agency FB" panose="020B0503020202020204" charset="0"/>
              </a:rPr>
              <a:t> High Variability:</a:t>
            </a:r>
            <a:r>
              <a:rPr lang="en-US" altLang="en-US" sz="1600">
                <a:latin typeface="Agency FB" panose="020B0503020202020204" charset="0"/>
                <a:cs typeface="Agency FB" panose="020B0503020202020204" charset="0"/>
              </a:rPr>
              <a:t> Wide spread in rental counts suggests variability in demand within this season.</a:t>
            </a:r>
            <a:endParaRPr lang="en-US" altLang="en-US" sz="1600">
              <a:latin typeface="Agency FB" panose="020B0503020202020204" charset="0"/>
              <a:cs typeface="Agency FB" panose="020B0503020202020204" charset="0"/>
            </a:endParaRPr>
          </a:p>
          <a:p>
            <a:r>
              <a:rPr lang="en-US" altLang="en-US" sz="1600" b="1">
                <a:latin typeface="Agency FB" panose="020B0503020202020204" charset="0"/>
                <a:cs typeface="Agency FB" panose="020B0503020202020204" charset="0"/>
              </a:rPr>
              <a:t>- Spikes in Usage: </a:t>
            </a:r>
            <a:r>
              <a:rPr lang="en-US" altLang="en-US" sz="1600">
                <a:latin typeface="Agency FB" panose="020B0503020202020204" charset="0"/>
                <a:cs typeface="Agency FB" panose="020B0503020202020204" charset="0"/>
              </a:rPr>
              <a:t>Many outliers on the higher end indicate certain times experience spikes in usage.</a:t>
            </a:r>
            <a:endParaRPr lang="en-US" altLang="en-US" sz="1600">
              <a:latin typeface="Agency FB" panose="020B0503020202020204" charset="0"/>
              <a:cs typeface="Agency FB" panose="020B0503020202020204" charset="0"/>
            </a:endParaRPr>
          </a:p>
          <a:p>
            <a:r>
              <a:rPr lang="en-US" altLang="en-US" sz="1600">
                <a:latin typeface="Agency FB" panose="020B0503020202020204" charset="0"/>
                <a:cs typeface="Agency FB" panose="020B0503020202020204" charset="0"/>
              </a:rPr>
              <a:t>Possible reasons for only one season being visible:</a:t>
            </a:r>
            <a:endParaRPr lang="en-US" altLang="en-US" sz="1600">
              <a:latin typeface="Agency FB" panose="020B0503020202020204" charset="0"/>
              <a:cs typeface="Agency FB" panose="020B0503020202020204" charset="0"/>
            </a:endParaRPr>
          </a:p>
          <a:p>
            <a:r>
              <a:rPr lang="en-US" altLang="en-US" sz="1600">
                <a:latin typeface="Agency FB" panose="020B0503020202020204" charset="0"/>
                <a:cs typeface="Agency FB" panose="020B0503020202020204" charset="0"/>
              </a:rPr>
              <a:t>- Data Filtering: Dataset might be filtered to show only one season.</a:t>
            </a:r>
            <a:endParaRPr lang="en-US" altLang="en-US" sz="1600">
              <a:latin typeface="Agency FB" panose="020B0503020202020204" charset="0"/>
              <a:cs typeface="Agency FB" panose="020B0503020202020204" charset="0"/>
            </a:endParaRPr>
          </a:p>
          <a:p>
            <a:r>
              <a:rPr lang="en-US" altLang="en-US" sz="1600">
                <a:latin typeface="Agency FB" panose="020B0503020202020204" charset="0"/>
                <a:cs typeface="Agency FB" panose="020B0503020202020204" charset="0"/>
              </a:rPr>
              <a:t>- Incomplete Data: Dataset might be incomplete, missing data for other seasons.</a:t>
            </a:r>
            <a:endParaRPr lang="en-US" altLang="en-US" sz="1600">
              <a:latin typeface="Agency FB" panose="020B0503020202020204" charset="0"/>
              <a:cs typeface="Agency FB" panose="020B0503020202020204" charset="0"/>
            </a:endParaRPr>
          </a:p>
          <a:p>
            <a:r>
              <a:rPr lang="en-US" altLang="en-US" sz="1600">
                <a:latin typeface="Agency FB" panose="020B0503020202020204" charset="0"/>
                <a:cs typeface="Agency FB" panose="020B0503020202020204" charset="0"/>
              </a:rPr>
              <a:t>Bike rental trends also show ¹:</a:t>
            </a:r>
            <a:endParaRPr lang="en-US" altLang="en-US" sz="1600">
              <a:latin typeface="Agency FB" panose="020B0503020202020204" charset="0"/>
              <a:cs typeface="Agency FB" panose="020B0503020202020204" charset="0"/>
            </a:endParaRPr>
          </a:p>
          <a:p>
            <a:r>
              <a:rPr lang="en-US" altLang="en-US" sz="1600">
                <a:latin typeface="Agency FB" panose="020B0503020202020204" charset="0"/>
                <a:cs typeface="Agency FB" panose="020B0503020202020204" charset="0"/>
              </a:rPr>
              <a:t>- Seasonal Impact: Rentals are more common in warmer months (summer) and less common in colder months (winter).</a:t>
            </a:r>
            <a:endParaRPr lang="en-US" altLang="en-US" sz="1600">
              <a:latin typeface="Agency FB" panose="020B0503020202020204" charset="0"/>
              <a:cs typeface="Agency FB" panose="020B0503020202020204" charset="0"/>
            </a:endParaRPr>
          </a:p>
          <a:p>
            <a:r>
              <a:rPr lang="en-US" altLang="en-US" sz="1600">
                <a:latin typeface="Agency FB" panose="020B0503020202020204" charset="0"/>
                <a:cs typeface="Agency FB" panose="020B0503020202020204" charset="0"/>
              </a:rPr>
              <a:t>- Weather Influence: People tend to rent bikes in clear and warm weather, while rentals decrease in cold or windy conditions.</a:t>
            </a:r>
            <a:endParaRPr lang="en-US" altLang="en-US" sz="1600">
              <a:latin typeface="Agency FB" panose="020B0503020202020204" charset="0"/>
              <a:cs typeface="Agency FB" panose="020B0503020202020204" charset="0"/>
            </a:endParaRPr>
          </a:p>
        </p:txBody>
      </p:sp>
      <p:pic>
        <p:nvPicPr>
          <p:cNvPr id="8" name="Content Placeholder 7"/>
          <p:cNvPicPr>
            <a:picLocks noChangeAspect="1"/>
          </p:cNvPicPr>
          <p:nvPr>
            <p:ph sz="quarter" idx="12"/>
          </p:nvPr>
        </p:nvPicPr>
        <p:blipFill>
          <a:blip r:embed="rId1"/>
          <a:stretch>
            <a:fillRect/>
          </a:stretch>
        </p:blipFill>
        <p:spPr>
          <a:xfrm>
            <a:off x="6357620" y="948690"/>
            <a:ext cx="4577080" cy="4968240"/>
          </a:xfrm>
          <a:prstGeom prst="rect">
            <a:avLst/>
          </a:prstGeom>
        </p:spPr>
      </p:pic>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914400" y="153035"/>
            <a:ext cx="8024495" cy="885190"/>
          </a:xfrm>
        </p:spPr>
        <p:txBody>
          <a:bodyPr/>
          <a:p>
            <a:r>
              <a:rPr lang="en-US" altLang="en-US" b="1">
                <a:solidFill>
                  <a:srgbClr val="FF0000"/>
                </a:solidFill>
                <a:latin typeface="Algerian" panose="04020705040A02060702" charset="0"/>
                <a:cs typeface="Algerian" panose="04020705040A02060702" charset="0"/>
              </a:rPr>
              <a:t>Visualization: Hourly Trends in Bike Rentals </a:t>
            </a:r>
            <a:endParaRPr lang="en-US" altLang="en-US"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1"/>
          </p:nvPr>
        </p:nvSpPr>
        <p:spPr>
          <a:xfrm>
            <a:off x="914400" y="1219200"/>
            <a:ext cx="4577080" cy="4697095"/>
          </a:xfrm>
        </p:spPr>
        <p:txBody>
          <a:bodyPr>
            <a:normAutofit fontScale="90000" lnSpcReduction="10000"/>
          </a:bodyPr>
          <a:p>
            <a:r>
              <a:rPr lang="en-US" altLang="en-US" b="1">
                <a:latin typeface="Agency FB" panose="020B0503020202020204" charset="0"/>
                <a:cs typeface="Agency FB" panose="020B0503020202020204" charset="0"/>
              </a:rPr>
              <a:t>The line plot shows bike rental patterns throughout the day, with two peak periods:</a:t>
            </a:r>
            <a:endParaRPr lang="en-US" altLang="en-US" b="1">
              <a:latin typeface="Agency FB" panose="020B0503020202020204" charset="0"/>
              <a:cs typeface="Agency FB" panose="020B0503020202020204" charset="0"/>
            </a:endParaRPr>
          </a:p>
          <a:p>
            <a:endParaRPr lang="en-US" altLang="en-US" b="1">
              <a:latin typeface="Agency FB" panose="020B0503020202020204" charset="0"/>
              <a:cs typeface="Agency FB" panose="020B0503020202020204" charset="0"/>
            </a:endParaRPr>
          </a:p>
          <a:p>
            <a:r>
              <a:rPr lang="en-US" altLang="en-US" b="1">
                <a:latin typeface="Agency FB" panose="020B0503020202020204" charset="0"/>
                <a:cs typeface="Agency FB" panose="020B0503020202020204" charset="0"/>
              </a:rPr>
              <a:t>- Morning Peak (8 AM):</a:t>
            </a:r>
            <a:r>
              <a:rPr lang="en-US" altLang="en-US">
                <a:latin typeface="Agency FB" panose="020B0503020202020204" charset="0"/>
                <a:cs typeface="Agency FB" panose="020B0503020202020204" charset="0"/>
              </a:rPr>
              <a:t> High rental activity during morning commute hours, likely due to office-goers and students.</a:t>
            </a:r>
            <a:endParaRPr lang="en-US" altLang="en-US">
              <a:latin typeface="Agency FB" panose="020B0503020202020204" charset="0"/>
              <a:cs typeface="Agency FB" panose="020B0503020202020204" charset="0"/>
            </a:endParaRPr>
          </a:p>
          <a:p>
            <a:r>
              <a:rPr lang="en-US" altLang="en-US" b="1">
                <a:latin typeface="Agency FB" panose="020B0503020202020204" charset="0"/>
                <a:cs typeface="Agency FB" panose="020B0503020202020204" charset="0"/>
              </a:rPr>
              <a:t>- Evening Peak (5-6 PM):</a:t>
            </a:r>
            <a:r>
              <a:rPr lang="en-US" altLang="en-US">
                <a:latin typeface="Agency FB" panose="020B0503020202020204" charset="0"/>
                <a:cs typeface="Agency FB" panose="020B0503020202020204" charset="0"/>
              </a:rPr>
              <a:t> Another spike in rentals during late afternoon, suggesting an evening commute rush.</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Additionally, the plot reveals:</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a:t>
            </a:r>
            <a:r>
              <a:rPr lang="en-US" altLang="en-US" b="1">
                <a:latin typeface="Agency FB" panose="020B0503020202020204" charset="0"/>
                <a:cs typeface="Agency FB" panose="020B0503020202020204" charset="0"/>
              </a:rPr>
              <a:t> Low Usage (12 AM-5 AM): </a:t>
            </a:r>
            <a:r>
              <a:rPr lang="en-US" altLang="en-US">
                <a:latin typeface="Agency FB" panose="020B0503020202020204" charset="0"/>
                <a:cs typeface="Agency FB" panose="020B0503020202020204" charset="0"/>
              </a:rPr>
              <a:t>Minimal rental activity during early morning and late night hours.</a:t>
            </a:r>
            <a:endParaRPr lang="en-US" altLang="en-US">
              <a:latin typeface="Agency FB" panose="020B0503020202020204" charset="0"/>
              <a:cs typeface="Agency FB" panose="020B0503020202020204" charset="0"/>
            </a:endParaRPr>
          </a:p>
          <a:p>
            <a:r>
              <a:rPr lang="en-US" altLang="en-US" b="1">
                <a:latin typeface="Agency FB" panose="020B0503020202020204" charset="0"/>
                <a:cs typeface="Agency FB" panose="020B0503020202020204" charset="0"/>
              </a:rPr>
              <a:t>- Midday Plateau (10 AM-3 PM):</a:t>
            </a:r>
            <a:r>
              <a:rPr lang="en-US" altLang="en-US">
                <a:latin typeface="Agency FB" panose="020B0503020202020204" charset="0"/>
                <a:cs typeface="Agency FB" panose="020B0503020202020204" charset="0"/>
              </a:rPr>
              <a:t> Steady and moderate rental activity during the day.</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These patterns indicate that bike rentals are primarily driven by commuting needs, with registered users contributing significantly to peak hour usage ¹.</a:t>
            </a:r>
            <a:endParaRPr lang="en-US" altLang="en-US">
              <a:latin typeface="Agency FB" panose="020B0503020202020204" charset="0"/>
              <a:cs typeface="Agency FB" panose="020B0503020202020204" charset="0"/>
            </a:endParaRPr>
          </a:p>
        </p:txBody>
      </p:sp>
      <p:pic>
        <p:nvPicPr>
          <p:cNvPr id="8" name="Content Placeholder 7"/>
          <p:cNvPicPr>
            <a:picLocks noChangeAspect="1"/>
          </p:cNvPicPr>
          <p:nvPr>
            <p:ph sz="quarter" idx="12"/>
          </p:nvPr>
        </p:nvPicPr>
        <p:blipFill>
          <a:blip r:embed="rId1"/>
          <a:stretch>
            <a:fillRect/>
          </a:stretch>
        </p:blipFill>
        <p:spPr>
          <a:xfrm>
            <a:off x="6497320" y="1286510"/>
            <a:ext cx="4297045" cy="4629785"/>
          </a:xfrm>
          <a:prstGeom prst="rect">
            <a:avLst/>
          </a:prstGeom>
        </p:spPr>
      </p:pic>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1485" y="191135"/>
            <a:ext cx="11150600" cy="518160"/>
          </a:xfrm>
        </p:spPr>
        <p:txBody>
          <a:bodyPr/>
          <a:p>
            <a:r>
              <a:rPr lang="en-US" altLang="en-US" sz="2400" b="1">
                <a:solidFill>
                  <a:srgbClr val="FF0000"/>
                </a:solidFill>
                <a:latin typeface="Algerian" panose="04020705040A02060702" charset="0"/>
                <a:cs typeface="Algerian" panose="04020705040A02060702" charset="0"/>
              </a:rPr>
              <a:t>Final Dataset Overview: Preprocessed Hourly Bike Sharing Data</a:t>
            </a:r>
            <a:endParaRPr lang="en-US" altLang="en-US" sz="2400"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1"/>
          </p:nvPr>
        </p:nvSpPr>
        <p:spPr>
          <a:xfrm>
            <a:off x="450850" y="709295"/>
            <a:ext cx="5040630" cy="6148070"/>
          </a:xfrm>
        </p:spPr>
        <p:txBody>
          <a:bodyPr>
            <a:noAutofit/>
          </a:bodyPr>
          <a:p>
            <a:r>
              <a:rPr lang="en-US" altLang="en-US" sz="1400" b="1">
                <a:latin typeface="Agency FB" panose="020B0503020202020204" charset="0"/>
                <a:cs typeface="Agency FB" panose="020B0503020202020204" charset="0"/>
              </a:rPr>
              <a:t>The dataset contains 1,000 hourly entries with 19 features, providing insights into bike-sharing demand. Key features include :</a:t>
            </a:r>
            <a:endParaRPr lang="en-US" altLang="en-US" sz="1400" b="1">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Temporal Features:</a:t>
            </a:r>
            <a:r>
              <a:rPr lang="en-US" altLang="en-US" sz="1400">
                <a:latin typeface="Agency FB" panose="020B0503020202020204" charset="0"/>
                <a:cs typeface="Agency FB" panose="020B0503020202020204" charset="0"/>
              </a:rPr>
              <a:t> Hour, day, month, and year to analyze demand patterns</a:t>
            </a:r>
            <a:endParaRPr lang="en-US" altLang="en-US" sz="1400">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Hourly Patterns:</a:t>
            </a:r>
            <a:r>
              <a:rPr lang="en-US" altLang="en-US" sz="1400">
                <a:latin typeface="Agency FB" panose="020B0503020202020204" charset="0"/>
                <a:cs typeface="Agency FB" panose="020B0503020202020204" charset="0"/>
              </a:rPr>
              <a:t> Peak usage during morning (8 AM) and evening (5-6 PM) commute hours</a:t>
            </a:r>
            <a:endParaRPr lang="en-US" altLang="en-US" sz="1400">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 Daily Patterns: </a:t>
            </a:r>
            <a:r>
              <a:rPr lang="en-US" altLang="en-US" sz="1400">
                <a:latin typeface="Agency FB" panose="020B0503020202020204" charset="0"/>
                <a:cs typeface="Agency FB" panose="020B0503020202020204" charset="0"/>
              </a:rPr>
              <a:t>Variations in demand across different days of the week</a:t>
            </a:r>
            <a:endParaRPr lang="en-US" altLang="en-US" sz="1400">
              <a:latin typeface="Agency FB" panose="020B0503020202020204" charset="0"/>
              <a:cs typeface="Agency FB" panose="020B0503020202020204" charset="0"/>
            </a:endParaRPr>
          </a:p>
          <a:p>
            <a:r>
              <a:rPr lang="en-US" altLang="en-US" sz="1400">
                <a:latin typeface="Agency FB" panose="020B0503020202020204" charset="0"/>
                <a:cs typeface="Agency FB" panose="020B0503020202020204" charset="0"/>
              </a:rPr>
              <a:t>- Environmental Features: Weather situation, temperature, humidity, and wind speed to assess impact on demand</a:t>
            </a:r>
            <a:endParaRPr lang="en-US" altLang="en-US" sz="1400">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Weather Impact:</a:t>
            </a:r>
            <a:r>
              <a:rPr lang="en-US" altLang="en-US" sz="1400">
                <a:latin typeface="Agency FB" panose="020B0503020202020204" charset="0"/>
                <a:cs typeface="Agency FB" panose="020B0503020202020204" charset="0"/>
              </a:rPr>
              <a:t> Rainfall and temperature significantly influence bike usage</a:t>
            </a:r>
            <a:endParaRPr lang="en-US" altLang="en-US" sz="1400">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User Behavior Features:</a:t>
            </a:r>
            <a:r>
              <a:rPr lang="en-US" altLang="en-US" sz="1400">
                <a:latin typeface="Agency FB" panose="020B0503020202020204" charset="0"/>
                <a:cs typeface="Agency FB" panose="020B0503020202020204" charset="0"/>
              </a:rPr>
              <a:t> Casual and registered user counts to distinguish between user types</a:t>
            </a:r>
            <a:endParaRPr lang="en-US" altLang="en-US" sz="1400">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User Insights: </a:t>
            </a:r>
            <a:r>
              <a:rPr lang="en-US" altLang="en-US" sz="1400">
                <a:latin typeface="Agency FB" panose="020B0503020202020204" charset="0"/>
                <a:cs typeface="Agency FB" panose="020B0503020202020204" charset="0"/>
              </a:rPr>
              <a:t>Registered users dominate morning and evening commutes, while casual users peak in afternoons</a:t>
            </a:r>
            <a:endParaRPr lang="en-US" altLang="en-US" sz="1400">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Additional Features: </a:t>
            </a:r>
            <a:r>
              <a:rPr lang="en-US" altLang="en-US" sz="1400">
                <a:latin typeface="Agency FB" panose="020B0503020202020204" charset="0"/>
                <a:cs typeface="Agency FB" panose="020B0503020202020204" charset="0"/>
              </a:rPr>
              <a:t>Season, holiday, and date features to capture seasonal trends and anomalies</a:t>
            </a:r>
            <a:endParaRPr lang="en-US" altLang="en-US" sz="1400">
              <a:latin typeface="Agency FB" panose="020B0503020202020204" charset="0"/>
              <a:cs typeface="Agency FB" panose="020B0503020202020204" charset="0"/>
            </a:endParaRPr>
          </a:p>
          <a:p>
            <a:r>
              <a:rPr lang="en-US" altLang="en-US" sz="1400" b="1">
                <a:latin typeface="Agency FB" panose="020B0503020202020204" charset="0"/>
                <a:cs typeface="Agency FB" panose="020B0503020202020204" charset="0"/>
              </a:rPr>
              <a:t>- Seasonal Trends:</a:t>
            </a:r>
            <a:r>
              <a:rPr lang="en-US" altLang="en-US" sz="1400">
                <a:latin typeface="Agency FB" panose="020B0503020202020204" charset="0"/>
                <a:cs typeface="Agency FB" panose="020B0503020202020204" charset="0"/>
              </a:rPr>
              <a:t> Bike rentals peak in summer and trough in winter</a:t>
            </a:r>
            <a:endParaRPr lang="en-US" altLang="en-US" sz="1400">
              <a:latin typeface="Agency FB" panose="020B0503020202020204" charset="0"/>
              <a:cs typeface="Agency FB" panose="020B0503020202020204" charset="0"/>
            </a:endParaRPr>
          </a:p>
          <a:p>
            <a:endParaRPr lang="en-US" altLang="en-US" sz="1400">
              <a:latin typeface="Agency FB" panose="020B0503020202020204" charset="0"/>
              <a:cs typeface="Agency FB" panose="020B0503020202020204" charset="0"/>
            </a:endParaRPr>
          </a:p>
        </p:txBody>
      </p:sp>
      <p:pic>
        <p:nvPicPr>
          <p:cNvPr id="8" name="Content Placeholder 7"/>
          <p:cNvPicPr>
            <a:picLocks noChangeAspect="1"/>
          </p:cNvPicPr>
          <p:nvPr>
            <p:ph sz="quarter" idx="12"/>
          </p:nvPr>
        </p:nvPicPr>
        <p:blipFill>
          <a:blip r:embed="rId1"/>
          <a:stretch>
            <a:fillRect/>
          </a:stretch>
        </p:blipFill>
        <p:spPr>
          <a:xfrm>
            <a:off x="5807710" y="832485"/>
            <a:ext cx="5985510" cy="3705860"/>
          </a:xfrm>
          <a:prstGeom prst="rect">
            <a:avLst/>
          </a:prstGeom>
        </p:spPr>
      </p:pic>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
        <p:nvSpPr>
          <p:cNvPr id="9" name="Text Box 8"/>
          <p:cNvSpPr txBox="1"/>
          <p:nvPr/>
        </p:nvSpPr>
        <p:spPr>
          <a:xfrm>
            <a:off x="5807710" y="4660900"/>
            <a:ext cx="5986145" cy="2108200"/>
          </a:xfrm>
          <a:prstGeom prst="rect">
            <a:avLst/>
          </a:prstGeom>
          <a:noFill/>
        </p:spPr>
        <p:txBody>
          <a:bodyPr wrap="square" rtlCol="0" anchor="t">
            <a:noAutofit/>
          </a:bodyPr>
          <a:p>
            <a:r>
              <a:rPr lang="en-US" altLang="en-US" sz="1600" b="1">
                <a:latin typeface="Agency FB" panose="020B0503020202020204" charset="0"/>
                <a:cs typeface="Agency FB" panose="020B0503020202020204" charset="0"/>
                <a:sym typeface="+mn-ea"/>
              </a:rPr>
              <a:t>The dataset has been cleaned and transformed, with normalized variables like temperature and bike rental counts. This enables analysis of bike-sharing demand patterns, including </a:t>
            </a:r>
            <a:endParaRPr lang="en-US" altLang="en-US" sz="1600" b="1">
              <a:latin typeface="Agency FB" panose="020B0503020202020204" charset="0"/>
              <a:cs typeface="Agency FB" panose="020B0503020202020204" charset="0"/>
            </a:endParaRPr>
          </a:p>
          <a:p>
            <a:r>
              <a:rPr lang="en-US" altLang="en-US" sz="1600" b="1">
                <a:latin typeface="Agency FB" panose="020B0503020202020204" charset="0"/>
                <a:cs typeface="Agency FB" panose="020B0503020202020204" charset="0"/>
                <a:sym typeface="+mn-ea"/>
              </a:rPr>
              <a:t>- Peak Hours:</a:t>
            </a:r>
            <a:r>
              <a:rPr lang="en-US" altLang="en-US" sz="1600">
                <a:latin typeface="Agency FB" panose="020B0503020202020204" charset="0"/>
                <a:cs typeface="Agency FB" panose="020B0503020202020204" charset="0"/>
                <a:sym typeface="+mn-ea"/>
              </a:rPr>
              <a:t> Morning and evening commutes show highest demand</a:t>
            </a:r>
            <a:endParaRPr lang="en-US" altLang="en-US" sz="1600">
              <a:latin typeface="Agency FB" panose="020B0503020202020204" charset="0"/>
              <a:cs typeface="Agency FB" panose="020B0503020202020204" charset="0"/>
            </a:endParaRPr>
          </a:p>
          <a:p>
            <a:r>
              <a:rPr lang="en-US" altLang="en-US" sz="1600" b="1">
                <a:latin typeface="Agency FB" panose="020B0503020202020204" charset="0"/>
                <a:cs typeface="Agency FB" panose="020B0503020202020204" charset="0"/>
                <a:sym typeface="+mn-ea"/>
              </a:rPr>
              <a:t>- Weather Effects: </a:t>
            </a:r>
            <a:r>
              <a:rPr lang="en-US" altLang="en-US" sz="1600">
                <a:latin typeface="Agency FB" panose="020B0503020202020204" charset="0"/>
                <a:cs typeface="Agency FB" panose="020B0503020202020204" charset="0"/>
                <a:sym typeface="+mn-ea"/>
              </a:rPr>
              <a:t>Rainfall reduces bike usage, while temperature and humidity have varying impacts</a:t>
            </a:r>
            <a:endParaRPr lang="en-US" altLang="en-US" sz="1600">
              <a:latin typeface="Agency FB" panose="020B0503020202020204" charset="0"/>
              <a:cs typeface="Agency FB" panose="020B0503020202020204" charset="0"/>
            </a:endParaRPr>
          </a:p>
          <a:p>
            <a:r>
              <a:rPr lang="en-US" altLang="en-US" sz="1600" b="1">
                <a:latin typeface="Agency FB" panose="020B0503020202020204" charset="0"/>
                <a:cs typeface="Agency FB" panose="020B0503020202020204" charset="0"/>
                <a:sym typeface="+mn-ea"/>
              </a:rPr>
              <a:t>- User Behavior: </a:t>
            </a:r>
            <a:r>
              <a:rPr lang="en-US" altLang="en-US" sz="1600">
                <a:latin typeface="Agency FB" panose="020B0503020202020204" charset="0"/>
                <a:cs typeface="Agency FB" panose="020B0503020202020204" charset="0"/>
                <a:sym typeface="+mn-ea"/>
              </a:rPr>
              <a:t>Registered users drive peak hour demand, while casual users prefer afternoons</a:t>
            </a:r>
            <a:endParaRPr lang="en-US" altLang="en-US" sz="1600">
              <a:latin typeface="Agency FB" panose="020B0503020202020204" charset="0"/>
              <a:cs typeface="Agency FB" panose="020B050302020202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58165" y="0"/>
            <a:ext cx="10716260" cy="835025"/>
          </a:xfrm>
        </p:spPr>
        <p:txBody>
          <a:bodyPr/>
          <a:p>
            <a:r>
              <a:rPr lang="en-US" altLang="en-US" sz="2800" b="1">
                <a:solidFill>
                  <a:srgbClr val="FF0000"/>
                </a:solidFill>
                <a:latin typeface="Algerian" panose="04020705040A02060702" charset="0"/>
                <a:cs typeface="Algerian" panose="04020705040A02060702" charset="0"/>
              </a:rPr>
              <a:t>Final Visualization: Raw Distribution of Bike Rentals</a:t>
            </a:r>
            <a:endParaRPr lang="en-US" altLang="en-US" sz="2800" b="1">
              <a:solidFill>
                <a:srgbClr val="FF0000"/>
              </a:solidFill>
              <a:latin typeface="Algerian" panose="04020705040A02060702" charset="0"/>
              <a:cs typeface="Algerian" panose="04020705040A02060702" charset="0"/>
            </a:endParaRPr>
          </a:p>
        </p:txBody>
      </p:sp>
      <p:sp>
        <p:nvSpPr>
          <p:cNvPr id="6" name="Content Placeholder 5"/>
          <p:cNvSpPr>
            <a:spLocks noGrp="1"/>
          </p:cNvSpPr>
          <p:nvPr>
            <p:ph sz="quarter" idx="11"/>
          </p:nvPr>
        </p:nvSpPr>
        <p:spPr>
          <a:xfrm>
            <a:off x="557530" y="958850"/>
            <a:ext cx="4933950" cy="5899150"/>
          </a:xfrm>
        </p:spPr>
        <p:txBody>
          <a:bodyPr>
            <a:normAutofit lnSpcReduction="10000"/>
          </a:bodyPr>
          <a:p>
            <a:r>
              <a:rPr lang="en-US" altLang="en-US">
                <a:latin typeface="Agency FB" panose="020B0503020202020204" charset="0"/>
                <a:cs typeface="Agency FB" panose="020B0503020202020204" charset="0"/>
              </a:rPr>
              <a:t>The histogram reveals the actual bike rental distribution, showing:</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 Most hours have low rentals (less than 10 rentals/hour), indicating typical demand.</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 Occasional peak hours with extremely high rentals (over 200 rentals/hour), likely driven by commuting or special events.</a:t>
            </a:r>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 Skewed distribution confirms that peak demand is rare, while low demand is common.</a:t>
            </a:r>
            <a:endParaRPr lang="en-US" altLang="en-US">
              <a:latin typeface="Agency FB" panose="020B0503020202020204" charset="0"/>
              <a:cs typeface="Agency FB" panose="020B0503020202020204" charset="0"/>
            </a:endParaRPr>
          </a:p>
          <a:p>
            <a:endParaRPr lang="en-US" altLang="en-US">
              <a:latin typeface="Agency FB" panose="020B0503020202020204" charset="0"/>
              <a:cs typeface="Agency FB" panose="020B0503020202020204" charset="0"/>
            </a:endParaRPr>
          </a:p>
          <a:p>
            <a:r>
              <a:rPr lang="en-US" altLang="en-US">
                <a:latin typeface="Agency FB" panose="020B0503020202020204" charset="0"/>
                <a:cs typeface="Agency FB" panose="020B0503020202020204" charset="0"/>
              </a:rPr>
              <a:t>This pattern suggests that bike-sharing services experience most demand during regular, low-usage periods, with occasional spikes in usage during peak hours or special events.</a:t>
            </a:r>
            <a:endParaRPr lang="en-US" altLang="en-US">
              <a:latin typeface="Agency FB" panose="020B0503020202020204" charset="0"/>
              <a:cs typeface="Agency FB" panose="020B0503020202020204" charset="0"/>
            </a:endParaRPr>
          </a:p>
        </p:txBody>
      </p:sp>
      <p:pic>
        <p:nvPicPr>
          <p:cNvPr id="2" name="Content Placeholder 1"/>
          <p:cNvPicPr>
            <a:picLocks noChangeAspect="1"/>
          </p:cNvPicPr>
          <p:nvPr>
            <p:ph sz="quarter" idx="12"/>
          </p:nvPr>
        </p:nvPicPr>
        <p:blipFill>
          <a:blip r:embed="rId1"/>
          <a:stretch>
            <a:fillRect/>
          </a:stretch>
        </p:blipFill>
        <p:spPr>
          <a:xfrm>
            <a:off x="6357620" y="958850"/>
            <a:ext cx="5252085" cy="4658360"/>
          </a:xfrm>
          <a:prstGeom prst="rect">
            <a:avLst/>
          </a:prstGeom>
        </p:spPr>
      </p:pic>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914400" y="493395"/>
            <a:ext cx="7534910" cy="522605"/>
          </a:xfrm>
        </p:spPr>
        <p:txBody>
          <a:bodyPr/>
          <a:p>
            <a:r>
              <a:rPr lang="en-US" altLang="en-US" sz="2800" b="1">
                <a:solidFill>
                  <a:srgbClr val="FF0000"/>
                </a:solidFill>
                <a:latin typeface="Algerian" panose="04020705040A02060702" charset="0"/>
                <a:cs typeface="Algerian" panose="04020705040A02060702" charset="0"/>
              </a:rPr>
              <a:t>Weather Conditions vs. Bike Rentals</a:t>
            </a:r>
            <a:endParaRPr lang="en-US" altLang="en-US" sz="2800" b="1">
              <a:solidFill>
                <a:srgbClr val="FF0000"/>
              </a:solidFill>
              <a:latin typeface="Algerian" panose="04020705040A02060702" charset="0"/>
              <a:cs typeface="Algerian" panose="04020705040A02060702" charset="0"/>
            </a:endParaRPr>
          </a:p>
        </p:txBody>
      </p:sp>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sp>
        <p:nvSpPr>
          <p:cNvPr id="11" name="Content Placeholder 10"/>
          <p:cNvSpPr/>
          <p:nvPr>
            <p:ph sz="quarter" idx="12"/>
          </p:nvPr>
        </p:nvSpPr>
        <p:spPr>
          <a:xfrm>
            <a:off x="914400" y="1111885"/>
            <a:ext cx="5650865" cy="4831715"/>
          </a:xfrm>
        </p:spPr>
        <p:txBody>
          <a:bodyPr>
            <a:normAutofit lnSpcReduction="20000"/>
          </a:bodyPr>
          <a:p>
            <a:r>
              <a:rPr lang="en-US" altLang="en-US" sz="1800">
                <a:latin typeface="Agency FB" panose="020B0503020202020204" charset="0"/>
                <a:cs typeface="Agency FB" panose="020B0503020202020204" charset="0"/>
              </a:rPr>
              <a:t>The boxplot shows how weather affects bike rentals:</a:t>
            </a:r>
            <a:endParaRPr lang="en-US" altLang="en-US" sz="1800">
              <a:latin typeface="Agency FB" panose="020B0503020202020204" charset="0"/>
              <a:cs typeface="Agency FB" panose="020B0503020202020204" charset="0"/>
            </a:endParaRPr>
          </a:p>
          <a:p>
            <a:r>
              <a:rPr lang="en-US" altLang="en-US" sz="1800" b="1">
                <a:latin typeface="Agency FB" panose="020B0503020202020204" charset="0"/>
                <a:cs typeface="Agency FB" panose="020B0503020202020204" charset="0"/>
              </a:rPr>
              <a:t>- Clear weather (Code 1):</a:t>
            </a:r>
            <a:r>
              <a:rPr lang="en-US" altLang="en-US" sz="1800">
                <a:latin typeface="Agency FB" panose="020B0503020202020204" charset="0"/>
                <a:cs typeface="Agency FB" panose="020B0503020202020204" charset="0"/>
              </a:rPr>
              <a:t> Highest median and maximum rentals, indicating ideal biking conditions.</a:t>
            </a:r>
            <a:endParaRPr lang="en-US" altLang="en-US" sz="1800">
              <a:latin typeface="Agency FB" panose="020B0503020202020204" charset="0"/>
              <a:cs typeface="Agency FB" panose="020B0503020202020204" charset="0"/>
            </a:endParaRPr>
          </a:p>
          <a:p>
            <a:r>
              <a:rPr lang="en-US" altLang="en-US" sz="1800" b="1">
                <a:latin typeface="Agency FB" panose="020B0503020202020204" charset="0"/>
                <a:cs typeface="Agency FB" panose="020B0503020202020204" charset="0"/>
              </a:rPr>
              <a:t>- Mist/cloudy weather (Code 2):</a:t>
            </a:r>
            <a:r>
              <a:rPr lang="en-US" altLang="en-US" sz="1800">
                <a:latin typeface="Agency FB" panose="020B0503020202020204" charset="0"/>
                <a:cs typeface="Agency FB" panose="020B0503020202020204" charset="0"/>
              </a:rPr>
              <a:t> Relatively healthy rentals, though slightly lower than clear weather.</a:t>
            </a:r>
            <a:endParaRPr lang="en-US" altLang="en-US" sz="1800">
              <a:latin typeface="Agency FB" panose="020B0503020202020204" charset="0"/>
              <a:cs typeface="Agency FB" panose="020B0503020202020204" charset="0"/>
            </a:endParaRPr>
          </a:p>
          <a:p>
            <a:r>
              <a:rPr lang="en-US" altLang="en-US" sz="1800" b="1">
                <a:latin typeface="Agency FB" panose="020B0503020202020204" charset="0"/>
                <a:cs typeface="Agency FB" panose="020B0503020202020204" charset="0"/>
              </a:rPr>
              <a:t>- Rain/snow weather (Code 3):</a:t>
            </a:r>
            <a:r>
              <a:rPr lang="en-US" altLang="en-US" sz="1800">
                <a:latin typeface="Agency FB" panose="020B0503020202020204" charset="0"/>
                <a:cs typeface="Agency FB" panose="020B0503020202020204" charset="0"/>
              </a:rPr>
              <a:t> Sharp drop in rentals, with lower median and fewer high-count outliers.</a:t>
            </a:r>
            <a:endParaRPr lang="en-US" altLang="en-US" sz="1800">
              <a:latin typeface="Agency FB" panose="020B0503020202020204" charset="0"/>
              <a:cs typeface="Agency FB" panose="020B0503020202020204" charset="0"/>
            </a:endParaRPr>
          </a:p>
          <a:p>
            <a:r>
              <a:rPr lang="en-US" altLang="en-US" sz="1800" b="1">
                <a:latin typeface="Agency FB" panose="020B0503020202020204" charset="0"/>
                <a:cs typeface="Agency FB" panose="020B0503020202020204" charset="0"/>
              </a:rPr>
              <a:t>- Missing/abnormal data (Code 0): </a:t>
            </a:r>
            <a:r>
              <a:rPr lang="en-US" altLang="en-US" sz="1800">
                <a:latin typeface="Agency FB" panose="020B0503020202020204" charset="0"/>
                <a:cs typeface="Agency FB" panose="020B0503020202020204" charset="0"/>
              </a:rPr>
              <a:t>Negligible rental activity, likely due to data issues.</a:t>
            </a:r>
            <a:endParaRPr lang="en-US" altLang="en-US" sz="1800">
              <a:latin typeface="Agency FB" panose="020B0503020202020204" charset="0"/>
              <a:cs typeface="Agency FB" panose="020B0503020202020204" charset="0"/>
            </a:endParaRPr>
          </a:p>
          <a:p>
            <a:endParaRPr lang="en-US" altLang="en-US" sz="1800">
              <a:latin typeface="Agency FB" panose="020B0503020202020204" charset="0"/>
              <a:cs typeface="Agency FB" panose="020B0503020202020204" charset="0"/>
            </a:endParaRPr>
          </a:p>
          <a:p>
            <a:r>
              <a:rPr lang="en-US" altLang="en-US" sz="1800">
                <a:latin typeface="Agency FB" panose="020B0503020202020204" charset="0"/>
                <a:cs typeface="Agency FB" panose="020B0503020202020204" charset="0"/>
              </a:rPr>
              <a:t>- Weather significantly impacts bike usage.</a:t>
            </a:r>
            <a:endParaRPr lang="en-US" altLang="en-US" sz="1800">
              <a:latin typeface="Agency FB" panose="020B0503020202020204" charset="0"/>
              <a:cs typeface="Agency FB" panose="020B0503020202020204" charset="0"/>
            </a:endParaRPr>
          </a:p>
          <a:p>
            <a:r>
              <a:rPr lang="en-US" altLang="en-US" sz="1800">
                <a:latin typeface="Agency FB" panose="020B0503020202020204" charset="0"/>
                <a:cs typeface="Agency FB" panose="020B0503020202020204" charset="0"/>
              </a:rPr>
              <a:t>- Weather should be a key predictor in demand forecasting models.</a:t>
            </a:r>
            <a:endParaRPr lang="en-US" altLang="en-US" sz="1800">
              <a:latin typeface="Agency FB" panose="020B0503020202020204" charset="0"/>
              <a:cs typeface="Agency FB" panose="020B0503020202020204" charset="0"/>
            </a:endParaRPr>
          </a:p>
          <a:p>
            <a:r>
              <a:rPr lang="en-US" altLang="en-US" sz="1800">
                <a:latin typeface="Agency FB" panose="020B0503020202020204" charset="0"/>
                <a:cs typeface="Agency FB" panose="020B0503020202020204" charset="0"/>
              </a:rPr>
              <a:t>- Code 0 values may need to be dropped or imputed due to lack of meaningful insight.</a:t>
            </a:r>
            <a:endParaRPr lang="en-US" altLang="en-US" sz="1800">
              <a:latin typeface="Agency FB" panose="020B0503020202020204" charset="0"/>
              <a:cs typeface="Agency FB" panose="020B0503020202020204" charset="0"/>
            </a:endParaRPr>
          </a:p>
        </p:txBody>
      </p:sp>
      <p:pic>
        <p:nvPicPr>
          <p:cNvPr id="13" name="Picture Placeholder 12"/>
          <p:cNvPicPr>
            <a:picLocks noChangeAspect="1"/>
          </p:cNvPicPr>
          <p:nvPr>
            <p:ph type="pic" sz="quarter" idx="10"/>
          </p:nvPr>
        </p:nvPicPr>
        <p:blipFill>
          <a:blip r:embed="rId1"/>
          <a:stretch>
            <a:fillRect/>
          </a:stretch>
        </p:blipFill>
        <p:spPr>
          <a:xfrm>
            <a:off x="7623175" y="1016000"/>
            <a:ext cx="4333875" cy="4356735"/>
          </a:xfrm>
          <a:prstGeom prst="rect">
            <a:avLst/>
          </a:prstGeom>
        </p:spPr>
      </p:pic>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datastoreItem>
</file>

<file path=customXml/itemProps2.xml><?xml version="1.0" encoding="utf-8"?>
<ds:datastoreItem xmlns:ds="http://schemas.openxmlformats.org/officeDocument/2006/customXml" ds:itemID="{1249AD37-9510-4A2D-B790-12C439A83F93}">
  <ds:schemaRefs/>
</ds:datastoreItem>
</file>

<file path=customXml/itemProps3.xml><?xml version="1.0" encoding="utf-8"?>
<ds:datastoreItem xmlns:ds="http://schemas.openxmlformats.org/officeDocument/2006/customXml" ds:itemID="{85DF9CEC-52C2-4D14-B2F5-11176002A8B6}">
  <ds:schemaRefs/>
</ds:datastoreItem>
</file>

<file path=docProps/app.xml><?xml version="1.0" encoding="utf-8"?>
<Properties xmlns="http://schemas.openxmlformats.org/officeDocument/2006/extended-properties" xmlns:vt="http://schemas.openxmlformats.org/officeDocument/2006/docPropsVTypes">
  <Template>{366C9897-49EA-4498-A3FC-6CBDD3699B82}tf11964407_win32</Template>
  <TotalTime>0</TotalTime>
  <Words>10475</Words>
  <Application>WPS Presentation</Application>
  <PresentationFormat>Widescreen</PresentationFormat>
  <Paragraphs>213</Paragraphs>
  <Slides>14</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Sagona Book</vt:lpstr>
      <vt:lpstr>PMingLiU-ExtB</vt:lpstr>
      <vt:lpstr>Courier New</vt:lpstr>
      <vt:lpstr>Agency FB</vt:lpstr>
      <vt:lpstr>Algerian</vt:lpstr>
      <vt:lpstr>Gill Sans Nova Light</vt:lpstr>
      <vt:lpstr>Segoe Print</vt:lpstr>
      <vt:lpstr>Microsoft YaHei</vt:lpstr>
      <vt:lpstr>Arial Unicode MS</vt:lpstr>
      <vt:lpstr>Calibri</vt:lpstr>
      <vt:lpstr>Custom</vt:lpstr>
      <vt:lpstr>Subtitle: "Bike Sharing Demand Analysis"  The bike sharing demand analysis project aims to explore and understand the factors that influence bike rentals. The dataset provides information on various attributes such as date, season, holiday, working day, weather, temperature, humidity, wind speed, and rental counts. By analyzing these attributes, we can identify trends and patterns in bike rentals and gain insights into the behavior of bike users.</vt:lpstr>
      <vt:lpstr>Dataset Overview</vt:lpstr>
      <vt:lpstr>Preview of Dataset: First 5 Rows </vt:lpstr>
      <vt:lpstr>Visualization: Distribution of Bike Rentals</vt:lpstr>
      <vt:lpstr>Visualization: Seasonal Trends in Bike Rentals </vt:lpstr>
      <vt:lpstr>Visualization: Hourly Trends in Bike Rentals </vt:lpstr>
      <vt:lpstr>Final Dataset Overview: Preprocessed Hourly Bike Sharing Data</vt:lpstr>
      <vt:lpstr>Final Visualization: Raw Distribution of Bike Rentals</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Barsa Prasad</dc:creator>
  <cp:lastModifiedBy>Amisha Swain</cp:lastModifiedBy>
  <cp:revision>5</cp:revision>
  <dcterms:created xsi:type="dcterms:W3CDTF">2025-06-03T10:09:00Z</dcterms:created>
  <dcterms:modified xsi:type="dcterms:W3CDTF">2025-06-07T12:10:01Z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EC1A4068ABD9411BB2DE2AEBB87E79BE_12</vt:lpwstr>
  </property>
  <property fmtid="{D5CDD505-2E9C-101B-9397-08002B2CF9AE}" pid="5" name="KSOProductBuildVer">
    <vt:lpwstr>1033-12.2.0.21179</vt:lpwstr>
  </property>
</Properties>
</file>