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94" r:id="rId2"/>
    <p:sldMasterId id="2147485004" r:id="rId3"/>
  </p:sldMasterIdLst>
  <p:notesMasterIdLst>
    <p:notesMasterId r:id="rId15"/>
  </p:notesMasterIdLst>
  <p:handoutMasterIdLst>
    <p:handoutMasterId r:id="rId16"/>
  </p:handoutMasterIdLst>
  <p:sldIdLst>
    <p:sldId id="414" r:id="rId4"/>
    <p:sldId id="573" r:id="rId5"/>
    <p:sldId id="650" r:id="rId6"/>
    <p:sldId id="652" r:id="rId7"/>
    <p:sldId id="653" r:id="rId8"/>
    <p:sldId id="657" r:id="rId9"/>
    <p:sldId id="658" r:id="rId10"/>
    <p:sldId id="659" r:id="rId11"/>
    <p:sldId id="660" r:id="rId12"/>
    <p:sldId id="661" r:id="rId13"/>
    <p:sldId id="529" r:id="rId14"/>
  </p:sldIdLst>
  <p:sldSz cx="9144000" cy="6858000" type="screen4x3"/>
  <p:notesSz cx="9928225" cy="6797675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B2B2B2"/>
    <a:srgbClr val="FFFF00"/>
    <a:srgbClr val="FF0000"/>
    <a:srgbClr val="800000"/>
    <a:srgbClr val="0033CC"/>
    <a:srgbClr val="660066"/>
    <a:srgbClr val="0033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5" autoAdjust="0"/>
    <p:restoredTop sz="80088" autoAdjust="0"/>
  </p:normalViewPr>
  <p:slideViewPr>
    <p:cSldViewPr>
      <p:cViewPr>
        <p:scale>
          <a:sx n="100" d="100"/>
          <a:sy n="100" d="100"/>
        </p:scale>
        <p:origin x="-211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788" y="-102"/>
      </p:cViewPr>
      <p:guideLst>
        <p:guide orient="horz" pos="2141"/>
        <p:guide pos="3127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3312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595" y="0"/>
            <a:ext cx="4303312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466"/>
            <a:ext cx="4303312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595" y="6457466"/>
            <a:ext cx="4303312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fld id="{FDB57D2C-9D00-449E-BDEA-F2477AA9FE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80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3312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5" y="0"/>
            <a:ext cx="4303312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9277"/>
            <a:ext cx="7943507" cy="305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466"/>
            <a:ext cx="4303312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5" y="6457466"/>
            <a:ext cx="4303312" cy="3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Arial" charset="0"/>
              </a:defRPr>
            </a:lvl1pPr>
          </a:lstStyle>
          <a:p>
            <a:pPr>
              <a:defRPr/>
            </a:pPr>
            <a:fld id="{C61B14DB-5653-4091-8EC4-02F8362220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57238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cs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13E07B4D-15E9-499A-A22E-3E68C6CB5A4B}" type="slidenum">
              <a:rPr lang="zh-CN" altLang="en-US" sz="1200" b="0" smtClean="0"/>
              <a:pPr eaLnBrk="1" hangingPunct="1"/>
              <a:t>1</a:t>
            </a:fld>
            <a:endParaRPr lang="en-US" altLang="zh-CN" sz="1200" b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1B14DB-5653-4091-8EC4-02F8362220E2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17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9144000" cy="49530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SG"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6604000"/>
            <a:ext cx="9144000" cy="254000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SG">
              <a:cs typeface="Arial" charset="0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5199063"/>
            <a:ext cx="231775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00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549275" y="1936750"/>
            <a:ext cx="8097838" cy="457200"/>
          </a:xfrm>
        </p:spPr>
        <p:txBody>
          <a:bodyPr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657600"/>
            <a:ext cx="6400800" cy="366713"/>
          </a:xfrm>
        </p:spPr>
        <p:txBody>
          <a:bodyPr lIns="91440" tIns="45720" rIns="91440" bIns="45720"/>
          <a:lstStyle>
            <a:lvl1pPr marL="0" indent="0" algn="ctr">
              <a:buFont typeface="Symbol" pitchFamily="18" charset="2"/>
              <a:buNone/>
              <a:defRPr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52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5056E-D0A2-4DDE-A85F-C94DEB96A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425513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762000"/>
            <a:ext cx="2095500" cy="2203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8863" cy="2203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34C3D-F86A-4D16-A130-E706BAACB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385163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2FF0E5-BF22-4F1E-A036-C4D8DFD9DAF1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5CE70-54A4-4847-9988-FC0C612423C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66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CF303-E0F1-4878-A461-807B1A18AA97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C61FF-B968-4BE7-BD10-0B6BAF818F0E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39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8F1AF-31B3-4EFE-86A0-0AE5F6CA01D7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32811-23C5-4662-8196-6AFE0FF5DEB0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208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80B52-0913-40D5-8C86-BE955DC35D5A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82D09-B7BD-4CD2-8330-E261BC59B70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73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0816E-4A66-48CD-B9C4-465DCAE6FDDA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6127C-7486-4C90-AB9C-1A264C19F4D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989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A612F-4609-4A52-A04F-8CCBAFECD1CE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8E824-5704-4CEC-9BFA-7B8766EF4944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1683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6B308-7363-4541-A0ED-71E0A0F78BA1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C9485-1F5C-4CE3-912D-41CD551F3E57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7185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73EC9-B6CC-4D44-8CDE-F9BD0EB90B9A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A0076-9D94-49C6-89B1-F1EDFF1318D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966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63C32-5D7A-4398-B158-E496F4D24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1961361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6FC4C-D86D-451A-AA9F-78640B6AC4ED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BB5AE-5533-4F30-8A55-AF057160F0C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793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C5554-B6F0-4C4B-BD75-115FC4199953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685FF-1C85-4C6F-8AF2-D10331F8D8B5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623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0353C-0667-4932-8B67-FCE2D838E938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E258B-FA80-48C7-8C24-00AA1A07686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6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0" y="0"/>
            <a:ext cx="9144000" cy="49530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SG" alt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6604000"/>
            <a:ext cx="9144000" cy="2540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SG" altLang="en-US" smtClean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5199063"/>
            <a:ext cx="231775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00" name="Rectangle 4"/>
          <p:cNvSpPr>
            <a:spLocks noGrp="1" noChangeArrowheads="1"/>
          </p:cNvSpPr>
          <p:nvPr>
            <p:ph type="ctrTitle"/>
          </p:nvPr>
        </p:nvSpPr>
        <p:spPr bwMode="black">
          <a:xfrm>
            <a:off x="549275" y="1936750"/>
            <a:ext cx="8097838" cy="457200"/>
          </a:xfrm>
        </p:spPr>
        <p:txBody>
          <a:bodyPr>
            <a:sp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3657600"/>
            <a:ext cx="6400800" cy="366713"/>
          </a:xfrm>
        </p:spPr>
        <p:txBody>
          <a:bodyPr lIns="91440" tIns="45720" rIns="91440" bIns="45720"/>
          <a:lstStyle>
            <a:lvl1pPr marL="0" indent="0" algn="ctr">
              <a:buFont typeface="Symbol" pitchFamily="18" charset="2"/>
              <a:buNone/>
              <a:defRPr i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2865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261817-0902-4C62-ACEE-C59003CF0DB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2780683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F30A4C-E489-4AD8-823C-C39BAF67A01E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1305213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431925"/>
            <a:ext cx="4114800" cy="153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31925"/>
            <a:ext cx="4114800" cy="153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8012FD-2CBA-4B0D-B200-0AD1F6063222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403372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89AE44-903D-4327-A80C-4FA21F71EE09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3631297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C66E36-BEC4-4933-90B4-FCCC326AE837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1298378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8B38E3-E4BB-4659-8759-13A653C663A7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82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CA028-3334-43D0-A07F-DF974B738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10821716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B04E47-9469-4656-B9D3-C6C1A7B248FB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1397617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D3B65C-3632-47D6-8655-B510FB4412A4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3138102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58F58D-886F-4FA4-BE48-3E3B843FFCAE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32680454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2263" y="762000"/>
            <a:ext cx="2095500" cy="2203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8863" cy="2203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24A981-75E5-4951-A1A6-D2B4F508FD03}" type="slidenum">
              <a:rPr lang="en-US" altLang="en-US">
                <a:solidFill>
                  <a:srgbClr val="FFFFFF"/>
                </a:solidFill>
              </a:rPr>
              <a:pPr/>
              <a:t>‹#›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239059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431925"/>
            <a:ext cx="4114800" cy="153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31925"/>
            <a:ext cx="4114800" cy="1533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7294D-83C9-4586-9EF7-3AD08B7EBB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165148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804AC-2CC9-447E-97DC-36ECAB5491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379932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38526-01ED-494B-8814-799E041B8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149529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E996-3DB0-4ED1-B28D-527855AAF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C79BA-3CC3-4111-880C-530FF6A91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31856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BA6F5-A0FC-4F5D-BC39-F640D90B40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Technical Report — July 2009</a:t>
            </a:r>
          </a:p>
        </p:txBody>
      </p:sp>
    </p:spTree>
    <p:extLst>
      <p:ext uri="{BB962C8B-B14F-4D97-AF65-F5344CB8AC3E}">
        <p14:creationId xmlns:p14="http://schemas.microsoft.com/office/powerpoint/2010/main" val="226176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76200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3" rIns="91408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431925"/>
            <a:ext cx="8382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Level 1</a:t>
            </a:r>
          </a:p>
          <a:p>
            <a:pPr lvl="1"/>
            <a:r>
              <a:rPr lang="en-US" smtClean="0"/>
              <a:t>Level 2</a:t>
            </a:r>
          </a:p>
          <a:p>
            <a:pPr lvl="2"/>
            <a:r>
              <a:rPr lang="en-US" smtClean="0"/>
              <a:t>Level 3</a:t>
            </a:r>
          </a:p>
          <a:p>
            <a:pPr lvl="3"/>
            <a:r>
              <a:rPr lang="en-US" smtClean="0"/>
              <a:t>Level 4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863" y="63341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900" b="0">
                <a:solidFill>
                  <a:srgbClr val="003399"/>
                </a:solidFill>
                <a:latin typeface="Times" pitchFamily="18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invGray">
          <a:xfrm>
            <a:off x="0" y="6629400"/>
            <a:ext cx="9144000" cy="228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90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invGray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wrap="none" lIns="0" tIns="0" rIns="45720" bIns="0" anchor="ctr"/>
          <a:lstStyle/>
          <a:p>
            <a:pPr algn="r" eaLnBrk="0" hangingPunct="0">
              <a:defRPr/>
            </a:pPr>
            <a:r>
              <a:rPr lang="en-US" sz="1100">
                <a:solidFill>
                  <a:schemeClr val="bg1"/>
                </a:solidFill>
                <a:latin typeface="Arial" charset="0"/>
                <a:cs typeface="Arial" charset="0"/>
              </a:rPr>
              <a:t>Temasek Laboratories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7620000" y="279400"/>
            <a:ext cx="14525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3" rIns="91408" bIns="4570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chemeClr val="bg1"/>
                </a:solidFill>
                <a:latin typeface="Times" pitchFamily="18" charset="0"/>
                <a:cs typeface="Arial" charset="0"/>
              </a:defRPr>
            </a:lvl1pPr>
          </a:lstStyle>
          <a:p>
            <a:pPr>
              <a:defRPr/>
            </a:pPr>
            <a:fld id="{F08ED7EB-0C1E-4820-AB39-C3858D27F5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7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7475" y="0"/>
            <a:ext cx="7315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 i="1">
                <a:solidFill>
                  <a:schemeClr val="bg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Presentation---05 May 2010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3" r:id="rId1"/>
    <p:sldLayoutId id="2147484994" r:id="rId2"/>
    <p:sldLayoutId id="2147484995" r:id="rId3"/>
    <p:sldLayoutId id="2147484996" r:id="rId4"/>
    <p:sldLayoutId id="2147484997" r:id="rId5"/>
    <p:sldLayoutId id="2147484998" r:id="rId6"/>
    <p:sldLayoutId id="2147484999" r:id="rId7"/>
    <p:sldLayoutId id="2147485000" r:id="rId8"/>
    <p:sldLayoutId id="2147485001" r:id="rId9"/>
    <p:sldLayoutId id="2147485002" r:id="rId10"/>
    <p:sldLayoutId id="21474850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rgbClr val="D60093"/>
        </a:buClr>
        <a:buFont typeface="Symbol" pitchFamily="18" charset="2"/>
        <a:buChar char="·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579438" indent="-236538" algn="l" rtl="0" eaLnBrk="0" fontAlgn="base" hangingPunct="0">
        <a:spcBef>
          <a:spcPct val="50000"/>
        </a:spcBef>
        <a:spcAft>
          <a:spcPct val="0"/>
        </a:spcAft>
        <a:buClr>
          <a:srgbClr val="D60093"/>
        </a:buClr>
        <a:buFont typeface="Arial Black" pitchFamily="34" charset="0"/>
        <a:buChar char="»"/>
        <a:defRPr sz="1700" b="1">
          <a:solidFill>
            <a:srgbClr val="0000FF"/>
          </a:solidFill>
          <a:latin typeface="+mn-lt"/>
          <a:cs typeface="+mn-cs"/>
        </a:defRPr>
      </a:lvl2pPr>
      <a:lvl3pPr marL="914400" indent="-2206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700" b="1">
          <a:solidFill>
            <a:srgbClr val="990033"/>
          </a:solidFill>
          <a:latin typeface="+mn-lt"/>
          <a:cs typeface="+mn-cs"/>
        </a:defRPr>
      </a:lvl3pPr>
      <a:lvl4pPr marL="1263650" indent="-234950" algn="l" rtl="0" eaLnBrk="0" fontAlgn="base" hangingPunct="0">
        <a:spcBef>
          <a:spcPct val="5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m"/>
        <a:defRPr sz="1700" b="1" i="1">
          <a:solidFill>
            <a:schemeClr val="accent2"/>
          </a:solidFill>
          <a:latin typeface="+mn-lt"/>
          <a:cs typeface="+mn-cs"/>
        </a:defRPr>
      </a:lvl4pPr>
      <a:lvl5pPr marL="1377950" indent="4508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Times New Roman" pitchFamily="18" charset="0"/>
          <a:cs typeface="+mn-cs"/>
        </a:defRPr>
      </a:lvl5pPr>
      <a:lvl6pPr marL="1835150" algn="l" rtl="0" fontAlgn="base">
        <a:spcBef>
          <a:spcPct val="20000"/>
        </a:spcBef>
        <a:spcAft>
          <a:spcPct val="0"/>
        </a:spcAft>
        <a:defRPr>
          <a:solidFill>
            <a:srgbClr val="003399"/>
          </a:solidFill>
          <a:latin typeface="Times New Roman" pitchFamily="18" charset="0"/>
          <a:cs typeface="+mn-cs"/>
        </a:defRPr>
      </a:lvl6pPr>
      <a:lvl7pPr marL="2292350" algn="l" rtl="0" fontAlgn="base">
        <a:spcBef>
          <a:spcPct val="20000"/>
        </a:spcBef>
        <a:spcAft>
          <a:spcPct val="0"/>
        </a:spcAft>
        <a:defRPr>
          <a:solidFill>
            <a:srgbClr val="003399"/>
          </a:solidFill>
          <a:latin typeface="Times New Roman" pitchFamily="18" charset="0"/>
          <a:cs typeface="+mn-cs"/>
        </a:defRPr>
      </a:lvl7pPr>
      <a:lvl8pPr marL="2749550" algn="l" rtl="0" fontAlgn="base">
        <a:spcBef>
          <a:spcPct val="20000"/>
        </a:spcBef>
        <a:spcAft>
          <a:spcPct val="0"/>
        </a:spcAft>
        <a:defRPr>
          <a:solidFill>
            <a:srgbClr val="003399"/>
          </a:solidFill>
          <a:latin typeface="Times New Roman" pitchFamily="18" charset="0"/>
          <a:cs typeface="+mn-cs"/>
        </a:defRPr>
      </a:lvl8pPr>
      <a:lvl9pPr marL="3206750" algn="l" rtl="0" fontAlgn="base">
        <a:spcBef>
          <a:spcPct val="20000"/>
        </a:spcBef>
        <a:spcAft>
          <a:spcPct val="0"/>
        </a:spcAft>
        <a:defRPr>
          <a:solidFill>
            <a:srgbClr val="003399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SG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SG" smtClean="0"/>
              <a:t>Click to edit Master text styles</a:t>
            </a:r>
          </a:p>
          <a:p>
            <a:pPr lvl="1"/>
            <a:r>
              <a:rPr lang="en-SG" smtClean="0"/>
              <a:t>Second level</a:t>
            </a:r>
          </a:p>
          <a:p>
            <a:pPr lvl="2"/>
            <a:r>
              <a:rPr lang="en-SG" smtClean="0"/>
              <a:t>Third level</a:t>
            </a:r>
          </a:p>
          <a:p>
            <a:pPr lvl="3"/>
            <a:r>
              <a:rPr lang="en-SG" smtClean="0"/>
              <a:t>Fourth level</a:t>
            </a:r>
          </a:p>
          <a:p>
            <a:pPr lvl="4"/>
            <a:r>
              <a:rPr lang="en-SG" smtClean="0"/>
              <a:t>Fifth level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cs typeface="Arial" charset="0"/>
              </a:defRPr>
            </a:lvl1pPr>
          </a:lstStyle>
          <a:p>
            <a:pPr>
              <a:defRPr/>
            </a:pPr>
            <a:fld id="{AAB99D06-AC81-4091-8ACD-86904ED33853}" type="datetimeFigureOut">
              <a:rPr lang="en-SG"/>
              <a:pPr>
                <a:defRPr/>
              </a:pPr>
              <a:t>3/6/2014</a:t>
            </a:fld>
            <a:endParaRPr lang="en-SG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cs typeface="Arial" charset="0"/>
              </a:defRPr>
            </a:lvl1pPr>
          </a:lstStyle>
          <a:p>
            <a:pPr>
              <a:defRPr/>
            </a:pPr>
            <a:fld id="{54780820-CF9C-49ED-912E-6DCE4B095ACD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2" r:id="rId1"/>
    <p:sldLayoutId id="2147484983" r:id="rId2"/>
    <p:sldLayoutId id="2147484984" r:id="rId3"/>
    <p:sldLayoutId id="2147484985" r:id="rId4"/>
    <p:sldLayoutId id="2147484986" r:id="rId5"/>
    <p:sldLayoutId id="2147484987" r:id="rId6"/>
    <p:sldLayoutId id="2147484988" r:id="rId7"/>
    <p:sldLayoutId id="2147484989" r:id="rId8"/>
    <p:sldLayoutId id="2147484990" r:id="rId9"/>
    <p:sldLayoutId id="2147484991" r:id="rId10"/>
    <p:sldLayoutId id="21474849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76200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3" rIns="91408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431925"/>
            <a:ext cx="8382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smtClean="0"/>
              <a:t>Level 1</a:t>
            </a:r>
          </a:p>
          <a:p>
            <a:pPr lvl="1"/>
            <a:r>
              <a:rPr lang="en-US" altLang="en-US" smtClean="0"/>
              <a:t>Level 2</a:t>
            </a:r>
          </a:p>
          <a:p>
            <a:pPr lvl="2"/>
            <a:r>
              <a:rPr lang="en-US" altLang="en-US" smtClean="0"/>
              <a:t>Level 3</a:t>
            </a:r>
          </a:p>
          <a:p>
            <a:pPr lvl="3"/>
            <a:r>
              <a:rPr lang="en-US" altLang="en-US" smtClean="0"/>
              <a:t>Level 4</a:t>
            </a:r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863" y="63341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3" rIns="91408" bIns="4570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>
                <a:solidFill>
                  <a:srgbClr val="003399"/>
                </a:solidFill>
                <a:latin typeface="Times" pitchFamily="18" charset="0"/>
                <a:ea typeface="宋体" pitchFamily="2" charset="-122"/>
              </a:defRPr>
            </a:lvl1pPr>
          </a:lstStyle>
          <a:p>
            <a:endParaRPr lang="en-US" altLang="en-US" smtClean="0"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invGray">
          <a:xfrm>
            <a:off x="0" y="6629400"/>
            <a:ext cx="9144000" cy="2286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 sz="900" smtClean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invGray">
          <a:xfrm>
            <a:off x="0" y="0"/>
            <a:ext cx="9144000" cy="254000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5720" bIns="0" anchor="ctr"/>
          <a:lstStyle>
            <a:lvl1pPr eaLnBrk="0" hangingPunct="0">
              <a:defRPr sz="10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>
              <a:defRPr/>
            </a:pPr>
            <a:r>
              <a:rPr lang="en-US" altLang="en-US" sz="1100" smtClean="0">
                <a:solidFill>
                  <a:srgbClr val="FFFFFF"/>
                </a:solidFill>
                <a:latin typeface="Arial" charset="0"/>
              </a:rPr>
              <a:t>Temasek Laboratories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7620000" y="279400"/>
            <a:ext cx="14525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8" tIns="45703" rIns="91408" bIns="4570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chemeClr val="bg1"/>
                </a:solidFill>
                <a:latin typeface="Times" pitchFamily="18" charset="0"/>
              </a:defRPr>
            </a:lvl1pPr>
          </a:lstStyle>
          <a:p>
            <a:fld id="{042985F5-5D1C-40D3-883C-82E3DED7580C}" type="slidenum">
              <a:rPr lang="en-US" altLang="en-US" smtClean="0">
                <a:solidFill>
                  <a:srgbClr val="FFFFFF"/>
                </a:solidFill>
                <a:cs typeface="Arial" charset="0"/>
              </a:rPr>
              <a:pPr/>
              <a:t>‹#›</a:t>
            </a:fld>
            <a:endParaRPr lang="en-US" altLang="en-US" smtClean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7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7475" y="0"/>
            <a:ext cx="7315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defRPr i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Presentation---05 May 2010</a:t>
            </a:r>
          </a:p>
        </p:txBody>
      </p:sp>
    </p:spTree>
    <p:extLst>
      <p:ext uri="{BB962C8B-B14F-4D97-AF65-F5344CB8AC3E}">
        <p14:creationId xmlns:p14="http://schemas.microsoft.com/office/powerpoint/2010/main" val="203965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05" r:id="rId1"/>
    <p:sldLayoutId id="2147485006" r:id="rId2"/>
    <p:sldLayoutId id="2147485007" r:id="rId3"/>
    <p:sldLayoutId id="2147485008" r:id="rId4"/>
    <p:sldLayoutId id="2147485009" r:id="rId5"/>
    <p:sldLayoutId id="2147485010" r:id="rId6"/>
    <p:sldLayoutId id="2147485011" r:id="rId7"/>
    <p:sldLayoutId id="2147485012" r:id="rId8"/>
    <p:sldLayoutId id="2147485013" r:id="rId9"/>
    <p:sldLayoutId id="2147485014" r:id="rId10"/>
    <p:sldLayoutId id="214748501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rgbClr val="D60093"/>
        </a:buClr>
        <a:buFont typeface="Symbol" pitchFamily="18" charset="2"/>
        <a:buChar char="·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579438" indent="-236538" algn="l" rtl="0" eaLnBrk="0" fontAlgn="base" hangingPunct="0">
        <a:spcBef>
          <a:spcPct val="50000"/>
        </a:spcBef>
        <a:spcAft>
          <a:spcPct val="0"/>
        </a:spcAft>
        <a:buClr>
          <a:srgbClr val="D60093"/>
        </a:buClr>
        <a:buFont typeface="Arial Black" pitchFamily="34" charset="0"/>
        <a:buChar char="»"/>
        <a:defRPr sz="1700" b="1">
          <a:solidFill>
            <a:srgbClr val="0000FF"/>
          </a:solidFill>
          <a:latin typeface="+mn-lt"/>
          <a:cs typeface="+mn-cs"/>
        </a:defRPr>
      </a:lvl2pPr>
      <a:lvl3pPr marL="914400" indent="-22066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700" b="1">
          <a:solidFill>
            <a:srgbClr val="990033"/>
          </a:solidFill>
          <a:latin typeface="+mn-lt"/>
          <a:cs typeface="+mn-cs"/>
        </a:defRPr>
      </a:lvl3pPr>
      <a:lvl4pPr marL="1263650" indent="-234950" algn="l" rtl="0" eaLnBrk="0" fontAlgn="base" hangingPunct="0">
        <a:spcBef>
          <a:spcPct val="5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m"/>
        <a:defRPr sz="1700" b="1" i="1">
          <a:solidFill>
            <a:schemeClr val="accent2"/>
          </a:solidFill>
          <a:latin typeface="+mn-lt"/>
          <a:cs typeface="+mn-cs"/>
        </a:defRPr>
      </a:lvl4pPr>
      <a:lvl5pPr marL="1377950" indent="45085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Times New Roman" pitchFamily="18" charset="0"/>
          <a:cs typeface="+mn-cs"/>
        </a:defRPr>
      </a:lvl5pPr>
      <a:lvl6pPr marL="1835150" algn="l" rtl="0" fontAlgn="base">
        <a:spcBef>
          <a:spcPct val="20000"/>
        </a:spcBef>
        <a:spcAft>
          <a:spcPct val="0"/>
        </a:spcAft>
        <a:defRPr>
          <a:solidFill>
            <a:srgbClr val="003399"/>
          </a:solidFill>
          <a:latin typeface="Times New Roman" pitchFamily="18" charset="0"/>
          <a:cs typeface="+mn-cs"/>
        </a:defRPr>
      </a:lvl6pPr>
      <a:lvl7pPr marL="2292350" algn="l" rtl="0" fontAlgn="base">
        <a:spcBef>
          <a:spcPct val="20000"/>
        </a:spcBef>
        <a:spcAft>
          <a:spcPct val="0"/>
        </a:spcAft>
        <a:defRPr>
          <a:solidFill>
            <a:srgbClr val="003399"/>
          </a:solidFill>
          <a:latin typeface="Times New Roman" pitchFamily="18" charset="0"/>
          <a:cs typeface="+mn-cs"/>
        </a:defRPr>
      </a:lvl7pPr>
      <a:lvl8pPr marL="2749550" algn="l" rtl="0" fontAlgn="base">
        <a:spcBef>
          <a:spcPct val="20000"/>
        </a:spcBef>
        <a:spcAft>
          <a:spcPct val="0"/>
        </a:spcAft>
        <a:defRPr>
          <a:solidFill>
            <a:srgbClr val="003399"/>
          </a:solidFill>
          <a:latin typeface="Times New Roman" pitchFamily="18" charset="0"/>
          <a:cs typeface="+mn-cs"/>
        </a:defRPr>
      </a:lvl8pPr>
      <a:lvl9pPr marL="3206750" algn="l" rtl="0" fontAlgn="base">
        <a:spcBef>
          <a:spcPct val="20000"/>
        </a:spcBef>
        <a:spcAft>
          <a:spcPct val="0"/>
        </a:spcAft>
        <a:defRPr>
          <a:solidFill>
            <a:srgbClr val="003399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6715" y="636286"/>
            <a:ext cx="7373760" cy="138496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Cooperative UAV Project</a:t>
            </a:r>
            <a:br>
              <a:rPr lang="en-US" sz="2800" dirty="0" smtClean="0"/>
            </a:br>
            <a:r>
              <a:rPr lang="en-US" sz="2800" dirty="0" smtClean="0"/>
              <a:t>(Urban Mission)</a:t>
            </a:r>
            <a:r>
              <a:rPr lang="en-AU" sz="2800" dirty="0" smtClean="0">
                <a:latin typeface="Cambria" pitchFamily="18" charset="0"/>
              </a:rPr>
              <a:t/>
            </a:r>
            <a:br>
              <a:rPr lang="en-AU" sz="2800" dirty="0" smtClean="0">
                <a:latin typeface="Cambria" pitchFamily="18" charset="0"/>
              </a:rPr>
            </a:br>
            <a:endParaRPr lang="en-US" sz="2800" dirty="0" smtClean="0">
              <a:latin typeface="Cambria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28713" y="2818660"/>
            <a:ext cx="6400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60093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Temasek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Laboratories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60093"/>
              </a:buClr>
              <a:buSzTx/>
              <a:buFont typeface="Symbol" pitchFamily="18" charset="2"/>
              <a:buNone/>
              <a:tabLst/>
              <a:defRPr/>
            </a:pPr>
            <a:r>
              <a:rPr lang="en-US" sz="1800" kern="0" dirty="0" smtClean="0">
                <a:solidFill>
                  <a:schemeClr val="bg1"/>
                </a:solidFill>
                <a:cs typeface="+mn-cs"/>
              </a:rPr>
              <a:t>Control Science Group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60093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National University of Singapore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60093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Technical Report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D60093"/>
              </a:buClr>
              <a:buSzTx/>
              <a:buFont typeface="Symbol" pitchFamily="18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— </a:t>
            </a:r>
            <a:r>
              <a:rPr lang="en-US" sz="1800" kern="0" dirty="0" smtClean="0">
                <a:solidFill>
                  <a:schemeClr val="bg1"/>
                </a:solidFill>
                <a:cs typeface="+mn-cs"/>
              </a:rPr>
              <a:t>May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2014 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6660" y="2022733"/>
            <a:ext cx="192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Dymkou</a:t>
            </a:r>
            <a:r>
              <a:rPr lang="en-US" sz="1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</a:t>
            </a:r>
            <a:r>
              <a:rPr lang="en-US" sz="1800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Siarhei</a:t>
            </a:r>
            <a:endParaRPr lang="en-SG" sz="1800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99347" y="1805802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i="1" dirty="0"/>
              <a:t>Presented by</a:t>
            </a:r>
            <a:endParaRPr lang="en-S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63C32-5D7A-4398-B158-E496F4D24D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Technical Report — July 2009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0" y="1508750"/>
            <a:ext cx="7450570" cy="4762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241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63C32-5D7A-4398-B158-E496F4D24DB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045" y="1931205"/>
            <a:ext cx="8487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latin typeface="Cambria" pitchFamily="18" charset="0"/>
              </a:rPr>
              <a:t>Thank you!</a:t>
            </a:r>
          </a:p>
          <a:p>
            <a:pPr algn="ctr"/>
            <a:endParaRPr lang="en-US" sz="3200" i="1" dirty="0" smtClean="0">
              <a:solidFill>
                <a:srgbClr val="FF0000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66525" y="6198798"/>
            <a:ext cx="2209800" cy="325437"/>
          </a:xfrm>
        </p:spPr>
        <p:txBody>
          <a:bodyPr/>
          <a:lstStyle/>
          <a:p>
            <a:pPr>
              <a:defRPr/>
            </a:pPr>
            <a:fld id="{1F863C32-5D7A-4398-B158-E496F4D24DB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8615" y="356600"/>
            <a:ext cx="7620000" cy="5461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Problem Statement</a:t>
            </a:r>
            <a:endParaRPr lang="en-SG" dirty="0">
              <a:latin typeface="Cambria" pitchFamily="18" charset="0"/>
            </a:endParaRPr>
          </a:p>
        </p:txBody>
      </p:sp>
      <p:pic>
        <p:nvPicPr>
          <p:cNvPr id="7" name="Picture 53" descr="ub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6294"/>
            <a:ext cx="9144000" cy="510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4945063" y="4762500"/>
            <a:ext cx="173037" cy="165100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034088" y="3865563"/>
            <a:ext cx="173037" cy="1666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1" name="Rectangle 103"/>
          <p:cNvSpPr>
            <a:spLocks noChangeArrowheads="1"/>
          </p:cNvSpPr>
          <p:nvPr/>
        </p:nvSpPr>
        <p:spPr bwMode="auto">
          <a:xfrm>
            <a:off x="1143000" y="1163104"/>
            <a:ext cx="2552700" cy="89429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000" b="1" u="sng" dirty="0"/>
              <a:t>Surveillance VTOLs (static)</a:t>
            </a:r>
            <a:endParaRPr lang="en-US" altLang="en-US" sz="1000" b="1" dirty="0"/>
          </a:p>
          <a:p>
            <a:r>
              <a:rPr lang="en-US" altLang="en-US" sz="1000" dirty="0"/>
              <a:t>Role – To provide persistent surveillance of the areas of interest.</a:t>
            </a:r>
          </a:p>
          <a:p>
            <a:endParaRPr lang="en-US" altLang="en-US" sz="1000" dirty="0"/>
          </a:p>
          <a:p>
            <a:r>
              <a:rPr lang="en-US" altLang="en-US" sz="1000" dirty="0" err="1"/>
              <a:t>Behaviour</a:t>
            </a:r>
            <a:r>
              <a:rPr lang="en-US" altLang="en-US" sz="1000" dirty="0"/>
              <a:t> – To station over vantage points. </a:t>
            </a:r>
          </a:p>
        </p:txBody>
      </p:sp>
      <p:sp>
        <p:nvSpPr>
          <p:cNvPr id="12" name="Oval 11"/>
          <p:cNvSpPr/>
          <p:nvPr/>
        </p:nvSpPr>
        <p:spPr>
          <a:xfrm>
            <a:off x="1362075" y="3962400"/>
            <a:ext cx="173038" cy="166688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382838" y="4841875"/>
            <a:ext cx="173037" cy="166688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70050" y="2449513"/>
            <a:ext cx="173038" cy="1666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899150" y="1471613"/>
            <a:ext cx="173038" cy="166687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762125" y="1344613"/>
            <a:ext cx="4459288" cy="1081087"/>
          </a:xfrm>
          <a:custGeom>
            <a:avLst/>
            <a:gdLst>
              <a:gd name="connsiteX0" fmla="*/ 4227444 w 4459356"/>
              <a:gd name="connsiteY0" fmla="*/ 231913 h 1080051"/>
              <a:gd name="connsiteX1" fmla="*/ 3750365 w 4459356"/>
              <a:gd name="connsiteY1" fmla="*/ 271669 h 1080051"/>
              <a:gd name="connsiteX2" fmla="*/ 2610678 w 4459356"/>
              <a:gd name="connsiteY2" fmla="*/ 563217 h 1080051"/>
              <a:gd name="connsiteX3" fmla="*/ 2054087 w 4459356"/>
              <a:gd name="connsiteY3" fmla="*/ 748747 h 1080051"/>
              <a:gd name="connsiteX4" fmla="*/ 1285461 w 4459356"/>
              <a:gd name="connsiteY4" fmla="*/ 828261 h 1080051"/>
              <a:gd name="connsiteX5" fmla="*/ 490331 w 4459356"/>
              <a:gd name="connsiteY5" fmla="*/ 1040295 h 1080051"/>
              <a:gd name="connsiteX6" fmla="*/ 291548 w 4459356"/>
              <a:gd name="connsiteY6" fmla="*/ 1066800 h 1080051"/>
              <a:gd name="connsiteX7" fmla="*/ 13252 w 4459356"/>
              <a:gd name="connsiteY7" fmla="*/ 1000539 h 1080051"/>
              <a:gd name="connsiteX8" fmla="*/ 212035 w 4459356"/>
              <a:gd name="connsiteY8" fmla="*/ 894521 h 1080051"/>
              <a:gd name="connsiteX9" fmla="*/ 477078 w 4459356"/>
              <a:gd name="connsiteY9" fmla="*/ 934278 h 1080051"/>
              <a:gd name="connsiteX10" fmla="*/ 1086678 w 4459356"/>
              <a:gd name="connsiteY10" fmla="*/ 868017 h 1080051"/>
              <a:gd name="connsiteX11" fmla="*/ 2146852 w 4459356"/>
              <a:gd name="connsiteY11" fmla="*/ 616226 h 1080051"/>
              <a:gd name="connsiteX12" fmla="*/ 3896139 w 4459356"/>
              <a:gd name="connsiteY12" fmla="*/ 152400 h 1080051"/>
              <a:gd name="connsiteX13" fmla="*/ 4320209 w 4459356"/>
              <a:gd name="connsiteY13" fmla="*/ 6626 h 1080051"/>
              <a:gd name="connsiteX14" fmla="*/ 4439478 w 4459356"/>
              <a:gd name="connsiteY14" fmla="*/ 192156 h 1080051"/>
              <a:gd name="connsiteX15" fmla="*/ 4227444 w 4459356"/>
              <a:gd name="connsiteY15" fmla="*/ 231913 h 108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59356" h="1080051">
                <a:moveTo>
                  <a:pt x="4227444" y="231913"/>
                </a:moveTo>
                <a:cubicBezTo>
                  <a:pt x="4112592" y="245165"/>
                  <a:pt x="4019826" y="216452"/>
                  <a:pt x="3750365" y="271669"/>
                </a:cubicBezTo>
                <a:cubicBezTo>
                  <a:pt x="3480904" y="326886"/>
                  <a:pt x="2893391" y="483704"/>
                  <a:pt x="2610678" y="563217"/>
                </a:cubicBezTo>
                <a:cubicBezTo>
                  <a:pt x="2327965" y="642730"/>
                  <a:pt x="2274957" y="704573"/>
                  <a:pt x="2054087" y="748747"/>
                </a:cubicBezTo>
                <a:cubicBezTo>
                  <a:pt x="1833217" y="792921"/>
                  <a:pt x="1546087" y="779670"/>
                  <a:pt x="1285461" y="828261"/>
                </a:cubicBezTo>
                <a:cubicBezTo>
                  <a:pt x="1024835" y="876852"/>
                  <a:pt x="655983" y="1000539"/>
                  <a:pt x="490331" y="1040295"/>
                </a:cubicBezTo>
                <a:cubicBezTo>
                  <a:pt x="324679" y="1080051"/>
                  <a:pt x="371061" y="1073426"/>
                  <a:pt x="291548" y="1066800"/>
                </a:cubicBezTo>
                <a:cubicBezTo>
                  <a:pt x="212035" y="1060174"/>
                  <a:pt x="26504" y="1029252"/>
                  <a:pt x="13252" y="1000539"/>
                </a:cubicBezTo>
                <a:cubicBezTo>
                  <a:pt x="0" y="971826"/>
                  <a:pt x="134731" y="905564"/>
                  <a:pt x="212035" y="894521"/>
                </a:cubicBezTo>
                <a:cubicBezTo>
                  <a:pt x="289339" y="883478"/>
                  <a:pt x="331304" y="938695"/>
                  <a:pt x="477078" y="934278"/>
                </a:cubicBezTo>
                <a:cubicBezTo>
                  <a:pt x="622852" y="929861"/>
                  <a:pt x="808382" y="921026"/>
                  <a:pt x="1086678" y="868017"/>
                </a:cubicBezTo>
                <a:cubicBezTo>
                  <a:pt x="1364974" y="815008"/>
                  <a:pt x="1678608" y="735496"/>
                  <a:pt x="2146852" y="616226"/>
                </a:cubicBezTo>
                <a:cubicBezTo>
                  <a:pt x="2615096" y="496956"/>
                  <a:pt x="3533913" y="254000"/>
                  <a:pt x="3896139" y="152400"/>
                </a:cubicBezTo>
                <a:cubicBezTo>
                  <a:pt x="4258365" y="50800"/>
                  <a:pt x="4229653" y="0"/>
                  <a:pt x="4320209" y="6626"/>
                </a:cubicBezTo>
                <a:cubicBezTo>
                  <a:pt x="4410766" y="13252"/>
                  <a:pt x="4459356" y="152400"/>
                  <a:pt x="4439478" y="192156"/>
                </a:cubicBezTo>
                <a:cubicBezTo>
                  <a:pt x="4419600" y="231912"/>
                  <a:pt x="4342296" y="218661"/>
                  <a:pt x="4227444" y="231913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8" name="Freeform 17"/>
          <p:cNvSpPr/>
          <p:nvPr/>
        </p:nvSpPr>
        <p:spPr>
          <a:xfrm>
            <a:off x="1309688" y="2478088"/>
            <a:ext cx="1116012" cy="2535237"/>
          </a:xfrm>
          <a:custGeom>
            <a:avLst/>
            <a:gdLst>
              <a:gd name="connsiteX0" fmla="*/ 386522 w 1115392"/>
              <a:gd name="connsiteY0" fmla="*/ 106017 h 2535583"/>
              <a:gd name="connsiteX1" fmla="*/ 598557 w 1115392"/>
              <a:gd name="connsiteY1" fmla="*/ 79513 h 2535583"/>
              <a:gd name="connsiteX2" fmla="*/ 691322 w 1115392"/>
              <a:gd name="connsiteY2" fmla="*/ 583095 h 2535583"/>
              <a:gd name="connsiteX3" fmla="*/ 346766 w 1115392"/>
              <a:gd name="connsiteY3" fmla="*/ 940904 h 2535583"/>
              <a:gd name="connsiteX4" fmla="*/ 187740 w 1115392"/>
              <a:gd name="connsiteY4" fmla="*/ 1524000 h 2535583"/>
              <a:gd name="connsiteX5" fmla="*/ 68470 w 1115392"/>
              <a:gd name="connsiteY5" fmla="*/ 1895060 h 2535583"/>
              <a:gd name="connsiteX6" fmla="*/ 267253 w 1115392"/>
              <a:gd name="connsiteY6" fmla="*/ 2160104 h 2535583"/>
              <a:gd name="connsiteX7" fmla="*/ 678070 w 1115392"/>
              <a:gd name="connsiteY7" fmla="*/ 2239617 h 2535583"/>
              <a:gd name="connsiteX8" fmla="*/ 1062383 w 1115392"/>
              <a:gd name="connsiteY8" fmla="*/ 2385391 h 2535583"/>
              <a:gd name="connsiteX9" fmla="*/ 996122 w 1115392"/>
              <a:gd name="connsiteY9" fmla="*/ 2531165 h 2535583"/>
              <a:gd name="connsiteX10" fmla="*/ 744331 w 1115392"/>
              <a:gd name="connsiteY10" fmla="*/ 2358886 h 2535583"/>
              <a:gd name="connsiteX11" fmla="*/ 360018 w 1115392"/>
              <a:gd name="connsiteY11" fmla="*/ 2279373 h 2535583"/>
              <a:gd name="connsiteX12" fmla="*/ 68470 w 1115392"/>
              <a:gd name="connsiteY12" fmla="*/ 2146852 h 2535583"/>
              <a:gd name="connsiteX13" fmla="*/ 2209 w 1115392"/>
              <a:gd name="connsiteY13" fmla="*/ 1749286 h 2535583"/>
              <a:gd name="connsiteX14" fmla="*/ 81722 w 1115392"/>
              <a:gd name="connsiteY14" fmla="*/ 1524000 h 2535583"/>
              <a:gd name="connsiteX15" fmla="*/ 254001 w 1115392"/>
              <a:gd name="connsiteY15" fmla="*/ 954156 h 2535583"/>
              <a:gd name="connsiteX16" fmla="*/ 399774 w 1115392"/>
              <a:gd name="connsiteY16" fmla="*/ 424069 h 2535583"/>
              <a:gd name="connsiteX17" fmla="*/ 346766 w 1115392"/>
              <a:gd name="connsiteY17" fmla="*/ 159026 h 2535583"/>
              <a:gd name="connsiteX18" fmla="*/ 386522 w 1115392"/>
              <a:gd name="connsiteY18" fmla="*/ 106017 h 2535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5392" h="2535583">
                <a:moveTo>
                  <a:pt x="386522" y="106017"/>
                </a:moveTo>
                <a:cubicBezTo>
                  <a:pt x="428487" y="92765"/>
                  <a:pt x="547757" y="0"/>
                  <a:pt x="598557" y="79513"/>
                </a:cubicBezTo>
                <a:cubicBezTo>
                  <a:pt x="649357" y="159026"/>
                  <a:pt x="733287" y="439530"/>
                  <a:pt x="691322" y="583095"/>
                </a:cubicBezTo>
                <a:cubicBezTo>
                  <a:pt x="649357" y="726660"/>
                  <a:pt x="430696" y="784087"/>
                  <a:pt x="346766" y="940904"/>
                </a:cubicBezTo>
                <a:cubicBezTo>
                  <a:pt x="262836" y="1097721"/>
                  <a:pt x="234123" y="1364974"/>
                  <a:pt x="187740" y="1524000"/>
                </a:cubicBezTo>
                <a:cubicBezTo>
                  <a:pt x="141357" y="1683026"/>
                  <a:pt x="55218" y="1789043"/>
                  <a:pt x="68470" y="1895060"/>
                </a:cubicBezTo>
                <a:cubicBezTo>
                  <a:pt x="81722" y="2001077"/>
                  <a:pt x="165653" y="2102678"/>
                  <a:pt x="267253" y="2160104"/>
                </a:cubicBezTo>
                <a:cubicBezTo>
                  <a:pt x="368853" y="2217530"/>
                  <a:pt x="545548" y="2202069"/>
                  <a:pt x="678070" y="2239617"/>
                </a:cubicBezTo>
                <a:cubicBezTo>
                  <a:pt x="810592" y="2277165"/>
                  <a:pt x="1009374" y="2336800"/>
                  <a:pt x="1062383" y="2385391"/>
                </a:cubicBezTo>
                <a:cubicBezTo>
                  <a:pt x="1115392" y="2433982"/>
                  <a:pt x="1049131" y="2535583"/>
                  <a:pt x="996122" y="2531165"/>
                </a:cubicBezTo>
                <a:cubicBezTo>
                  <a:pt x="943113" y="2526748"/>
                  <a:pt x="850348" y="2400851"/>
                  <a:pt x="744331" y="2358886"/>
                </a:cubicBezTo>
                <a:cubicBezTo>
                  <a:pt x="638314" y="2316921"/>
                  <a:pt x="472662" y="2314712"/>
                  <a:pt x="360018" y="2279373"/>
                </a:cubicBezTo>
                <a:cubicBezTo>
                  <a:pt x="247375" y="2244034"/>
                  <a:pt x="128105" y="2235200"/>
                  <a:pt x="68470" y="2146852"/>
                </a:cubicBezTo>
                <a:cubicBezTo>
                  <a:pt x="8835" y="2058504"/>
                  <a:pt x="0" y="1853095"/>
                  <a:pt x="2209" y="1749286"/>
                </a:cubicBezTo>
                <a:cubicBezTo>
                  <a:pt x="4418" y="1645477"/>
                  <a:pt x="39757" y="1656522"/>
                  <a:pt x="81722" y="1524000"/>
                </a:cubicBezTo>
                <a:cubicBezTo>
                  <a:pt x="123687" y="1391478"/>
                  <a:pt x="200992" y="1137478"/>
                  <a:pt x="254001" y="954156"/>
                </a:cubicBezTo>
                <a:cubicBezTo>
                  <a:pt x="307010" y="770834"/>
                  <a:pt x="384313" y="556591"/>
                  <a:pt x="399774" y="424069"/>
                </a:cubicBezTo>
                <a:cubicBezTo>
                  <a:pt x="415235" y="291547"/>
                  <a:pt x="344557" y="216452"/>
                  <a:pt x="346766" y="159026"/>
                </a:cubicBezTo>
                <a:cubicBezTo>
                  <a:pt x="348975" y="101600"/>
                  <a:pt x="344557" y="119269"/>
                  <a:pt x="386522" y="106017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19" name="Freeform 18"/>
          <p:cNvSpPr/>
          <p:nvPr/>
        </p:nvSpPr>
        <p:spPr>
          <a:xfrm>
            <a:off x="2506663" y="3770313"/>
            <a:ext cx="3673475" cy="1355725"/>
          </a:xfrm>
          <a:custGeom>
            <a:avLst/>
            <a:gdLst>
              <a:gd name="connsiteX0" fmla="*/ 130314 w 3673062"/>
              <a:gd name="connsiteY0" fmla="*/ 1093304 h 1356138"/>
              <a:gd name="connsiteX1" fmla="*/ 90557 w 3673062"/>
              <a:gd name="connsiteY1" fmla="*/ 1146313 h 1356138"/>
              <a:gd name="connsiteX2" fmla="*/ 117061 w 3673062"/>
              <a:gd name="connsiteY2" fmla="*/ 1345095 h 1356138"/>
              <a:gd name="connsiteX3" fmla="*/ 792922 w 3673062"/>
              <a:gd name="connsiteY3" fmla="*/ 1212573 h 1356138"/>
              <a:gd name="connsiteX4" fmla="*/ 1535044 w 3673062"/>
              <a:gd name="connsiteY4" fmla="*/ 1225826 h 1356138"/>
              <a:gd name="connsiteX5" fmla="*/ 2065131 w 3673062"/>
              <a:gd name="connsiteY5" fmla="*/ 1212573 h 1356138"/>
              <a:gd name="connsiteX6" fmla="*/ 2581966 w 3673062"/>
              <a:gd name="connsiteY6" fmla="*/ 1119808 h 1356138"/>
              <a:gd name="connsiteX7" fmla="*/ 2833757 w 3673062"/>
              <a:gd name="connsiteY7" fmla="*/ 841513 h 1356138"/>
              <a:gd name="connsiteX8" fmla="*/ 3390348 w 3673062"/>
              <a:gd name="connsiteY8" fmla="*/ 364434 h 1356138"/>
              <a:gd name="connsiteX9" fmla="*/ 3628888 w 3673062"/>
              <a:gd name="connsiteY9" fmla="*/ 178904 h 1356138"/>
              <a:gd name="connsiteX10" fmla="*/ 3655392 w 3673062"/>
              <a:gd name="connsiteY10" fmla="*/ 19878 h 1356138"/>
              <a:gd name="connsiteX11" fmla="*/ 3522870 w 3673062"/>
              <a:gd name="connsiteY11" fmla="*/ 59634 h 1356138"/>
              <a:gd name="connsiteX12" fmla="*/ 3483114 w 3673062"/>
              <a:gd name="connsiteY12" fmla="*/ 231913 h 1356138"/>
              <a:gd name="connsiteX13" fmla="*/ 2926522 w 3673062"/>
              <a:gd name="connsiteY13" fmla="*/ 642730 h 1356138"/>
              <a:gd name="connsiteX14" fmla="*/ 2595218 w 3673062"/>
              <a:gd name="connsiteY14" fmla="*/ 1027043 h 1356138"/>
              <a:gd name="connsiteX15" fmla="*/ 1402522 w 3673062"/>
              <a:gd name="connsiteY15" fmla="*/ 1093304 h 1356138"/>
              <a:gd name="connsiteX16" fmla="*/ 355601 w 3673062"/>
              <a:gd name="connsiteY16" fmla="*/ 1186069 h 1356138"/>
              <a:gd name="connsiteX17" fmla="*/ 130314 w 3673062"/>
              <a:gd name="connsiteY17" fmla="*/ 1093304 h 135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73062" h="1356138">
                <a:moveTo>
                  <a:pt x="130314" y="1093304"/>
                </a:moveTo>
                <a:cubicBezTo>
                  <a:pt x="86140" y="1086678"/>
                  <a:pt x="92766" y="1104348"/>
                  <a:pt x="90557" y="1146313"/>
                </a:cubicBezTo>
                <a:cubicBezTo>
                  <a:pt x="88348" y="1188278"/>
                  <a:pt x="0" y="1334052"/>
                  <a:pt x="117061" y="1345095"/>
                </a:cubicBezTo>
                <a:cubicBezTo>
                  <a:pt x="234122" y="1356138"/>
                  <a:pt x="556591" y="1232451"/>
                  <a:pt x="792922" y="1212573"/>
                </a:cubicBezTo>
                <a:cubicBezTo>
                  <a:pt x="1029253" y="1192695"/>
                  <a:pt x="1323009" y="1225826"/>
                  <a:pt x="1535044" y="1225826"/>
                </a:cubicBezTo>
                <a:cubicBezTo>
                  <a:pt x="1747079" y="1225826"/>
                  <a:pt x="1890644" y="1230243"/>
                  <a:pt x="2065131" y="1212573"/>
                </a:cubicBezTo>
                <a:cubicBezTo>
                  <a:pt x="2239618" y="1194903"/>
                  <a:pt x="2453862" y="1181651"/>
                  <a:pt x="2581966" y="1119808"/>
                </a:cubicBezTo>
                <a:cubicBezTo>
                  <a:pt x="2710070" y="1057965"/>
                  <a:pt x="2699027" y="967409"/>
                  <a:pt x="2833757" y="841513"/>
                </a:cubicBezTo>
                <a:cubicBezTo>
                  <a:pt x="2968487" y="715617"/>
                  <a:pt x="3257826" y="474869"/>
                  <a:pt x="3390348" y="364434"/>
                </a:cubicBezTo>
                <a:cubicBezTo>
                  <a:pt x="3522870" y="253999"/>
                  <a:pt x="3584714" y="236330"/>
                  <a:pt x="3628888" y="178904"/>
                </a:cubicBezTo>
                <a:cubicBezTo>
                  <a:pt x="3673062" y="121478"/>
                  <a:pt x="3673062" y="39756"/>
                  <a:pt x="3655392" y="19878"/>
                </a:cubicBezTo>
                <a:cubicBezTo>
                  <a:pt x="3637722" y="0"/>
                  <a:pt x="3551583" y="24295"/>
                  <a:pt x="3522870" y="59634"/>
                </a:cubicBezTo>
                <a:cubicBezTo>
                  <a:pt x="3494157" y="94973"/>
                  <a:pt x="3582505" y="134730"/>
                  <a:pt x="3483114" y="231913"/>
                </a:cubicBezTo>
                <a:cubicBezTo>
                  <a:pt x="3383723" y="329096"/>
                  <a:pt x="3074505" y="510208"/>
                  <a:pt x="2926522" y="642730"/>
                </a:cubicBezTo>
                <a:cubicBezTo>
                  <a:pt x="2778539" y="775252"/>
                  <a:pt x="2849218" y="951947"/>
                  <a:pt x="2595218" y="1027043"/>
                </a:cubicBezTo>
                <a:cubicBezTo>
                  <a:pt x="2341218" y="1102139"/>
                  <a:pt x="1775791" y="1066800"/>
                  <a:pt x="1402522" y="1093304"/>
                </a:cubicBezTo>
                <a:cubicBezTo>
                  <a:pt x="1029253" y="1119808"/>
                  <a:pt x="569844" y="1186069"/>
                  <a:pt x="355601" y="1186069"/>
                </a:cubicBezTo>
                <a:cubicBezTo>
                  <a:pt x="141358" y="1186069"/>
                  <a:pt x="174488" y="1099930"/>
                  <a:pt x="130314" y="1093304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20" name="Left Arrow 19"/>
          <p:cNvSpPr>
            <a:spLocks noChangeArrowheads="1"/>
          </p:cNvSpPr>
          <p:nvPr/>
        </p:nvSpPr>
        <p:spPr bwMode="auto">
          <a:xfrm rot="14464555">
            <a:off x="2336801" y="2259012"/>
            <a:ext cx="1092200" cy="346075"/>
          </a:xfrm>
          <a:prstGeom prst="leftArrow">
            <a:avLst>
              <a:gd name="adj1" fmla="val 50000"/>
              <a:gd name="adj2" fmla="val 56121"/>
            </a:avLst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AU" altLang="en-US">
              <a:solidFill>
                <a:srgbClr val="FFFFFF"/>
              </a:solidFill>
            </a:endParaRPr>
          </a:p>
        </p:txBody>
      </p:sp>
      <p:sp>
        <p:nvSpPr>
          <p:cNvPr id="21" name="Rectangle 103"/>
          <p:cNvSpPr>
            <a:spLocks noChangeArrowheads="1"/>
          </p:cNvSpPr>
          <p:nvPr/>
        </p:nvSpPr>
        <p:spPr bwMode="auto">
          <a:xfrm>
            <a:off x="6705600" y="1086294"/>
            <a:ext cx="2355850" cy="12814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000" b="1" u="sng" dirty="0"/>
              <a:t>Surveillance VTOLs (mobile)</a:t>
            </a:r>
            <a:endParaRPr lang="en-US" altLang="en-US" sz="1000" b="1" dirty="0"/>
          </a:p>
          <a:p>
            <a:r>
              <a:rPr lang="en-US" altLang="en-US" sz="1000" dirty="0"/>
              <a:t>Role – To provide surveillance of the major roads and key vantage points surrounding the area of operations.</a:t>
            </a:r>
          </a:p>
          <a:p>
            <a:endParaRPr lang="en-US" altLang="en-US" sz="1000" dirty="0"/>
          </a:p>
          <a:p>
            <a:r>
              <a:rPr lang="en-US" altLang="en-US" sz="1000" dirty="0" err="1"/>
              <a:t>Behaviour</a:t>
            </a:r>
            <a:r>
              <a:rPr lang="en-US" altLang="en-US" sz="1000" dirty="0"/>
              <a:t> – To fly around patrol circuit</a:t>
            </a:r>
          </a:p>
        </p:txBody>
      </p:sp>
      <p:sp>
        <p:nvSpPr>
          <p:cNvPr id="22" name="Oval 56"/>
          <p:cNvSpPr/>
          <p:nvPr/>
        </p:nvSpPr>
        <p:spPr>
          <a:xfrm>
            <a:off x="6629400" y="3505200"/>
            <a:ext cx="173038" cy="166688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23" name="Oval 56"/>
          <p:cNvSpPr/>
          <p:nvPr/>
        </p:nvSpPr>
        <p:spPr>
          <a:xfrm>
            <a:off x="6019800" y="1752600"/>
            <a:ext cx="173038" cy="166688"/>
          </a:xfrm>
          <a:prstGeom prst="ellipse">
            <a:avLst/>
          </a:prstGeom>
          <a:solidFill>
            <a:srgbClr val="FFC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6007100" y="1866900"/>
            <a:ext cx="774700" cy="1714500"/>
          </a:xfrm>
          <a:custGeom>
            <a:avLst/>
            <a:gdLst>
              <a:gd name="T0" fmla="*/ 440 w 488"/>
              <a:gd name="T1" fmla="*/ 984 h 1080"/>
              <a:gd name="T2" fmla="*/ 440 w 488"/>
              <a:gd name="T3" fmla="*/ 936 h 1080"/>
              <a:gd name="T4" fmla="*/ 296 w 488"/>
              <a:gd name="T5" fmla="*/ 600 h 1080"/>
              <a:gd name="T6" fmla="*/ 104 w 488"/>
              <a:gd name="T7" fmla="*/ 168 h 1080"/>
              <a:gd name="T8" fmla="*/ 56 w 488"/>
              <a:gd name="T9" fmla="*/ 24 h 1080"/>
              <a:gd name="T10" fmla="*/ 8 w 488"/>
              <a:gd name="T11" fmla="*/ 72 h 1080"/>
              <a:gd name="T12" fmla="*/ 104 w 488"/>
              <a:gd name="T13" fmla="*/ 456 h 1080"/>
              <a:gd name="T14" fmla="*/ 344 w 488"/>
              <a:gd name="T15" fmla="*/ 984 h 1080"/>
              <a:gd name="T16" fmla="*/ 488 w 488"/>
              <a:gd name="T17" fmla="*/ 1032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1080">
                <a:moveTo>
                  <a:pt x="440" y="984"/>
                </a:moveTo>
                <a:cubicBezTo>
                  <a:pt x="452" y="992"/>
                  <a:pt x="464" y="1000"/>
                  <a:pt x="440" y="936"/>
                </a:cubicBezTo>
                <a:cubicBezTo>
                  <a:pt x="416" y="872"/>
                  <a:pt x="352" y="728"/>
                  <a:pt x="296" y="600"/>
                </a:cubicBezTo>
                <a:cubicBezTo>
                  <a:pt x="240" y="472"/>
                  <a:pt x="144" y="264"/>
                  <a:pt x="104" y="168"/>
                </a:cubicBezTo>
                <a:cubicBezTo>
                  <a:pt x="64" y="72"/>
                  <a:pt x="72" y="40"/>
                  <a:pt x="56" y="24"/>
                </a:cubicBezTo>
                <a:cubicBezTo>
                  <a:pt x="40" y="8"/>
                  <a:pt x="0" y="0"/>
                  <a:pt x="8" y="72"/>
                </a:cubicBezTo>
                <a:cubicBezTo>
                  <a:pt x="16" y="144"/>
                  <a:pt x="48" y="304"/>
                  <a:pt x="104" y="456"/>
                </a:cubicBezTo>
                <a:cubicBezTo>
                  <a:pt x="160" y="608"/>
                  <a:pt x="280" y="888"/>
                  <a:pt x="344" y="984"/>
                </a:cubicBezTo>
                <a:cubicBezTo>
                  <a:pt x="408" y="1080"/>
                  <a:pt x="448" y="1056"/>
                  <a:pt x="488" y="1032"/>
                </a:cubicBezTo>
              </a:path>
            </a:pathLst>
          </a:custGeom>
          <a:noFill/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G"/>
          </a:p>
        </p:txBody>
      </p:sp>
      <p:sp>
        <p:nvSpPr>
          <p:cNvPr id="25" name="Left Arrow 24"/>
          <p:cNvSpPr>
            <a:spLocks noChangeArrowheads="1"/>
          </p:cNvSpPr>
          <p:nvPr/>
        </p:nvSpPr>
        <p:spPr bwMode="auto">
          <a:xfrm rot="18871926">
            <a:off x="5942319" y="2277228"/>
            <a:ext cx="773113" cy="392113"/>
          </a:xfrm>
          <a:prstGeom prst="leftArrow">
            <a:avLst>
              <a:gd name="adj1" fmla="val 50000"/>
              <a:gd name="adj2" fmla="val 55928"/>
            </a:avLst>
          </a:prstGeom>
          <a:solidFill>
            <a:srgbClr val="FFC000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AU" altLang="en-US">
              <a:solidFill>
                <a:srgbClr val="FFFFFF"/>
              </a:solidFill>
            </a:endParaRPr>
          </a:p>
        </p:txBody>
      </p: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4572000" y="3505200"/>
            <a:ext cx="252413" cy="242888"/>
            <a:chOff x="-1056" y="1200"/>
            <a:chExt cx="159" cy="153"/>
          </a:xfrm>
        </p:grpSpPr>
        <p:sp>
          <p:nvSpPr>
            <p:cNvPr id="27" name="Oval 56"/>
            <p:cNvSpPr/>
            <p:nvPr/>
          </p:nvSpPr>
          <p:spPr>
            <a:xfrm>
              <a:off x="-1056" y="1248"/>
              <a:ext cx="109" cy="105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Cross 68"/>
            <p:cNvSpPr>
              <a:spLocks noChangeArrowheads="1"/>
            </p:cNvSpPr>
            <p:nvPr/>
          </p:nvSpPr>
          <p:spPr bwMode="auto">
            <a:xfrm rot="-2720332">
              <a:off x="-1012" y="1204"/>
              <a:ext cx="119" cy="111"/>
            </a:xfrm>
            <a:prstGeom prst="plus">
              <a:avLst>
                <a:gd name="adj" fmla="val 47403"/>
              </a:avLst>
            </a:prstGeom>
            <a:solidFill>
              <a:schemeClr val="tx2"/>
            </a:solidFill>
            <a:ln w="25400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5181600" y="2971800"/>
            <a:ext cx="252413" cy="242888"/>
            <a:chOff x="-1056" y="1200"/>
            <a:chExt cx="159" cy="153"/>
          </a:xfrm>
        </p:grpSpPr>
        <p:sp>
          <p:nvSpPr>
            <p:cNvPr id="30" name="Oval 56"/>
            <p:cNvSpPr/>
            <p:nvPr/>
          </p:nvSpPr>
          <p:spPr>
            <a:xfrm>
              <a:off x="-1056" y="1248"/>
              <a:ext cx="109" cy="105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Cross 68"/>
            <p:cNvSpPr>
              <a:spLocks noChangeArrowheads="1"/>
            </p:cNvSpPr>
            <p:nvPr/>
          </p:nvSpPr>
          <p:spPr bwMode="auto">
            <a:xfrm rot="-2720332">
              <a:off x="-1012" y="1204"/>
              <a:ext cx="119" cy="111"/>
            </a:xfrm>
            <a:prstGeom prst="plus">
              <a:avLst>
                <a:gd name="adj" fmla="val 47403"/>
              </a:avLst>
            </a:prstGeom>
            <a:solidFill>
              <a:schemeClr val="tx2"/>
            </a:solidFill>
            <a:ln w="25400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3429000" y="3810000"/>
            <a:ext cx="176213" cy="265113"/>
            <a:chOff x="-720" y="1488"/>
            <a:chExt cx="111" cy="167"/>
          </a:xfrm>
        </p:grpSpPr>
        <p:sp>
          <p:nvSpPr>
            <p:cNvPr id="33" name="Oval 56"/>
            <p:cNvSpPr/>
            <p:nvPr/>
          </p:nvSpPr>
          <p:spPr>
            <a:xfrm>
              <a:off x="-720" y="1488"/>
              <a:ext cx="109" cy="105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Cross 68"/>
            <p:cNvSpPr>
              <a:spLocks noChangeArrowheads="1"/>
            </p:cNvSpPr>
            <p:nvPr/>
          </p:nvSpPr>
          <p:spPr bwMode="auto">
            <a:xfrm rot="-2720332">
              <a:off x="-724" y="1540"/>
              <a:ext cx="119" cy="111"/>
            </a:xfrm>
            <a:prstGeom prst="plus">
              <a:avLst>
                <a:gd name="adj" fmla="val 47403"/>
              </a:avLst>
            </a:prstGeom>
            <a:solidFill>
              <a:schemeClr val="tx2"/>
            </a:solidFill>
            <a:ln w="25400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Group 31"/>
          <p:cNvGrpSpPr>
            <a:grpSpLocks/>
          </p:cNvGrpSpPr>
          <p:nvPr/>
        </p:nvGrpSpPr>
        <p:grpSpPr bwMode="auto">
          <a:xfrm>
            <a:off x="3276600" y="3048000"/>
            <a:ext cx="252413" cy="242888"/>
            <a:chOff x="-1056" y="1200"/>
            <a:chExt cx="159" cy="153"/>
          </a:xfrm>
        </p:grpSpPr>
        <p:sp>
          <p:nvSpPr>
            <p:cNvPr id="36" name="Oval 56"/>
            <p:cNvSpPr/>
            <p:nvPr/>
          </p:nvSpPr>
          <p:spPr>
            <a:xfrm>
              <a:off x="-1056" y="1248"/>
              <a:ext cx="109" cy="105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Cross 68"/>
            <p:cNvSpPr>
              <a:spLocks noChangeArrowheads="1"/>
            </p:cNvSpPr>
            <p:nvPr/>
          </p:nvSpPr>
          <p:spPr bwMode="auto">
            <a:xfrm rot="-2720332">
              <a:off x="-1012" y="1204"/>
              <a:ext cx="119" cy="111"/>
            </a:xfrm>
            <a:prstGeom prst="plus">
              <a:avLst>
                <a:gd name="adj" fmla="val 47403"/>
              </a:avLst>
            </a:prstGeom>
            <a:solidFill>
              <a:schemeClr val="tx2"/>
            </a:solidFill>
            <a:ln w="25400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8" name="Group 34"/>
          <p:cNvGrpSpPr>
            <a:grpSpLocks/>
          </p:cNvGrpSpPr>
          <p:nvPr/>
        </p:nvGrpSpPr>
        <p:grpSpPr bwMode="auto">
          <a:xfrm>
            <a:off x="2667000" y="2971800"/>
            <a:ext cx="176213" cy="265113"/>
            <a:chOff x="-720" y="1488"/>
            <a:chExt cx="111" cy="167"/>
          </a:xfrm>
        </p:grpSpPr>
        <p:sp>
          <p:nvSpPr>
            <p:cNvPr id="39" name="Oval 56"/>
            <p:cNvSpPr/>
            <p:nvPr/>
          </p:nvSpPr>
          <p:spPr>
            <a:xfrm>
              <a:off x="-720" y="1488"/>
              <a:ext cx="109" cy="105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Cross 68"/>
            <p:cNvSpPr>
              <a:spLocks noChangeArrowheads="1"/>
            </p:cNvSpPr>
            <p:nvPr/>
          </p:nvSpPr>
          <p:spPr bwMode="auto">
            <a:xfrm rot="-2720332">
              <a:off x="-724" y="1540"/>
              <a:ext cx="119" cy="111"/>
            </a:xfrm>
            <a:prstGeom prst="plus">
              <a:avLst>
                <a:gd name="adj" fmla="val 47403"/>
              </a:avLst>
            </a:prstGeom>
            <a:solidFill>
              <a:schemeClr val="tx2"/>
            </a:solidFill>
            <a:ln w="25400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1" name="Group 37"/>
          <p:cNvGrpSpPr>
            <a:grpSpLocks/>
          </p:cNvGrpSpPr>
          <p:nvPr/>
        </p:nvGrpSpPr>
        <p:grpSpPr bwMode="auto">
          <a:xfrm>
            <a:off x="4267200" y="2667000"/>
            <a:ext cx="176213" cy="265113"/>
            <a:chOff x="-720" y="1488"/>
            <a:chExt cx="111" cy="167"/>
          </a:xfrm>
        </p:grpSpPr>
        <p:sp>
          <p:nvSpPr>
            <p:cNvPr id="42" name="Oval 56"/>
            <p:cNvSpPr/>
            <p:nvPr/>
          </p:nvSpPr>
          <p:spPr>
            <a:xfrm>
              <a:off x="-720" y="1488"/>
              <a:ext cx="109" cy="105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Cross 68"/>
            <p:cNvSpPr>
              <a:spLocks noChangeArrowheads="1"/>
            </p:cNvSpPr>
            <p:nvPr/>
          </p:nvSpPr>
          <p:spPr bwMode="auto">
            <a:xfrm rot="-2720332">
              <a:off x="-724" y="1540"/>
              <a:ext cx="119" cy="111"/>
            </a:xfrm>
            <a:prstGeom prst="plus">
              <a:avLst>
                <a:gd name="adj" fmla="val 47403"/>
              </a:avLst>
            </a:prstGeom>
            <a:solidFill>
              <a:schemeClr val="tx2"/>
            </a:solidFill>
            <a:ln w="25400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vert="eaVert"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endParaRPr lang="en-SG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Cross 43"/>
          <p:cNvSpPr>
            <a:spLocks noChangeArrowheads="1"/>
          </p:cNvSpPr>
          <p:nvPr/>
        </p:nvSpPr>
        <p:spPr bwMode="auto">
          <a:xfrm rot="18879668">
            <a:off x="4260850" y="1835150"/>
            <a:ext cx="188913" cy="176213"/>
          </a:xfrm>
          <a:prstGeom prst="plus">
            <a:avLst>
              <a:gd name="adj" fmla="val 47403"/>
            </a:avLst>
          </a:prstGeom>
          <a:solidFill>
            <a:schemeClr val="tx2"/>
          </a:solidFill>
          <a:ln w="25400" algn="ctr">
            <a:solidFill>
              <a:srgbClr val="FFC000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45" name="Cross 68"/>
          <p:cNvSpPr>
            <a:spLocks noChangeArrowheads="1"/>
          </p:cNvSpPr>
          <p:nvPr/>
        </p:nvSpPr>
        <p:spPr bwMode="auto">
          <a:xfrm rot="18879668">
            <a:off x="6242050" y="2825750"/>
            <a:ext cx="188913" cy="176213"/>
          </a:xfrm>
          <a:prstGeom prst="plus">
            <a:avLst>
              <a:gd name="adj" fmla="val 47403"/>
            </a:avLst>
          </a:prstGeom>
          <a:solidFill>
            <a:schemeClr val="tx2"/>
          </a:solidFill>
          <a:ln w="25400" algn="ctr">
            <a:solidFill>
              <a:srgbClr val="FFC000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46" name="Cross 68"/>
          <p:cNvSpPr>
            <a:spLocks noChangeArrowheads="1"/>
          </p:cNvSpPr>
          <p:nvPr/>
        </p:nvSpPr>
        <p:spPr bwMode="auto">
          <a:xfrm rot="18879668">
            <a:off x="1898650" y="2901950"/>
            <a:ext cx="188913" cy="176213"/>
          </a:xfrm>
          <a:prstGeom prst="plus">
            <a:avLst>
              <a:gd name="adj" fmla="val 47403"/>
            </a:avLst>
          </a:prstGeom>
          <a:solidFill>
            <a:schemeClr val="tx2"/>
          </a:solidFill>
          <a:ln w="25400" algn="ctr">
            <a:solidFill>
              <a:srgbClr val="FFC000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47" name="Cross 68"/>
          <p:cNvSpPr>
            <a:spLocks noChangeArrowheads="1"/>
          </p:cNvSpPr>
          <p:nvPr/>
        </p:nvSpPr>
        <p:spPr bwMode="auto">
          <a:xfrm rot="18879668">
            <a:off x="4489450" y="4806950"/>
            <a:ext cx="188913" cy="176213"/>
          </a:xfrm>
          <a:prstGeom prst="plus">
            <a:avLst>
              <a:gd name="adj" fmla="val 47403"/>
            </a:avLst>
          </a:prstGeom>
          <a:solidFill>
            <a:schemeClr val="tx2"/>
          </a:solidFill>
          <a:ln w="25400" algn="ctr">
            <a:solidFill>
              <a:srgbClr val="FFC000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endParaRPr lang="en-SG" altLang="en-US">
              <a:solidFill>
                <a:srgbClr val="FFFFFF"/>
              </a:solidFill>
            </a:endParaRPr>
          </a:p>
        </p:txBody>
      </p:sp>
      <p:sp>
        <p:nvSpPr>
          <p:cNvPr id="48" name="Rectangle 103"/>
          <p:cNvSpPr>
            <a:spLocks noChangeArrowheads="1"/>
          </p:cNvSpPr>
          <p:nvPr/>
        </p:nvSpPr>
        <p:spPr bwMode="auto">
          <a:xfrm>
            <a:off x="304800" y="5126038"/>
            <a:ext cx="6324600" cy="1066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1000" b="1" u="sng" dirty="0"/>
              <a:t>Notes</a:t>
            </a:r>
            <a:endParaRPr lang="en-US" altLang="en-US" sz="1000" b="1" dirty="0"/>
          </a:p>
          <a:p>
            <a:pPr>
              <a:buFontTx/>
              <a:buChar char="•"/>
            </a:pPr>
            <a:r>
              <a:rPr lang="en-US" altLang="en-US" sz="1000" dirty="0"/>
              <a:t>Vantage points and patrol circuits – These will be input by the operator. Each will be assigned a priority level.</a:t>
            </a:r>
          </a:p>
          <a:p>
            <a:pPr>
              <a:buFontTx/>
              <a:buChar char="•"/>
            </a:pPr>
            <a:r>
              <a:rPr lang="en-US" altLang="en-US" sz="1000" dirty="0"/>
              <a:t>Initial tasking of UAVs to vantage points and patrol circuits can be performed on the GCS.</a:t>
            </a:r>
          </a:p>
          <a:p>
            <a:pPr>
              <a:buFontTx/>
              <a:buChar char="•"/>
            </a:pPr>
            <a:r>
              <a:rPr lang="en-US" altLang="en-US" sz="1000" dirty="0"/>
              <a:t>During operations, if a UAV is lost, auto-replacement will take place without communications to GCS.</a:t>
            </a:r>
          </a:p>
          <a:p>
            <a:pPr>
              <a:buFontTx/>
              <a:buChar char="•"/>
            </a:pPr>
            <a:r>
              <a:rPr lang="en-US" altLang="en-US" sz="1000" dirty="0"/>
              <a:t>If a new UAV is sent in, it will be assigned to the empty position with the highest priority.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" y="318195"/>
            <a:ext cx="7620000" cy="546100"/>
          </a:xfrm>
        </p:spPr>
        <p:txBody>
          <a:bodyPr/>
          <a:lstStyle/>
          <a:p>
            <a:r>
              <a:rPr lang="en-US" dirty="0" err="1" smtClean="0"/>
              <a:t>Algos</a:t>
            </a:r>
            <a:r>
              <a:rPr lang="en-US" dirty="0" smtClean="0"/>
              <a:t> </a:t>
            </a:r>
            <a:r>
              <a:rPr lang="en-US" dirty="0" err="1" smtClean="0"/>
              <a:t>Reqd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63C32-5D7A-4398-B158-E496F4D24D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Technical Report — July 2009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0640" y="971080"/>
            <a:ext cx="7644400" cy="4881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Initially, how to </a:t>
            </a:r>
            <a:r>
              <a:rPr lang="en-US" altLang="en-US" sz="1400" u="sng" dirty="0">
                <a:solidFill>
                  <a:srgbClr val="000000"/>
                </a:solidFill>
              </a:rPr>
              <a:t>assign tasks to UAVs from GCS</a:t>
            </a:r>
            <a:r>
              <a:rPr lang="en-US" altLang="en-US" sz="1400" dirty="0" smtClean="0">
                <a:solidFill>
                  <a:srgbClr val="000000"/>
                </a:solidFill>
              </a:rPr>
              <a:t>?</a:t>
            </a: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During operations, how to </a:t>
            </a:r>
            <a:r>
              <a:rPr lang="en-US" altLang="en-US" sz="1400" u="sng" dirty="0">
                <a:solidFill>
                  <a:srgbClr val="000000"/>
                </a:solidFill>
              </a:rPr>
              <a:t>detect loss</a:t>
            </a:r>
            <a:r>
              <a:rPr lang="en-US" altLang="en-US" sz="1400" dirty="0">
                <a:solidFill>
                  <a:srgbClr val="000000"/>
                </a:solidFill>
              </a:rPr>
              <a:t> of UAV (that is supposed to take up a certain task) based on the regular broadcasts and the table maintained by each UAV</a:t>
            </a:r>
            <a:r>
              <a:rPr lang="en-US" altLang="en-US" sz="1400" dirty="0" smtClean="0">
                <a:solidFill>
                  <a:srgbClr val="000000"/>
                </a:solidFill>
              </a:rPr>
              <a:t>?</a:t>
            </a: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742950" lvl="1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What are the contents of the messages and the table? How are they updated</a:t>
            </a:r>
            <a:r>
              <a:rPr lang="en-US" altLang="en-US" sz="1400" dirty="0" smtClean="0">
                <a:solidFill>
                  <a:srgbClr val="000000"/>
                </a:solidFill>
              </a:rPr>
              <a:t>?</a:t>
            </a:r>
          </a:p>
          <a:p>
            <a:pPr lvl="1" algn="just">
              <a:lnSpc>
                <a:spcPct val="80000"/>
              </a:lnSpc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742950" lvl="1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How to capture, for the logic, which task the lost UAV was supposed to take up?</a:t>
            </a: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How to </a:t>
            </a:r>
            <a:r>
              <a:rPr lang="en-US" altLang="en-US" sz="1400" dirty="0" smtClean="0">
                <a:solidFill>
                  <a:srgbClr val="000000"/>
                </a:solidFill>
              </a:rPr>
              <a:t>re-</a:t>
            </a:r>
            <a:r>
              <a:rPr lang="en-US" altLang="en-US" sz="1400" u="sng" dirty="0" smtClean="0">
                <a:solidFill>
                  <a:srgbClr val="000000"/>
                </a:solidFill>
              </a:rPr>
              <a:t>assign </a:t>
            </a:r>
            <a:r>
              <a:rPr lang="en-US" altLang="en-US" sz="1400" u="sng" dirty="0">
                <a:solidFill>
                  <a:srgbClr val="000000"/>
                </a:solidFill>
              </a:rPr>
              <a:t>UAVs to tasks</a:t>
            </a:r>
            <a:r>
              <a:rPr lang="en-US" altLang="en-US" sz="1400" dirty="0">
                <a:solidFill>
                  <a:srgbClr val="000000"/>
                </a:solidFill>
              </a:rPr>
              <a:t> using centralized MILP version</a:t>
            </a:r>
            <a:r>
              <a:rPr lang="en-US" altLang="en-US" sz="1400" dirty="0" smtClean="0">
                <a:solidFill>
                  <a:srgbClr val="000000"/>
                </a:solidFill>
              </a:rPr>
              <a:t>?</a:t>
            </a:r>
          </a:p>
          <a:p>
            <a:pPr marL="285750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742950" lvl="1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How to appoint leader? How to re-appoint leader if leader is lost before assignment is made?</a:t>
            </a:r>
          </a:p>
          <a:p>
            <a:pPr marL="742950" lvl="1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How to avoid double assignment</a:t>
            </a:r>
            <a:r>
              <a:rPr lang="en-US" altLang="en-US" sz="1400" dirty="0" smtClean="0">
                <a:solidFill>
                  <a:srgbClr val="000000"/>
                </a:solidFill>
              </a:rPr>
              <a:t>?</a:t>
            </a:r>
          </a:p>
          <a:p>
            <a:pPr lvl="1" algn="just">
              <a:lnSpc>
                <a:spcPct val="80000"/>
              </a:lnSpc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742950" lvl="1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How to avoid non-assignment</a:t>
            </a:r>
            <a:r>
              <a:rPr lang="en-US" altLang="en-US" sz="1400" dirty="0" smtClean="0">
                <a:solidFill>
                  <a:srgbClr val="000000"/>
                </a:solidFill>
              </a:rPr>
              <a:t>?</a:t>
            </a:r>
          </a:p>
          <a:p>
            <a:pPr lvl="1" algn="just">
              <a:lnSpc>
                <a:spcPct val="80000"/>
              </a:lnSpc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742950" lvl="1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How to do this for one or more tasks occurring simultaneously</a:t>
            </a:r>
            <a:r>
              <a:rPr lang="en-US" altLang="en-US" sz="1400" dirty="0" smtClean="0">
                <a:solidFill>
                  <a:srgbClr val="000000"/>
                </a:solidFill>
              </a:rPr>
              <a:t>?</a:t>
            </a:r>
          </a:p>
          <a:p>
            <a:pPr lvl="1" algn="just">
              <a:lnSpc>
                <a:spcPct val="80000"/>
              </a:lnSpc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742950" lvl="1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How to do this for one or more tasks occurring one after the other</a:t>
            </a:r>
            <a:r>
              <a:rPr lang="en-US" altLang="en-US" sz="1400" dirty="0" smtClean="0">
                <a:solidFill>
                  <a:srgbClr val="000000"/>
                </a:solidFill>
              </a:rPr>
              <a:t>?</a:t>
            </a:r>
          </a:p>
          <a:p>
            <a:pPr lvl="1" algn="just">
              <a:lnSpc>
                <a:spcPct val="80000"/>
              </a:lnSpc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742950" lvl="1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000000"/>
                </a:solidFill>
              </a:rPr>
              <a:t>How to do this while </a:t>
            </a:r>
            <a:r>
              <a:rPr lang="en-US" altLang="en-US" sz="1400" dirty="0" err="1">
                <a:solidFill>
                  <a:srgbClr val="000000"/>
                </a:solidFill>
              </a:rPr>
              <a:t>enroute</a:t>
            </a:r>
            <a:r>
              <a:rPr lang="en-US" altLang="en-US" sz="1400" dirty="0">
                <a:solidFill>
                  <a:srgbClr val="000000"/>
                </a:solidFill>
              </a:rPr>
              <a:t> (i.e. UAVs have not yet reached their assigned positions) for one or more tasks</a:t>
            </a:r>
            <a:r>
              <a:rPr lang="en-US" altLang="en-US" sz="1400" dirty="0" smtClean="0">
                <a:solidFill>
                  <a:srgbClr val="000000"/>
                </a:solidFill>
              </a:rPr>
              <a:t>?</a:t>
            </a:r>
          </a:p>
          <a:p>
            <a:pPr lvl="1" algn="just">
              <a:lnSpc>
                <a:spcPct val="80000"/>
              </a:lnSpc>
            </a:pPr>
            <a:endParaRPr lang="en-US" altLang="en-US" sz="1400" dirty="0"/>
          </a:p>
          <a:p>
            <a:pPr marL="742950" lvl="1" indent="-285750" algn="just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/>
              <a:t>Sometimes, new UAVs are sent in while the rest are already assigned. How to assign new UAVs</a:t>
            </a:r>
            <a:r>
              <a:rPr lang="en-US" altLang="en-US" sz="1400" dirty="0" smtClean="0"/>
              <a:t>?</a:t>
            </a:r>
          </a:p>
          <a:p>
            <a:pPr lvl="1" algn="just">
              <a:lnSpc>
                <a:spcPct val="80000"/>
              </a:lnSpc>
            </a:pPr>
            <a:endParaRPr lang="en-US" altLang="en-US" sz="1400" dirty="0"/>
          </a:p>
          <a:p>
            <a:pPr>
              <a:lnSpc>
                <a:spcPct val="80000"/>
              </a:lnSpc>
            </a:pPr>
            <a:endParaRPr lang="en-US" alt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270640" y="546446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SG" sz="1400" u="sng" dirty="0" smtClean="0"/>
              <a:t>Collision avoidance</a:t>
            </a:r>
            <a:r>
              <a:rPr lang="en-SG" sz="1400" dirty="0"/>
              <a:t>. Logic for collision avoidance. </a:t>
            </a:r>
          </a:p>
        </p:txBody>
      </p:sp>
    </p:spTree>
    <p:extLst>
      <p:ext uri="{BB962C8B-B14F-4D97-AF65-F5344CB8AC3E}">
        <p14:creationId xmlns:p14="http://schemas.microsoft.com/office/powerpoint/2010/main" val="18240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63C32-5D7A-4398-B158-E496F4D24D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2235" y="318195"/>
            <a:ext cx="418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mbria" pitchFamily="18" charset="0"/>
                <a:ea typeface="+mj-ea"/>
                <a:cs typeface="+mj-cs"/>
              </a:rPr>
              <a:t>UAVs Logic (Manager and contractors)</a:t>
            </a:r>
            <a:endParaRPr lang="en-SG" sz="1800" dirty="0" smtClean="0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31" y="1047890"/>
            <a:ext cx="7472182" cy="558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2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9790"/>
            <a:ext cx="7620000" cy="546100"/>
          </a:xfrm>
        </p:spPr>
        <p:txBody>
          <a:bodyPr/>
          <a:lstStyle/>
          <a:p>
            <a:r>
              <a:rPr lang="en-US" dirty="0" smtClean="0"/>
              <a:t>UAVs </a:t>
            </a:r>
            <a:r>
              <a:rPr lang="en-US" dirty="0" smtClean="0"/>
              <a:t>Heartbeat Data used for Loss Detect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63C32-5D7A-4398-B158-E496F4D24D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Technical Report — July 2009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7880" y="997565"/>
            <a:ext cx="6280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N x N matrix (“Counters”), where N is a number of UAVs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N x 2 matrix (containing information about current assignments UAV-Task)</a:t>
            </a:r>
            <a:endParaRPr lang="en-SG" sz="2000" b="0" dirty="0"/>
          </a:p>
          <a:p>
            <a:r>
              <a:rPr lang="en-SG" b="0" dirty="0"/>
              <a:t> </a:t>
            </a:r>
          </a:p>
          <a:p>
            <a:endParaRPr lang="en-SG" b="0" dirty="0"/>
          </a:p>
        </p:txBody>
      </p:sp>
    </p:spTree>
    <p:extLst>
      <p:ext uri="{BB962C8B-B14F-4D97-AF65-F5344CB8AC3E}">
        <p14:creationId xmlns:p14="http://schemas.microsoft.com/office/powerpoint/2010/main" val="300972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obstacle approach for collision avoidance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63C32-5D7A-4398-B158-E496F4D24D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Technical Report — July 2009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40" y="1547155"/>
            <a:ext cx="48768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4262" y="3431241"/>
            <a:ext cx="5031054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50800" dir="5400000" algn="ctr" rotWithShape="0">
              <a:srgbClr val="B2B2B2"/>
            </a:outerShdw>
          </a:effectLst>
        </p:spPr>
        <p:txBody>
          <a:bodyPr wrap="square">
            <a:spAutoFit/>
          </a:bodyPr>
          <a:lstStyle/>
          <a:p>
            <a:r>
              <a:rPr lang="en-US" sz="1800" u="sng" dirty="0" smtClean="0">
                <a:solidFill>
                  <a:srgbClr val="FF0000"/>
                </a:solidFill>
              </a:rPr>
              <a:t>Given: </a:t>
            </a:r>
            <a:r>
              <a:rPr lang="en-SG" sz="1800" dirty="0" smtClean="0"/>
              <a:t>• </a:t>
            </a:r>
            <a:r>
              <a:rPr lang="en-SG" sz="1800" dirty="0"/>
              <a:t>a near-term waypoint,</a:t>
            </a:r>
          </a:p>
          <a:p>
            <a:r>
              <a:rPr lang="en-SG" sz="1800" dirty="0"/>
              <a:t>• a reference speed, and</a:t>
            </a:r>
          </a:p>
          <a:p>
            <a:r>
              <a:rPr lang="en-SG" sz="1800" dirty="0"/>
              <a:t>• a list of objects representing moving and static </a:t>
            </a:r>
            <a:r>
              <a:rPr lang="en-SG" sz="1800" dirty="0" smtClean="0"/>
              <a:t>hazards, find </a:t>
            </a:r>
            <a:r>
              <a:rPr lang="en-SG" sz="1800" dirty="0"/>
              <a:t>the best velocity command that avoids the hazards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32126" y="1355130"/>
            <a:ext cx="33796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0" dirty="0"/>
              <a:t>A ray </a:t>
            </a:r>
            <a:r>
              <a:rPr lang="en-SG" sz="1800" b="0" dirty="0" smtClean="0"/>
              <a:t>starting from </a:t>
            </a:r>
            <a:r>
              <a:rPr lang="en-SG" sz="1800" i="1" dirty="0"/>
              <a:t>p </a:t>
            </a:r>
            <a:r>
              <a:rPr lang="en-SG" sz="1800" b="0" dirty="0"/>
              <a:t>going into the direction of </a:t>
            </a:r>
            <a:r>
              <a:rPr lang="en-SG" sz="1800" i="1" dirty="0"/>
              <a:t>v </a:t>
            </a:r>
            <a:r>
              <a:rPr lang="en-SG" sz="1800" b="0" dirty="0"/>
              <a:t>is defined as</a:t>
            </a:r>
          </a:p>
          <a:p>
            <a:endParaRPr lang="de-DE" sz="1800" b="0" dirty="0" smtClean="0"/>
          </a:p>
          <a:p>
            <a:endParaRPr lang="de-DE" sz="1800" b="0" dirty="0"/>
          </a:p>
          <a:p>
            <a:r>
              <a:rPr lang="en-SG" sz="1800" b="0" dirty="0"/>
              <a:t>Furthermore, the following set operations are used to express</a:t>
            </a:r>
          </a:p>
          <a:p>
            <a:r>
              <a:rPr lang="en-SG" sz="1800" b="0" dirty="0"/>
              <a:t>the </a:t>
            </a:r>
            <a:r>
              <a:rPr lang="en-SG" sz="1800" b="0" dirty="0" smtClean="0"/>
              <a:t>VO</a:t>
            </a:r>
            <a:r>
              <a:rPr lang="en-SG" sz="1800" b="0" dirty="0"/>
              <a:t>.</a:t>
            </a:r>
            <a:endParaRPr lang="en-SG" sz="1800" b="0" dirty="0"/>
          </a:p>
        </p:txBody>
      </p:sp>
      <p:sp>
        <p:nvSpPr>
          <p:cNvPr id="8" name="Rectangle 7"/>
          <p:cNvSpPr/>
          <p:nvPr/>
        </p:nvSpPr>
        <p:spPr>
          <a:xfrm>
            <a:off x="961930" y="5185567"/>
            <a:ext cx="8564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0" dirty="0"/>
              <a:t>Given a robot of shape </a:t>
            </a:r>
            <a:r>
              <a:rPr lang="en-SG" sz="1600" b="0" i="1" dirty="0"/>
              <a:t>A </a:t>
            </a:r>
            <a:r>
              <a:rPr lang="en-SG" sz="1600" b="0" dirty="0"/>
              <a:t>and a obstacle of shape </a:t>
            </a:r>
            <a:r>
              <a:rPr lang="en-SG" sz="1600" b="0" i="1" dirty="0"/>
              <a:t>B </a:t>
            </a:r>
            <a:r>
              <a:rPr lang="en-SG" sz="1600" b="0" dirty="0"/>
              <a:t>moving</a:t>
            </a:r>
          </a:p>
          <a:p>
            <a:r>
              <a:rPr lang="en-SG" sz="1600" b="0" dirty="0"/>
              <a:t>at velocity </a:t>
            </a:r>
            <a:r>
              <a:rPr lang="en-SG" sz="1600" b="0" dirty="0" smtClean="0"/>
              <a:t>   , </a:t>
            </a:r>
            <a:r>
              <a:rPr lang="en-SG" sz="1600" b="0" dirty="0"/>
              <a:t>the VO in the velocity space of robot </a:t>
            </a:r>
            <a:r>
              <a:rPr lang="en-SG" sz="1600" b="0" i="1" dirty="0"/>
              <a:t>A </a:t>
            </a:r>
            <a:r>
              <a:rPr lang="en-SG" sz="1600" b="0" dirty="0"/>
              <a:t>is</a:t>
            </a:r>
          </a:p>
          <a:p>
            <a:r>
              <a:rPr lang="en-SG" sz="1600" b="0" dirty="0"/>
              <a:t>given </a:t>
            </a:r>
            <a:r>
              <a:rPr lang="en-SG" sz="1600" b="0" dirty="0" smtClean="0"/>
              <a:t>as </a:t>
            </a:r>
            <a:endParaRPr lang="en-SG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3621025"/>
            <a:ext cx="36290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365" y="2125383"/>
            <a:ext cx="19716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60" y="5771705"/>
            <a:ext cx="3743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60" y="5501052"/>
            <a:ext cx="2095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4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63C32-5D7A-4398-B158-E496F4D24DB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Technical Report — July 2009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70" y="1826838"/>
            <a:ext cx="7474072" cy="391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020" y="510220"/>
            <a:ext cx="77194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SG" sz="1600" b="0" dirty="0"/>
              <a:t>Graphical interpretation of Velocity Obstacles. When the relative</a:t>
            </a:r>
          </a:p>
          <a:p>
            <a:pPr algn="ctr"/>
            <a:r>
              <a:rPr lang="en-SG" sz="1600" b="0" dirty="0"/>
              <a:t>velocity of the </a:t>
            </a:r>
            <a:r>
              <a:rPr lang="en-SG" sz="1600" b="0" dirty="0" smtClean="0"/>
              <a:t>robot      </a:t>
            </a:r>
            <a:r>
              <a:rPr lang="en-SG" sz="1600" i="1" dirty="0" smtClean="0"/>
              <a:t>         </a:t>
            </a:r>
            <a:r>
              <a:rPr lang="en-SG" sz="1600" b="0" i="1" dirty="0" smtClean="0"/>
              <a:t> </a:t>
            </a:r>
            <a:r>
              <a:rPr lang="en-SG" sz="1600" b="0" dirty="0"/>
              <a:t>points inside the cone formed by the robot</a:t>
            </a:r>
          </a:p>
          <a:p>
            <a:pPr algn="ctr"/>
            <a:r>
              <a:rPr lang="en-SG" sz="1600" b="0" dirty="0" err="1"/>
              <a:t>center</a:t>
            </a:r>
            <a:r>
              <a:rPr lang="en-SG" sz="1600" b="0" dirty="0"/>
              <a:t> and the expanded </a:t>
            </a:r>
            <a:r>
              <a:rPr lang="en-SG" sz="1600" b="0" dirty="0" smtClean="0"/>
              <a:t>obstacle   </a:t>
            </a:r>
            <a:r>
              <a:rPr lang="en-SG" sz="1600" b="0" i="1" dirty="0" smtClean="0"/>
              <a:t>       </a:t>
            </a:r>
            <a:r>
              <a:rPr lang="en-SG" sz="1600" b="0" dirty="0" smtClean="0"/>
              <a:t>, </a:t>
            </a:r>
            <a:r>
              <a:rPr lang="en-SG" sz="1600" b="0" dirty="0"/>
              <a:t>they will collide. The VO imposed</a:t>
            </a:r>
          </a:p>
          <a:p>
            <a:pPr algn="ctr"/>
            <a:r>
              <a:rPr lang="en-SG" sz="1600" b="0" dirty="0"/>
              <a:t>on robot’s velocity </a:t>
            </a:r>
            <a:r>
              <a:rPr lang="en-SG" sz="1600" i="1" dirty="0"/>
              <a:t> </a:t>
            </a:r>
            <a:r>
              <a:rPr lang="en-SG" sz="1600" i="1" dirty="0" smtClean="0"/>
              <a:t>    </a:t>
            </a:r>
            <a:r>
              <a:rPr lang="en-SG" sz="1600" b="0" i="1" dirty="0" smtClean="0"/>
              <a:t> </a:t>
            </a:r>
            <a:r>
              <a:rPr lang="en-SG" sz="1600" b="0" dirty="0"/>
              <a:t>is this cone shifted by a vector </a:t>
            </a:r>
            <a:r>
              <a:rPr lang="en-SG" sz="1600" i="1" dirty="0"/>
              <a:t> </a:t>
            </a:r>
            <a:r>
              <a:rPr lang="en-SG" sz="1600" i="1" dirty="0" smtClean="0"/>
              <a:t>   </a:t>
            </a:r>
            <a:r>
              <a:rPr lang="en-SG" sz="1600" b="0" dirty="0" smtClean="0"/>
              <a:t>.</a:t>
            </a:r>
            <a:endParaRPr lang="en-SG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70" y="858329"/>
            <a:ext cx="6477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80" y="1048829"/>
            <a:ext cx="495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95" y="1355130"/>
            <a:ext cx="24765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390" y="1337300"/>
            <a:ext cx="2571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1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Selector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63C32-5D7A-4398-B158-E496F4D24DB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Technical Report — July 2009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655" y="1431940"/>
            <a:ext cx="18818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="0" i="1" dirty="0"/>
              <a:t>• </a:t>
            </a:r>
            <a:r>
              <a:rPr lang="en-SG" sz="1100" b="0" dirty="0"/>
              <a:t>Distance: </a:t>
            </a:r>
            <a:r>
              <a:rPr lang="en-SG" sz="1100" i="1" dirty="0" err="1" smtClean="0"/>
              <a:t>p</a:t>
            </a:r>
            <a:r>
              <a:rPr lang="en-SG" sz="1100" b="0" i="1" dirty="0" err="1" smtClean="0"/>
              <a:t>A</a:t>
            </a:r>
            <a:r>
              <a:rPr lang="en-SG" sz="1100" b="0" i="1" dirty="0" smtClean="0"/>
              <a:t>− </a:t>
            </a:r>
            <a:r>
              <a:rPr lang="en-SG" sz="1100" i="1" dirty="0" err="1" smtClean="0"/>
              <a:t>p</a:t>
            </a:r>
            <a:r>
              <a:rPr lang="en-SG" sz="1100" b="0" i="1" dirty="0" err="1" smtClean="0"/>
              <a:t>B</a:t>
            </a:r>
            <a:r>
              <a:rPr lang="en-SG" sz="1100" b="0" i="1" dirty="0" smtClean="0"/>
              <a:t> </a:t>
            </a:r>
            <a:r>
              <a:rPr lang="en-SG" sz="1100" b="0" i="1" dirty="0"/>
              <a:t>≤ </a:t>
            </a:r>
            <a:r>
              <a:rPr lang="en-SG" sz="1100" b="0" i="1" dirty="0" err="1"/>
              <a:t>D</a:t>
            </a:r>
            <a:r>
              <a:rPr lang="en-SG" sz="1100" b="0" dirty="0" err="1"/>
              <a:t>max</a:t>
            </a:r>
            <a:endParaRPr lang="en-SG" sz="1100" b="0" dirty="0"/>
          </a:p>
          <a:p>
            <a:r>
              <a:rPr lang="en-SG" sz="1100" b="0" i="1" dirty="0"/>
              <a:t>• </a:t>
            </a:r>
            <a:r>
              <a:rPr lang="en-SG" sz="1100" b="0" dirty="0"/>
              <a:t>Heading: </a:t>
            </a:r>
            <a:r>
              <a:rPr lang="en-SG" sz="1100" b="0" i="1" dirty="0"/>
              <a:t>|</a:t>
            </a:r>
            <a:r>
              <a:rPr lang="en-SG" sz="1100" b="0" i="1" dirty="0" err="1"/>
              <a:t>hA</a:t>
            </a:r>
            <a:r>
              <a:rPr lang="en-SG" sz="1100" b="0" i="1" dirty="0"/>
              <a:t> − </a:t>
            </a:r>
            <a:r>
              <a:rPr lang="en-SG" sz="1100" b="0" i="1" dirty="0" err="1"/>
              <a:t>hB</a:t>
            </a:r>
            <a:r>
              <a:rPr lang="en-SG" sz="1100" b="0" i="1" dirty="0"/>
              <a:t>| ≤ </a:t>
            </a:r>
            <a:r>
              <a:rPr lang="en-SG" sz="1100" b="0" i="1" dirty="0" err="1"/>
              <a:t>h</a:t>
            </a:r>
            <a:r>
              <a:rPr lang="en-SG" sz="1100" b="0" dirty="0" err="1"/>
              <a:t>max</a:t>
            </a:r>
            <a:endParaRPr lang="en-SG" sz="1100" b="0" dirty="0"/>
          </a:p>
          <a:p>
            <a:r>
              <a:rPr lang="en-SG" sz="1100" b="0" i="1" dirty="0"/>
              <a:t>• </a:t>
            </a:r>
            <a:r>
              <a:rPr lang="en-SG" sz="1100" b="0" dirty="0"/>
              <a:t>Cross-track: </a:t>
            </a:r>
            <a:r>
              <a:rPr lang="en-SG" sz="1100" b="0" i="1" dirty="0" err="1"/>
              <a:t>yB</a:t>
            </a:r>
            <a:r>
              <a:rPr lang="en-SG" sz="1100" b="0" i="1" dirty="0"/>
              <a:t> ≤ </a:t>
            </a:r>
            <a:r>
              <a:rPr lang="en-SG" sz="1100" b="0" i="1" dirty="0" err="1"/>
              <a:t>y</a:t>
            </a:r>
            <a:r>
              <a:rPr lang="en-SG" sz="1100" b="0" dirty="0" err="1"/>
              <a:t>max</a:t>
            </a:r>
            <a:endParaRPr lang="en-SG" sz="1100" b="0" dirty="0"/>
          </a:p>
          <a:p>
            <a:r>
              <a:rPr lang="en-SG" sz="1100" b="0" i="1" dirty="0"/>
              <a:t>• </a:t>
            </a:r>
            <a:r>
              <a:rPr lang="en-SG" sz="1100" b="0" dirty="0"/>
              <a:t>Along-track: </a:t>
            </a:r>
            <a:r>
              <a:rPr lang="en-SG" sz="1100" b="0" i="1" dirty="0" err="1"/>
              <a:t>xB</a:t>
            </a:r>
            <a:r>
              <a:rPr lang="en-SG" sz="1100" b="0" i="1" dirty="0"/>
              <a:t> ≥ </a:t>
            </a:r>
            <a:r>
              <a:rPr lang="en-SG" sz="1100" b="0" i="1" dirty="0" err="1" smtClean="0"/>
              <a:t>x</a:t>
            </a:r>
            <a:r>
              <a:rPr lang="en-SG" sz="1100" b="0" dirty="0" err="1" smtClean="0"/>
              <a:t>min</a:t>
            </a:r>
            <a:endParaRPr lang="en-SG" sz="1100" b="0" dirty="0" smtClean="0"/>
          </a:p>
          <a:p>
            <a:endParaRPr lang="en-US" sz="1100" b="0" dirty="0"/>
          </a:p>
          <a:p>
            <a:r>
              <a:rPr lang="en-US" sz="1100" dirty="0" smtClean="0">
                <a:solidFill>
                  <a:srgbClr val="FF0000"/>
                </a:solidFill>
              </a:rPr>
              <a:t>Overtake situation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1492" y="1437689"/>
            <a:ext cx="21890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="0" i="1" dirty="0"/>
              <a:t>• </a:t>
            </a:r>
            <a:r>
              <a:rPr lang="en-SG" sz="1100" b="0" dirty="0"/>
              <a:t>Distance: </a:t>
            </a:r>
            <a:r>
              <a:rPr lang="en-SG" sz="1100" i="1" dirty="0" err="1" smtClean="0"/>
              <a:t>p</a:t>
            </a:r>
            <a:r>
              <a:rPr lang="en-SG" sz="1100" b="0" i="1" dirty="0" err="1" smtClean="0"/>
              <a:t>A</a:t>
            </a:r>
            <a:r>
              <a:rPr lang="en-SG" sz="1100" b="0" i="1" dirty="0" smtClean="0"/>
              <a:t>− </a:t>
            </a:r>
            <a:r>
              <a:rPr lang="en-SG" sz="1100" i="1" dirty="0" err="1" smtClean="0"/>
              <a:t>p</a:t>
            </a:r>
            <a:r>
              <a:rPr lang="en-SG" sz="1100" b="0" i="1" dirty="0" err="1" smtClean="0"/>
              <a:t>B</a:t>
            </a:r>
            <a:r>
              <a:rPr lang="en-SG" sz="1100" b="0" i="1" dirty="0" smtClean="0"/>
              <a:t> </a:t>
            </a:r>
            <a:r>
              <a:rPr lang="en-SG" sz="1100" b="0" i="1" dirty="0"/>
              <a:t>≤ </a:t>
            </a:r>
            <a:r>
              <a:rPr lang="en-SG" sz="1100" b="0" i="1" dirty="0" err="1"/>
              <a:t>D</a:t>
            </a:r>
            <a:r>
              <a:rPr lang="en-SG" sz="1100" b="0" dirty="0" err="1"/>
              <a:t>max</a:t>
            </a:r>
            <a:endParaRPr lang="en-SG" sz="1100" b="0" dirty="0"/>
          </a:p>
          <a:p>
            <a:r>
              <a:rPr lang="en-SG" sz="1100" b="0" i="1" dirty="0"/>
              <a:t>• </a:t>
            </a:r>
            <a:r>
              <a:rPr lang="en-SG" sz="1100" b="0" dirty="0"/>
              <a:t>Heading: </a:t>
            </a:r>
            <a:r>
              <a:rPr lang="en-SG" sz="1100" b="0" i="1" dirty="0"/>
              <a:t>|</a:t>
            </a:r>
            <a:r>
              <a:rPr lang="en-SG" sz="1100" b="0" i="1" dirty="0" err="1"/>
              <a:t>hA</a:t>
            </a:r>
            <a:r>
              <a:rPr lang="en-SG" sz="1100" b="0" i="1" dirty="0"/>
              <a:t> − </a:t>
            </a:r>
            <a:r>
              <a:rPr lang="en-SG" sz="1100" b="0" i="1" dirty="0" err="1"/>
              <a:t>hB</a:t>
            </a:r>
            <a:r>
              <a:rPr lang="en-SG" sz="1100" b="0" i="1" dirty="0"/>
              <a:t> </a:t>
            </a:r>
            <a:r>
              <a:rPr lang="en-SG" sz="1100" b="0" dirty="0"/>
              <a:t>+ </a:t>
            </a:r>
            <a:r>
              <a:rPr lang="el-GR" sz="1100" b="0" i="1" dirty="0"/>
              <a:t>π| ≤ </a:t>
            </a:r>
            <a:r>
              <a:rPr lang="en-SG" sz="1100" b="0" i="1" dirty="0" err="1"/>
              <a:t>h</a:t>
            </a:r>
            <a:r>
              <a:rPr lang="en-SG" sz="1100" b="0" dirty="0" err="1"/>
              <a:t>max</a:t>
            </a:r>
            <a:endParaRPr lang="en-SG" sz="1100" b="0" dirty="0"/>
          </a:p>
          <a:p>
            <a:r>
              <a:rPr lang="en-SG" sz="1100" b="0" i="1" dirty="0"/>
              <a:t>• </a:t>
            </a:r>
            <a:r>
              <a:rPr lang="en-SG" sz="1100" b="0" dirty="0"/>
              <a:t>Cross-track: </a:t>
            </a:r>
            <a:r>
              <a:rPr lang="en-SG" sz="1100" b="0" i="1" dirty="0" err="1"/>
              <a:t>yB</a:t>
            </a:r>
            <a:r>
              <a:rPr lang="en-SG" sz="1100" b="0" i="1" dirty="0"/>
              <a:t> ≤ </a:t>
            </a:r>
            <a:r>
              <a:rPr lang="en-SG" sz="1100" b="0" i="1" dirty="0" err="1"/>
              <a:t>y</a:t>
            </a:r>
            <a:r>
              <a:rPr lang="en-SG" sz="1100" b="0" dirty="0" err="1"/>
              <a:t>max</a:t>
            </a:r>
            <a:endParaRPr lang="en-SG" sz="1100" b="0" dirty="0"/>
          </a:p>
          <a:p>
            <a:r>
              <a:rPr lang="en-SG" sz="1100" b="0" i="1" dirty="0"/>
              <a:t>• </a:t>
            </a:r>
            <a:r>
              <a:rPr lang="en-SG" sz="1100" b="0" dirty="0"/>
              <a:t>Along-track: </a:t>
            </a:r>
            <a:r>
              <a:rPr lang="en-SG" sz="1100" b="0" i="1" dirty="0" err="1"/>
              <a:t>xB</a:t>
            </a:r>
            <a:r>
              <a:rPr lang="en-SG" sz="1100" b="0" i="1" dirty="0"/>
              <a:t> ≥ </a:t>
            </a:r>
            <a:r>
              <a:rPr lang="en-SG" sz="1100" b="0" i="1" dirty="0" err="1" smtClean="0"/>
              <a:t>x</a:t>
            </a:r>
            <a:r>
              <a:rPr lang="en-SG" sz="1100" b="0" dirty="0" err="1" smtClean="0"/>
              <a:t>min</a:t>
            </a:r>
            <a:endParaRPr lang="en-SG" sz="1100" b="0" dirty="0" smtClean="0"/>
          </a:p>
          <a:p>
            <a:endParaRPr lang="en-US" sz="1100" b="0" dirty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Head-on situation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10577" y="1437689"/>
            <a:ext cx="253121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="0" dirty="0"/>
              <a:t>Heading: </a:t>
            </a:r>
            <a:r>
              <a:rPr lang="en-SG" sz="1100" b="0" i="1" dirty="0" err="1"/>
              <a:t>h</a:t>
            </a:r>
            <a:r>
              <a:rPr lang="en-SG" sz="1100" b="0" dirty="0" err="1"/>
              <a:t>min</a:t>
            </a:r>
            <a:r>
              <a:rPr lang="en-SG" sz="1100" b="0" dirty="0"/>
              <a:t> </a:t>
            </a:r>
            <a:r>
              <a:rPr lang="en-SG" sz="1100" b="0" i="1" dirty="0"/>
              <a:t>≤ </a:t>
            </a:r>
            <a:r>
              <a:rPr lang="en-SG" sz="1100" b="0" i="1" dirty="0" err="1"/>
              <a:t>hB</a:t>
            </a:r>
            <a:r>
              <a:rPr lang="en-SG" sz="1100" b="0" i="1" dirty="0"/>
              <a:t> − </a:t>
            </a:r>
            <a:r>
              <a:rPr lang="en-SG" sz="1100" b="0" i="1" dirty="0" err="1"/>
              <a:t>hA</a:t>
            </a:r>
            <a:r>
              <a:rPr lang="en-SG" sz="1100" b="0" i="1" dirty="0"/>
              <a:t> ≤ </a:t>
            </a:r>
            <a:r>
              <a:rPr lang="en-SG" sz="1100" b="0" i="1" dirty="0" err="1"/>
              <a:t>h</a:t>
            </a:r>
            <a:r>
              <a:rPr lang="en-SG" sz="1100" b="0" dirty="0" err="1"/>
              <a:t>max</a:t>
            </a:r>
            <a:endParaRPr lang="en-SG" sz="1100" b="0" dirty="0"/>
          </a:p>
          <a:p>
            <a:r>
              <a:rPr lang="en-SG" sz="1100" b="0" i="1" dirty="0"/>
              <a:t>• </a:t>
            </a:r>
            <a:r>
              <a:rPr lang="en-SG" sz="1100" b="0" dirty="0"/>
              <a:t>Bearing: </a:t>
            </a:r>
            <a:r>
              <a:rPr lang="en-SG" sz="1100" b="0" i="1" dirty="0" err="1"/>
              <a:t>b</a:t>
            </a:r>
            <a:r>
              <a:rPr lang="en-SG" sz="1100" b="0" dirty="0" err="1"/>
              <a:t>min</a:t>
            </a:r>
            <a:r>
              <a:rPr lang="en-SG" sz="1100" b="0" dirty="0"/>
              <a:t> </a:t>
            </a:r>
            <a:r>
              <a:rPr lang="en-SG" sz="1100" b="0" i="1" dirty="0"/>
              <a:t>≤ </a:t>
            </a:r>
            <a:r>
              <a:rPr lang="en-SG" sz="1100" b="0" i="1" dirty="0" err="1"/>
              <a:t>bB</a:t>
            </a:r>
            <a:r>
              <a:rPr lang="en-SG" sz="1100" b="0" i="1" dirty="0"/>
              <a:t> ≤ </a:t>
            </a:r>
            <a:r>
              <a:rPr lang="en-SG" sz="1100" b="0" i="1" dirty="0" err="1"/>
              <a:t>b</a:t>
            </a:r>
            <a:r>
              <a:rPr lang="en-SG" sz="1100" b="0" dirty="0" err="1"/>
              <a:t>max</a:t>
            </a:r>
            <a:endParaRPr lang="en-SG" sz="1100" b="0" dirty="0"/>
          </a:p>
          <a:p>
            <a:r>
              <a:rPr lang="en-SG" sz="1100" b="0" i="1" dirty="0"/>
              <a:t>• </a:t>
            </a:r>
            <a:r>
              <a:rPr lang="en-SG" sz="1100" b="0" dirty="0"/>
              <a:t>Heading–Bearing relation: </a:t>
            </a:r>
            <a:r>
              <a:rPr lang="en-SG" sz="1100" b="0" i="1" dirty="0" err="1"/>
              <a:t>hB</a:t>
            </a:r>
            <a:r>
              <a:rPr lang="en-SG" sz="1100" b="0" i="1" dirty="0"/>
              <a:t> &gt; </a:t>
            </a:r>
            <a:r>
              <a:rPr lang="en-SG" sz="1100" b="0" i="1" dirty="0" err="1"/>
              <a:t>bB</a:t>
            </a:r>
            <a:r>
              <a:rPr lang="en-SG" sz="1100" b="0" i="1" dirty="0"/>
              <a:t> − π</a:t>
            </a:r>
          </a:p>
          <a:p>
            <a:r>
              <a:rPr lang="en-SG" sz="1100" b="0" i="1" dirty="0"/>
              <a:t>• </a:t>
            </a:r>
            <a:r>
              <a:rPr lang="en-SG" sz="1100" b="0" dirty="0"/>
              <a:t>Cross-track: </a:t>
            </a:r>
            <a:r>
              <a:rPr lang="en-SG" sz="1100" b="0" i="1" dirty="0" err="1"/>
              <a:t>yB</a:t>
            </a:r>
            <a:r>
              <a:rPr lang="en-SG" sz="1100" b="0" i="1" dirty="0"/>
              <a:t> ≥ </a:t>
            </a:r>
            <a:r>
              <a:rPr lang="en-SG" sz="1100" b="0" i="1" dirty="0" err="1" smtClean="0"/>
              <a:t>y</a:t>
            </a:r>
            <a:r>
              <a:rPr lang="en-SG" sz="1100" b="0" dirty="0" err="1" smtClean="0"/>
              <a:t>min</a:t>
            </a:r>
            <a:endParaRPr lang="en-SG" sz="1100" b="0" dirty="0" smtClean="0"/>
          </a:p>
          <a:p>
            <a:endParaRPr lang="en-US" sz="1100" b="0" dirty="0"/>
          </a:p>
          <a:p>
            <a:r>
              <a:rPr lang="en-US" sz="1100" dirty="0" smtClean="0">
                <a:solidFill>
                  <a:srgbClr val="FF0000"/>
                </a:solidFill>
              </a:rPr>
              <a:t>Crossing form the right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45869" y="1431940"/>
            <a:ext cx="249813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100" b="0" dirty="0"/>
              <a:t>Heading: </a:t>
            </a:r>
            <a:r>
              <a:rPr lang="en-SG" sz="1100" b="0" i="1" dirty="0" err="1"/>
              <a:t>h</a:t>
            </a:r>
            <a:r>
              <a:rPr lang="en-SG" sz="1100" b="0" dirty="0" err="1"/>
              <a:t>min</a:t>
            </a:r>
            <a:r>
              <a:rPr lang="en-SG" sz="1100" b="0" dirty="0"/>
              <a:t> </a:t>
            </a:r>
            <a:r>
              <a:rPr lang="en-SG" sz="1100" b="0" i="1" dirty="0"/>
              <a:t>≤ </a:t>
            </a:r>
            <a:r>
              <a:rPr lang="en-SG" sz="1100" b="0" i="1" dirty="0" err="1"/>
              <a:t>hB</a:t>
            </a:r>
            <a:r>
              <a:rPr lang="en-SG" sz="1100" b="0" i="1" dirty="0"/>
              <a:t> − </a:t>
            </a:r>
            <a:r>
              <a:rPr lang="en-SG" sz="1100" b="0" i="1" dirty="0" err="1"/>
              <a:t>hA</a:t>
            </a:r>
            <a:r>
              <a:rPr lang="en-SG" sz="1100" b="0" i="1" dirty="0"/>
              <a:t> </a:t>
            </a:r>
            <a:r>
              <a:rPr lang="en-SG" sz="1100" b="0" dirty="0"/>
              <a:t>+ </a:t>
            </a:r>
            <a:r>
              <a:rPr lang="el-GR" sz="1100" b="0" i="1" dirty="0"/>
              <a:t>π </a:t>
            </a:r>
            <a:r>
              <a:rPr lang="el-GR" sz="1100" b="0" i="1" dirty="0" smtClean="0"/>
              <a:t>≤</a:t>
            </a:r>
            <a:r>
              <a:rPr lang="en-SG" sz="1100" b="0" i="1" dirty="0" err="1" smtClean="0"/>
              <a:t>h</a:t>
            </a:r>
            <a:r>
              <a:rPr lang="en-SG" sz="1100" b="0" dirty="0" err="1" smtClean="0"/>
              <a:t>max</a:t>
            </a:r>
            <a:endParaRPr lang="en-SG" sz="1100" b="0" dirty="0"/>
          </a:p>
          <a:p>
            <a:r>
              <a:rPr lang="en-SG" sz="1100" b="0" i="1" dirty="0"/>
              <a:t>• </a:t>
            </a:r>
            <a:r>
              <a:rPr lang="en-SG" sz="1100" b="0" dirty="0"/>
              <a:t>Cross-track: </a:t>
            </a:r>
            <a:r>
              <a:rPr lang="en-SG" sz="1100" b="0" i="1" dirty="0" err="1"/>
              <a:t>yB</a:t>
            </a:r>
            <a:r>
              <a:rPr lang="en-SG" sz="1100" b="0" i="1" dirty="0"/>
              <a:t> ≤ −</a:t>
            </a:r>
            <a:r>
              <a:rPr lang="en-SG" sz="1100" b="0" i="1" dirty="0" err="1" smtClean="0"/>
              <a:t>y</a:t>
            </a:r>
            <a:r>
              <a:rPr lang="en-SG" sz="1100" b="0" dirty="0" err="1" smtClean="0"/>
              <a:t>min</a:t>
            </a:r>
            <a:endParaRPr lang="en-SG" sz="1100" b="0" dirty="0" smtClean="0"/>
          </a:p>
          <a:p>
            <a:endParaRPr lang="en-US" sz="1100" b="0" dirty="0"/>
          </a:p>
          <a:p>
            <a:endParaRPr lang="en-US" sz="1100" b="0" dirty="0" smtClean="0"/>
          </a:p>
          <a:p>
            <a:endParaRPr lang="en-US" sz="1100" b="0" dirty="0"/>
          </a:p>
          <a:p>
            <a:r>
              <a:rPr lang="en-US" sz="1100" dirty="0" smtClean="0">
                <a:solidFill>
                  <a:srgbClr val="FF0000"/>
                </a:solidFill>
              </a:rPr>
              <a:t>Crossing from the left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30765" y="2776115"/>
            <a:ext cx="64337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0" dirty="0"/>
              <a:t>We use a regular discrete grid in the </a:t>
            </a:r>
            <a:r>
              <a:rPr lang="en-SG" sz="1400" b="0" i="1" dirty="0" smtClean="0"/>
              <a:t>v</a:t>
            </a:r>
            <a:r>
              <a:rPr lang="en-SG" sz="1400" b="0" dirty="0" smtClean="0"/>
              <a:t>–</a:t>
            </a:r>
            <a:r>
              <a:rPr lang="en-SG" sz="1400" b="0" i="1" dirty="0" smtClean="0"/>
              <a:t>θ </a:t>
            </a:r>
            <a:r>
              <a:rPr lang="en-SG" sz="1400" b="0" dirty="0" smtClean="0"/>
              <a:t>space </a:t>
            </a:r>
            <a:r>
              <a:rPr lang="en-SG" sz="1400" b="0" dirty="0"/>
              <a:t>to </a:t>
            </a:r>
            <a:r>
              <a:rPr lang="en-SG" sz="1400" b="0" dirty="0" smtClean="0"/>
              <a:t>find </a:t>
            </a:r>
            <a:r>
              <a:rPr lang="en-SG" sz="1400" b="0" dirty="0"/>
              <a:t>the best velocity vector. Once the </a:t>
            </a:r>
            <a:r>
              <a:rPr lang="en-SG" sz="1400" b="0" dirty="0" smtClean="0"/>
              <a:t>constraint sets </a:t>
            </a:r>
            <a:r>
              <a:rPr lang="en-SG" sz="1400" b="0" dirty="0"/>
              <a:t>of VO </a:t>
            </a:r>
            <a:r>
              <a:rPr lang="en-SG" sz="1400" b="0" dirty="0" smtClean="0"/>
              <a:t>is generated</a:t>
            </a:r>
            <a:r>
              <a:rPr lang="en-SG" sz="1400" b="0" dirty="0"/>
              <a:t>, for each </a:t>
            </a:r>
            <a:r>
              <a:rPr lang="en-SG" sz="1400" b="0" i="1" dirty="0"/>
              <a:t>vi </a:t>
            </a:r>
            <a:r>
              <a:rPr lang="en-SG" sz="1400" b="0" dirty="0"/>
              <a:t>and </a:t>
            </a:r>
            <a:r>
              <a:rPr lang="en-SG" sz="1400" b="0" i="1" dirty="0" err="1" smtClean="0"/>
              <a:t>θj</a:t>
            </a:r>
            <a:r>
              <a:rPr lang="en-SG" sz="1400" b="0" i="1" dirty="0" smtClean="0"/>
              <a:t> </a:t>
            </a:r>
            <a:r>
              <a:rPr lang="en-SG" sz="1400" b="0" dirty="0" smtClean="0"/>
              <a:t>that </a:t>
            </a:r>
            <a:r>
              <a:rPr lang="en-SG" sz="1400" b="0" dirty="0"/>
              <a:t>is still admissible, compute the following </a:t>
            </a:r>
            <a:r>
              <a:rPr lang="en-SG" sz="1400" b="0" dirty="0" smtClean="0"/>
              <a:t>cost</a:t>
            </a:r>
            <a:endParaRPr lang="en-SG" sz="1400" b="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30" y="3659430"/>
            <a:ext cx="4810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08310" y="5118820"/>
            <a:ext cx="725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800" b="0" dirty="0"/>
              <a:t>Once all the cost is computed, the (</a:t>
            </a:r>
            <a:r>
              <a:rPr lang="en-SG" sz="1800" b="0" i="1" dirty="0"/>
              <a:t>vi, </a:t>
            </a:r>
            <a:r>
              <a:rPr lang="en-SG" sz="1800" b="0" i="1" dirty="0" err="1"/>
              <a:t>θj</a:t>
            </a:r>
            <a:r>
              <a:rPr lang="en-SG" sz="1800" b="0" dirty="0"/>
              <a:t>) pair with </a:t>
            </a:r>
            <a:r>
              <a:rPr lang="en-SG" sz="1800" b="0" dirty="0" smtClean="0"/>
              <a:t>the minimum </a:t>
            </a:r>
            <a:r>
              <a:rPr lang="en-SG" sz="1800" b="0" dirty="0"/>
              <a:t>cost is selected and the velocity command is </a:t>
            </a:r>
            <a:r>
              <a:rPr lang="en-SG" sz="1800" b="0" dirty="0" smtClean="0"/>
              <a:t>sent to </a:t>
            </a:r>
            <a:r>
              <a:rPr lang="en-SG" sz="1800" b="0" dirty="0"/>
              <a:t>the vehicle controller.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373171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available angles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863C32-5D7A-4398-B158-E496F4D24DB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Technical Report — July 2009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7450" y="1594724"/>
            <a:ext cx="77194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0" dirty="0"/>
              <a:t>Angles are shown by green , blue and red arcs </a:t>
            </a:r>
            <a:r>
              <a:rPr lang="en-SG" sz="1600" b="0" dirty="0" err="1"/>
              <a:t>i.e</a:t>
            </a:r>
            <a:r>
              <a:rPr lang="en-SG" sz="1600" b="0" dirty="0"/>
              <a:t> if the UAV is expected to collide with one obstacle it will show one green arc of available angles , and if expected to collide with two, it will show green and blue arcs , and if 3 then green, blue and red arcs . </a:t>
            </a:r>
          </a:p>
          <a:p>
            <a:r>
              <a:rPr lang="en-SG" sz="1600" b="0" dirty="0"/>
              <a:t>The final available angles is the intersection of the all these arcs. and one angle from them is chosen based on its cost </a:t>
            </a:r>
            <a:r>
              <a:rPr lang="en-SG" sz="1600" b="0" dirty="0" smtClean="0"/>
              <a:t>: </a:t>
            </a:r>
            <a:endParaRPr lang="en-SG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10" y="2852925"/>
            <a:ext cx="7719405" cy="337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589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d:/cygwin/usr/X11R6/bin/gs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81"/>
  <p:tag name="DEFAULTHEIGHT" val="334"/>
</p:tagLst>
</file>

<file path=ppt/theme/theme1.xml><?xml version="1.0" encoding="utf-8"?>
<a:theme xmlns:a="http://schemas.openxmlformats.org/drawingml/2006/main" name="TL New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000099"/>
      </a:folHlink>
    </a:clrScheme>
    <a:fontScheme name="TL New Presentatio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b="0" dirty="0" smtClean="0">
            <a:latin typeface="Cambria" pitchFamily="18" charset="0"/>
          </a:defRPr>
        </a:defPPr>
      </a:lstStyle>
    </a:txDef>
  </a:objectDefaults>
  <a:extraClrSchemeLst>
    <a:extraClrScheme>
      <a:clrScheme name="TL New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 New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 New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 New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 New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 New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L New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000099"/>
      </a:folHlink>
    </a:clrScheme>
    <a:fontScheme name="TL New Presentatio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TL New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 New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 New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 New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 New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L New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L New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Overview_C&amp;G</Template>
  <TotalTime>28616</TotalTime>
  <Words>874</Words>
  <Application>Microsoft Office PowerPoint</Application>
  <PresentationFormat>On-screen Show (4:3)</PresentationFormat>
  <Paragraphs>117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TL New Presentation</vt:lpstr>
      <vt:lpstr>Custom Design</vt:lpstr>
      <vt:lpstr>1_TL New Presentation</vt:lpstr>
      <vt:lpstr>Cooperative UAV Project (Urban Mission) </vt:lpstr>
      <vt:lpstr>Problem Statement</vt:lpstr>
      <vt:lpstr>Algos Reqd</vt:lpstr>
      <vt:lpstr>PowerPoint Presentation</vt:lpstr>
      <vt:lpstr>UAVs Heartbeat Data used for Loss Detect </vt:lpstr>
      <vt:lpstr>Velocity obstacle approach for collision avoidance</vt:lpstr>
      <vt:lpstr>PowerPoint Presentation</vt:lpstr>
      <vt:lpstr>Rule Selector</vt:lpstr>
      <vt:lpstr>Examples of available angles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NUS</dc:creator>
  <cp:lastModifiedBy>Siarhei Michailovich Dymkou</cp:lastModifiedBy>
  <cp:revision>1605</cp:revision>
  <cp:lastPrinted>2013-04-29T10:00:02Z</cp:lastPrinted>
  <dcterms:created xsi:type="dcterms:W3CDTF">2001-07-31T09:05:05Z</dcterms:created>
  <dcterms:modified xsi:type="dcterms:W3CDTF">2014-06-03T04:48:25Z</dcterms:modified>
</cp:coreProperties>
</file>