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varScale="1">
        <p:scale>
          <a:sx n="56" d="100"/>
          <a:sy n="56"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ctrTitle"/>
          </p:nvPr>
        </p:nvSpPr>
        <p:spPr>
          <a:xfrm rot="0">
            <a:off x="1524000" y="1122363"/>
            <a:ext cx="9144000" cy="2387600"/>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Aptos Display" pitchFamily="0" charset="0"/>
                <a:ea typeface="等线 Light" pitchFamily="0" charset="0"/>
                <a:cs typeface="Lucida Sans" pitchFamily="0" charset="0"/>
              </a:rPr>
              <a:t>Click to edit Master title style</a:t>
            </a:r>
            <a:endParaRPr lang="zh-CN" altLang="en-US" sz="6000" b="0" i="0" u="none" strike="noStrike" kern="1200" cap="none" spc="0" baseline="0">
              <a:solidFill>
                <a:schemeClr val="tx1"/>
              </a:solidFill>
              <a:latin typeface="Aptos Display" pitchFamily="0" charset="0"/>
              <a:ea typeface="等线 Light" pitchFamily="0" charset="0"/>
              <a:cs typeface="Lucida Sans" pitchFamily="0" charset="0"/>
            </a:endParaRPr>
          </a:p>
        </p:txBody>
      </p:sp>
      <p:sp>
        <p:nvSpPr>
          <p:cNvPr id="8" name="文本框"/>
          <p:cNvSpPr>
            <a:spLocks noGrp="1"/>
          </p:cNvSpPr>
          <p:nvPr>
            <p:ph type="subTitle" idx="1"/>
          </p:nvPr>
        </p:nvSpPr>
        <p:spPr>
          <a:xfrm rot="0">
            <a:off x="1524000" y="3602038"/>
            <a:ext cx="9144000" cy="1655762"/>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Aptos" pitchFamily="0" charset="0"/>
                <a:ea typeface="等线" pitchFamily="0" charset="0"/>
                <a:cs typeface="Lucida Sans" pitchFamily="0" charset="0"/>
              </a:rPr>
              <a:t>Click to edit Master subtitle style</a:t>
            </a:r>
            <a:endParaRPr lang="zh-CN" altLang="en-US" sz="2400" b="0" i="0" u="none" strike="noStrike" kern="1200" cap="none" spc="0" baseline="0">
              <a:solidFill>
                <a:schemeClr val="tx1"/>
              </a:solidFill>
              <a:latin typeface="Aptos" pitchFamily="0" charset="0"/>
              <a:ea typeface="等线" pitchFamily="0" charset="0"/>
              <a:cs typeface="Lucida Sans" pitchFamily="0" charset="0"/>
            </a:endParaRPr>
          </a:p>
        </p:txBody>
      </p:sp>
      <p:sp>
        <p:nvSpPr>
          <p:cNvPr id="9" name="文本框"/>
          <p:cNvSpPr>
            <a:spLocks noGrp="1"/>
          </p:cNvSpPr>
          <p:nvPr>
            <p:ph type="dt" idx="10"/>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200" b="0" i="0" u="none" strike="noStrike" kern="1200" cap="none" spc="0" baseline="0">
              <a:solidFill>
                <a:srgbClr val="767676"/>
              </a:solidFill>
              <a:latin typeface="Aptos" pitchFamily="0" charset="0"/>
              <a:ea typeface="等线" pitchFamily="0" charset="0"/>
              <a:cs typeface="Aptos" pitchFamily="0" charset="0"/>
            </a:endParaRPr>
          </a:p>
        </p:txBody>
      </p:sp>
      <p:sp>
        <p:nvSpPr>
          <p:cNvPr id="10" name="文本框"/>
          <p:cNvSpPr>
            <a:spLocks noGrp="1"/>
          </p:cNvSpPr>
          <p:nvPr>
            <p:ph type="ftr"/>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endParaRPr lang="zh-CN" altLang="en-US" sz="1200" b="0" i="0" u="none" strike="noStrike" kern="1200" cap="none" spc="0" baseline="0">
              <a:solidFill>
                <a:srgbClr val="767676"/>
              </a:solidFill>
              <a:latin typeface="Aptos" pitchFamily="0" charset="0"/>
              <a:ea typeface="等线" pitchFamily="0" charset="0"/>
              <a:cs typeface="Aptos" pitchFamily="0" charset="0"/>
            </a:endParaRPr>
          </a:p>
        </p:txBody>
      </p:sp>
      <p:sp>
        <p:nvSpPr>
          <p:cNvPr id="11" name="文本框"/>
          <p:cNvSpPr>
            <a:spLocks noGrp="1"/>
          </p:cNvSpPr>
          <p:nvPr>
            <p:ph type="sldNum"/>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767676"/>
                </a:solidFill>
                <a:latin typeface="Aptos" pitchFamily="0" charset="0"/>
                <a:ea typeface="等线" pitchFamily="0" charset="0"/>
                <a:cs typeface="Aptos" pitchFamily="0" charset="0"/>
              </a:rPr>
              <a:t>&lt;#&gt;</a:t>
            </a:fld>
            <a:endParaRPr lang="zh-CN" altLang="en-US" sz="1200" b="0" i="0" u="none" strike="noStrike" kern="1200" cap="none" spc="0" baseline="0">
              <a:solidFill>
                <a:srgbClr val="767676"/>
              </a:solidFill>
              <a:latin typeface="Aptos" pitchFamily="0" charset="0"/>
              <a:ea typeface="等线" pitchFamily="0" charset="0"/>
              <a:cs typeface="Aptos" pitchFamily="0" charset="0"/>
            </a:endParaRPr>
          </a:p>
        </p:txBody>
      </p:sp>
    </p:spTree>
    <p:extLst>
      <p:ext uri="{BB962C8B-B14F-4D97-AF65-F5344CB8AC3E}">
        <p14:creationId xmlns:p14="http://schemas.microsoft.com/office/powerpoint/2010/main" val="209681840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597481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642051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4" name="文本框"/>
          <p:cNvSpPr>
            <a:spLocks xmlns:a="http://schemas.openxmlformats.org/drawingml/2006/main" noGrp="1"/>
          </p:cNvSpPr>
          <p:nvPr>
            <p:ph type="title"/>
          </p:nvPr>
        </p:nvSpPr>
        <p:spPr>
          <a:xfrm xmlns:a="http://schemas.openxmlformats.org/drawingml/2006/main" rot="0">
            <a:off x="838200" y="365124"/>
            <a:ext cx="10515600" cy="13255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5" name="文本框"/>
          <p:cNvSpPr>
            <a:spLocks xmlns:a="http://schemas.openxmlformats.org/drawingml/2006/main" noGrp="1"/>
          </p:cNvSpPr>
          <p:nvPr>
            <p:ph type="body" idx="1"/>
          </p:nvPr>
        </p:nvSpPr>
        <p:spPr>
          <a:xfrm xmlns:a="http://schemas.openxmlformats.org/drawingml/2006/main" rot="0">
            <a:off x="838200" y="1825625"/>
            <a:ext cx="10515600" cy="43513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16"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767676"/>
              </a:solidFill>
              <a:latin typeface="Aptos" pitchFamily="0" charset="0"/>
              <a:ea typeface="等线" pitchFamily="0" charset="0"/>
              <a:cs typeface="Aptos" pitchFamily="0" charset="0"/>
            </a:endParaRPr>
          </a:p>
        </p:txBody>
      </p:sp>
      <p:sp>
        <p:nvSpPr>
          <p:cNvPr id="17"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767676"/>
              </a:solidFill>
              <a:latin typeface="Aptos" pitchFamily="0" charset="0"/>
              <a:ea typeface="等线" pitchFamily="0" charset="0"/>
              <a:cs typeface="Aptos" pitchFamily="0" charset="0"/>
            </a:endParaRPr>
          </a:p>
        </p:txBody>
      </p:sp>
      <p:sp>
        <p:nvSpPr>
          <p:cNvPr id="18"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767676"/>
                </a:solidFill>
                <a:latin typeface="Aptos" pitchFamily="0" charset="0"/>
                <a:ea typeface="等线" pitchFamily="0" charset="0"/>
                <a:cs typeface="Aptos" pitchFamily="0" charset="0"/>
              </a:rPr>
              <a:t>&lt;#&gt;</a:t>
            </a:fld>
            <a:endParaRPr lang="zh-CN" altLang="en-US" sz="1200">
              <a:solidFill>
                <a:srgbClr val="767676"/>
              </a:solidFill>
              <a:latin typeface="Aptos" pitchFamily="0" charset="0"/>
              <a:ea typeface="等线" pitchFamily="0" charset="0"/>
              <a:cs typeface="Aptos" pitchFamily="0" charset="0"/>
            </a:endParaRPr>
          </a:p>
        </p:txBody>
      </p:sp>
    </p:spTree>
    <p:extLst>
      <p:ext uri="{BB962C8B-B14F-4D97-AF65-F5344CB8AC3E}">
        <p14:creationId xmlns:p14="http://schemas.microsoft.com/office/powerpoint/2010/main" val="186176039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054592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791923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175791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83432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963736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187809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466170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769537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767676"/>
                </a:solidFill>
                <a:latin typeface="Aptos" pitchFamily="0" charset="0"/>
                <a:ea typeface="等线" pitchFamily="0" charset="0"/>
                <a:cs typeface="Aptos" pitchFamily="0" charset="0"/>
              </a:rPr>
              <a:t>4/6/2024</a:t>
            </a:fld>
            <a:endParaRPr lang="zh-CN" altLang="en-US" sz="1200">
              <a:solidFill>
                <a:srgbClr val="767676"/>
              </a:solidFill>
              <a:latin typeface="Aptos" pitchFamily="0" charset="0"/>
              <a:ea typeface="等线" pitchFamily="0" charset="0"/>
              <a:cs typeface="Aptos" pitchFamily="0" charset="0"/>
            </a:endParaRPr>
          </a:p>
        </p:txBody>
      </p:sp>
      <p:sp>
        <p:nvSpPr>
          <p:cNvPr id="5"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767676"/>
              </a:solidFill>
              <a:latin typeface="Aptos" pitchFamily="0" charset="0"/>
              <a:ea typeface="等线" pitchFamily="0" charset="0"/>
              <a:cs typeface="Aptos" pitchFamily="0" charset="0"/>
            </a:endParaRPr>
          </a:p>
        </p:txBody>
      </p:sp>
      <p:sp>
        <p:nvSpPr>
          <p:cNvPr id="6" name="文本框"/>
          <p:cNvSpPr>
            <a:spLocks noGrp="1"/>
          </p:cNvSpPr>
          <p:nvPr>
            <p:ph type="sldNum" idx="4"/>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767676"/>
                </a:solidFill>
                <a:latin typeface="Aptos" pitchFamily="0" charset="0"/>
                <a:ea typeface="等线" pitchFamily="0" charset="0"/>
                <a:cs typeface="Aptos" pitchFamily="0" charset="0"/>
              </a:rPr>
              <a:t>&lt;#&gt;</a:t>
            </a:fld>
            <a:endParaRPr lang="zh-CN" altLang="en-US" sz="1200">
              <a:solidFill>
                <a:srgbClr val="767676"/>
              </a:solidFill>
              <a:latin typeface="Aptos" pitchFamily="0" charset="0"/>
              <a:ea typeface="等线" pitchFamily="0" charset="0"/>
              <a:cs typeface="Aptos" pitchFamily="0" charset="0"/>
            </a:endParaRPr>
          </a:p>
        </p:txBody>
      </p:sp>
    </p:spTree>
    <p:extLst>
      <p:ext uri="{BB962C8B-B14F-4D97-AF65-F5344CB8AC3E}">
        <p14:creationId xmlns:p14="http://schemas.microsoft.com/office/powerpoint/2010/main" val="89540650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Aptos Display" pitchFamily="0" charset="0"/>
          <a:ea typeface="等线 Light" pitchFamily="0" charset="0"/>
          <a:cs typeface="Aptos Display"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Aptos" pitchFamily="0" charset="0"/>
          <a:ea typeface="等线" pitchFamily="0" charset="0"/>
          <a:cs typeface="Aptos" pitchFamily="0"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Aptos" pitchFamily="0" charset="0"/>
          <a:ea typeface="等线" pitchFamily="0" charset="0"/>
          <a:cs typeface="Aptos" pitchFamily="0"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Aptos" pitchFamily="0" charset="0"/>
          <a:ea typeface="等线" pitchFamily="0" charset="0"/>
          <a:cs typeface="Aptos" pitchFamily="0"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ptos" pitchFamily="0" charset="0"/>
          <a:ea typeface="等线" pitchFamily="0" charset="0"/>
          <a:cs typeface="Aptos" pitchFamily="0"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ptos" pitchFamily="0" charset="0"/>
          <a:ea typeface="等线" pitchFamily="0" charset="0"/>
          <a:cs typeface="Aptos" pitchFamily="0"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ptos" pitchFamily="0" charset="0"/>
          <a:ea typeface="等线" pitchFamily="0" charset="0"/>
          <a:cs typeface="Aptos" pitchFamily="0"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ptos" pitchFamily="0" charset="0"/>
          <a:ea typeface="等线" pitchFamily="0" charset="0"/>
          <a:cs typeface="Aptos" pitchFamily="0"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ptos" pitchFamily="0" charset="0"/>
          <a:ea typeface="等线" pitchFamily="0" charset="0"/>
          <a:cs typeface="Aptos" pitchFamily="0"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ptos" pitchFamily="0" charset="0"/>
          <a:ea typeface="等线" pitchFamily="0" charset="0"/>
          <a:cs typeface="Apto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image" Target="../media/3.png"/><Relationship Id="rId4" Type="http://schemas.openxmlformats.org/officeDocument/2006/relationships/image" Target="../media/4.png"/><Relationship Id="rId5" Type="http://schemas.openxmlformats.org/officeDocument/2006/relationships/image" Target="../media/5.png"/><Relationship Id="rId6" Type="http://schemas.openxmlformats.org/officeDocument/2006/relationships/image" Target="../media/6.png"/><Relationship Id="rId7"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hyperlink" Target="http://www.kaggle.com/datasets" TargetMode="External"/><Relationship Id="rId2" Type="http://schemas.openxmlformats.org/officeDocument/2006/relationships/hyperlink" Target="http://seaborn.pydata.org/" TargetMode="External"/><Relationship Id="rId3"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ctrTitle"/>
          </p:nvPr>
        </p:nvSpPr>
        <p:spPr>
          <a:xfrm rot="0">
            <a:off x="1524000" y="1122363"/>
            <a:ext cx="9144000" cy="1660026"/>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5400" b="1" i="0" u="none" strike="noStrike" kern="1200" cap="none" spc="0" baseline="0">
                <a:solidFill>
                  <a:schemeClr val="accent4"/>
                </a:solidFill>
                <a:latin typeface="Aptos Display" pitchFamily="0" charset="0"/>
                <a:ea typeface="等线 Light" pitchFamily="0" charset="0"/>
                <a:cs typeface="Lucida Sans" pitchFamily="0" charset="0"/>
              </a:rPr>
              <a:t>CAPSTON </a:t>
            </a:r>
            <a:r>
              <a:rPr lang="en-US" altLang="zh-CN" sz="5400" b="1" i="0" u="none" strike="noStrike" kern="1200" cap="none" spc="0" baseline="0">
                <a:solidFill>
                  <a:schemeClr val="accent4"/>
                </a:solidFill>
                <a:latin typeface="Aptos Display" pitchFamily="0" charset="0"/>
                <a:ea typeface="等线 Light" pitchFamily="0" charset="0"/>
                <a:cs typeface="Lucida Sans" pitchFamily="0" charset="0"/>
              </a:rPr>
              <a:t>PROJECT</a:t>
            </a:r>
            <a:br>
              <a:rPr lang="zh-CN" altLang="en-US" sz="5400" b="1" i="0" u="none" strike="noStrike" kern="1200" cap="none" spc="0" baseline="0">
                <a:solidFill>
                  <a:schemeClr val="accent4"/>
                </a:solidFill>
                <a:latin typeface="Aptos Display" pitchFamily="0" charset="0"/>
                <a:ea typeface="等线 Light" pitchFamily="0" charset="0"/>
                <a:cs typeface="Lucida Sans" pitchFamily="0" charset="0"/>
              </a:rPr>
            </a:br>
            <a:r>
              <a:rPr lang="en-US" altLang="zh-CN" sz="5400" b="1" i="0" u="none" strike="noStrike" kern="1200" cap="none" spc="0" baseline="0">
                <a:solidFill>
                  <a:schemeClr val="accent4"/>
                </a:solidFill>
                <a:latin typeface="Aptos Display" pitchFamily="0" charset="0"/>
                <a:ea typeface="等线 Light" pitchFamily="0" charset="0"/>
                <a:cs typeface="Lucida Sans" pitchFamily="0" charset="0"/>
              </a:rPr>
              <a:t>MOVIE RATING ANALYSIS</a:t>
            </a:r>
            <a:endParaRPr lang="zh-CN" altLang="en-US" sz="5400" b="1" i="0" u="none" strike="noStrike" kern="1200" cap="none" spc="0" baseline="0">
              <a:solidFill>
                <a:schemeClr val="accent4"/>
              </a:solidFill>
              <a:latin typeface="Aptos Display" pitchFamily="0" charset="0"/>
              <a:ea typeface="等线 Light" pitchFamily="0" charset="0"/>
              <a:cs typeface="Lucida Sans" pitchFamily="0" charset="0"/>
            </a:endParaRPr>
          </a:p>
        </p:txBody>
      </p:sp>
      <p:sp>
        <p:nvSpPr>
          <p:cNvPr id="13" name="文本框"/>
          <p:cNvSpPr>
            <a:spLocks noGrp="1"/>
          </p:cNvSpPr>
          <p:nvPr>
            <p:ph type="subTitle" idx="1"/>
          </p:nvPr>
        </p:nvSpPr>
        <p:spPr>
          <a:xfrm rot="0">
            <a:off x="3036727" y="3628855"/>
            <a:ext cx="8617159" cy="3128462"/>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Aptos" pitchFamily="0" charset="0"/>
                <a:ea typeface="等线" pitchFamily="0" charset="0"/>
                <a:cs typeface="Lucida Sans" pitchFamily="0" charset="0"/>
              </a:rPr>
              <a:t>          </a:t>
            </a:r>
            <a:endParaRPr lang="en-US" altLang="zh-CN" sz="2400" b="0" i="0" u="none" strike="noStrike" kern="1200" cap="none" spc="0" baseline="0">
              <a:solidFill>
                <a:schemeClr val="tx1"/>
              </a:solidFill>
              <a:latin typeface="Aptos" pitchFamily="0" charset="0"/>
              <a:ea typeface="等线" pitchFamily="0" charset="0"/>
              <a:cs typeface="Lucida Sans" pitchFamily="0" charset="0"/>
            </a:endParaRPr>
          </a:p>
          <a:p>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Aptos" pitchFamily="0" charset="0"/>
                <a:ea typeface="等线" pitchFamily="0" charset="0"/>
                <a:cs typeface="Lucida Sans" pitchFamily="0" charset="0"/>
              </a:rPr>
              <a:t>  PRESENTED </a:t>
            </a:r>
            <a:endParaRPr lang="en-US" altLang="zh-CN" sz="2400" b="0" i="0" u="none" strike="noStrike" kern="1200" cap="none" spc="0" baseline="0">
              <a:solidFill>
                <a:schemeClr val="tx1"/>
              </a:solidFill>
              <a:latin typeface="Aptos" pitchFamily="0" charset="0"/>
              <a:ea typeface="等线" pitchFamily="0" charset="0"/>
              <a:cs typeface="Lucida Sans" pitchFamily="0" charset="0"/>
            </a:endParaRPr>
          </a:p>
          <a:p>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Aptos" pitchFamily="0" charset="0"/>
                <a:ea typeface="等线" pitchFamily="0" charset="0"/>
                <a:cs typeface="Lucida Sans" pitchFamily="0" charset="0"/>
              </a:rPr>
              <a:t>  </a:t>
            </a:r>
            <a:r>
              <a:rPr lang="en-US" altLang="zh-CN" sz="1800" b="1" i="0" u="none" strike="noStrike" kern="1200" cap="none" spc="0" baseline="0">
                <a:solidFill>
                  <a:srgbClr val="084E6A"/>
                </a:solidFill>
                <a:latin typeface="Aptos" pitchFamily="0" charset="0"/>
                <a:ea typeface="等线" pitchFamily="0" charset="0"/>
                <a:cs typeface="Lucida Sans" pitchFamily="0" charset="0"/>
              </a:rPr>
              <a:t>NAME   : </a:t>
            </a:r>
            <a:r>
              <a:rPr lang="en-US" altLang="zh-CN" sz="1800" b="1" i="0" u="none" strike="noStrike" kern="1200" cap="none" spc="0" baseline="0">
                <a:solidFill>
                  <a:srgbClr val="084E6A"/>
                </a:solidFill>
                <a:latin typeface="Aptos" pitchFamily="0" charset="0"/>
                <a:ea typeface="等线" pitchFamily="0" charset="0"/>
                <a:cs typeface="Lucida Sans" pitchFamily="0" charset="0"/>
              </a:rPr>
              <a:t>HEMALATHA. S</a:t>
            </a:r>
            <a:endParaRPr lang="en-US" altLang="zh-CN" sz="2400" b="0" i="0" u="none" strike="noStrike" kern="1200" cap="none" spc="0" baseline="0">
              <a:solidFill>
                <a:schemeClr val="accent2"/>
              </a:solidFill>
              <a:latin typeface="Aptos" pitchFamily="0" charset="0"/>
              <a:ea typeface="等线" pitchFamily="0" charset="0"/>
              <a:cs typeface="Lucida Sans" pitchFamily="0" charset="0"/>
            </a:endParaRPr>
          </a:p>
          <a:p>
            <a:pPr marL="0" indent="0" algn="ctr">
              <a:lnSpc>
                <a:spcPct val="90000"/>
              </a:lnSpc>
              <a:spcBef>
                <a:spcPts val="1000"/>
              </a:spcBef>
              <a:spcAft>
                <a:spcPts val="0"/>
              </a:spcAft>
              <a:buNone/>
            </a:pPr>
            <a:r>
              <a:rPr lang="en-US" altLang="zh-CN" sz="1800" b="1" i="0" u="none" strike="noStrike" kern="1200" cap="none" spc="0" baseline="0">
                <a:solidFill>
                  <a:srgbClr val="084E6A"/>
                </a:solidFill>
                <a:latin typeface="Aptos" pitchFamily="0" charset="0"/>
                <a:ea typeface="等线" pitchFamily="0" charset="0"/>
                <a:cs typeface="Lucida Sans" pitchFamily="0" charset="0"/>
              </a:rPr>
              <a:t>     </a:t>
            </a:r>
            <a:r>
              <a:rPr lang="en-US" altLang="zh-CN" sz="1800" b="1" i="0" u="none" strike="noStrike" kern="1200" cap="none" spc="0" baseline="0">
                <a:solidFill>
                  <a:srgbClr val="084E6A"/>
                </a:solidFill>
                <a:latin typeface="Aptos" pitchFamily="0" charset="0"/>
                <a:ea typeface="等线" pitchFamily="0" charset="0"/>
                <a:cs typeface="Lucida Sans" pitchFamily="0" charset="0"/>
              </a:rPr>
              <a:t> </a:t>
            </a:r>
            <a:r>
              <a:rPr lang="en-US" altLang="zh-CN" sz="1800" b="1" i="0" u="none" strike="noStrike" kern="1200" cap="none" spc="0" baseline="0">
                <a:solidFill>
                  <a:srgbClr val="084E6A"/>
                </a:solidFill>
                <a:latin typeface="Aptos" pitchFamily="0" charset="0"/>
                <a:ea typeface="等线" pitchFamily="0" charset="0"/>
                <a:cs typeface="Lucida Sans" pitchFamily="0" charset="0"/>
              </a:rPr>
              <a:t>REG.NO : </a:t>
            </a:r>
            <a:r>
              <a:rPr lang="en-US" altLang="zh-CN" sz="1800" b="1" i="0" u="none" strike="noStrike" kern="1200" cap="none" spc="0" baseline="0">
                <a:solidFill>
                  <a:srgbClr val="084E6A"/>
                </a:solidFill>
                <a:latin typeface="Aptos" pitchFamily="0" charset="0"/>
                <a:ea typeface="等线" pitchFamily="0" charset="0"/>
                <a:cs typeface="Lucida Sans" pitchFamily="0" charset="0"/>
              </a:rPr>
              <a:t>5104</a:t>
            </a:r>
            <a:r>
              <a:rPr lang="en-US" altLang="zh-CN" sz="1800" b="1" i="0" u="none" strike="noStrike" kern="1200" cap="none" spc="0" baseline="0">
                <a:solidFill>
                  <a:srgbClr val="084E6A"/>
                </a:solidFill>
                <a:latin typeface="Aptos" pitchFamily="0" charset="0"/>
                <a:ea typeface="等线" pitchFamily="0" charset="0"/>
                <a:cs typeface="Lucida Sans" pitchFamily="0" charset="0"/>
              </a:rPr>
              <a:t>2120300</a:t>
            </a:r>
            <a:r>
              <a:rPr lang="en-US" altLang="zh-CN" sz="1800" b="1" i="0" u="none" strike="noStrike" kern="1200" cap="none" spc="0" baseline="0">
                <a:solidFill>
                  <a:srgbClr val="084E6A"/>
                </a:solidFill>
                <a:latin typeface="Aptos" pitchFamily="0" charset="0"/>
                <a:ea typeface="等线" pitchFamily="0" charset="0"/>
                <a:cs typeface="Lucida Sans" pitchFamily="0" charset="0"/>
              </a:rPr>
              <a:t>7</a:t>
            </a:r>
            <a:endParaRPr lang="en-US" altLang="zh-CN" sz="1800" b="1" i="0" u="none" strike="noStrike" kern="1200" cap="none" spc="0" baseline="0">
              <a:solidFill>
                <a:srgbClr val="084E6A"/>
              </a:solidFill>
              <a:latin typeface="Aptos" pitchFamily="0" charset="0"/>
              <a:ea typeface="等线" pitchFamily="0" charset="0"/>
              <a:cs typeface="Lucida Sans" pitchFamily="0" charset="0"/>
            </a:endParaRPr>
          </a:p>
          <a:p>
            <a:pPr marL="0" indent="0" algn="ctr">
              <a:lnSpc>
                <a:spcPct val="90000"/>
              </a:lnSpc>
              <a:spcBef>
                <a:spcPts val="1000"/>
              </a:spcBef>
              <a:spcAft>
                <a:spcPts val="0"/>
              </a:spcAft>
              <a:buNone/>
            </a:pPr>
            <a:r>
              <a:rPr lang="en-US" altLang="zh-CN" sz="1800" b="1" i="0" u="none" strike="noStrike" kern="1200" cap="none" spc="0" baseline="0">
                <a:solidFill>
                  <a:srgbClr val="084E6A"/>
                </a:solidFill>
                <a:latin typeface="Aptos" pitchFamily="0" charset="0"/>
                <a:ea typeface="等线" pitchFamily="0" charset="0"/>
                <a:cs typeface="Lucida Sans" pitchFamily="0" charset="0"/>
              </a:rPr>
              <a:t>                              </a:t>
            </a:r>
            <a:r>
              <a:rPr lang="en-US" altLang="zh-CN" sz="1800" b="1" i="0" u="none" strike="noStrike" kern="1200" cap="none" spc="0" baseline="0">
                <a:solidFill>
                  <a:srgbClr val="084E6A"/>
                </a:solidFill>
                <a:latin typeface="Aptos" pitchFamily="0" charset="0"/>
                <a:ea typeface="等线" pitchFamily="0" charset="0"/>
                <a:cs typeface="Lucida Sans" pitchFamily="0" charset="0"/>
              </a:rPr>
              <a:t>YEAR    </a:t>
            </a:r>
            <a:r>
              <a:rPr lang="en-US" altLang="zh-CN" sz="1800" b="1" i="0" u="none" strike="noStrike" kern="1200" cap="none" spc="0" baseline="0">
                <a:solidFill>
                  <a:srgbClr val="084E6A"/>
                </a:solidFill>
                <a:latin typeface="Aptos" pitchFamily="0" charset="0"/>
                <a:ea typeface="等线" pitchFamily="0" charset="0"/>
                <a:cs typeface="Lucida Sans" pitchFamily="0" charset="0"/>
              </a:rPr>
              <a:t>: III YEAR</a:t>
            </a:r>
            <a:r>
              <a:rPr lang="en-US" altLang="zh-CN" sz="1800" b="1" i="0" u="none" strike="noStrike" kern="1200" cap="none" spc="0" baseline="0">
                <a:solidFill>
                  <a:srgbClr val="084E6A"/>
                </a:solidFill>
                <a:latin typeface="Aptos" pitchFamily="0" charset="0"/>
                <a:ea typeface="等线" pitchFamily="0" charset="0"/>
                <a:cs typeface="Lucida Sans" pitchFamily="0" charset="0"/>
              </a:rPr>
              <a:t> CHEMICAL ENGINEERING </a:t>
            </a:r>
            <a:endParaRPr lang="en-US" altLang="zh-CN" sz="1800" b="1" i="0" u="none" strike="noStrike" kern="1200" cap="none" spc="0" baseline="0">
              <a:solidFill>
                <a:srgbClr val="084E6A"/>
              </a:solidFill>
              <a:latin typeface="Aptos" pitchFamily="0" charset="0"/>
              <a:ea typeface="等线" pitchFamily="0" charset="0"/>
              <a:cs typeface="Lucida Sans" pitchFamily="0" charset="0"/>
            </a:endParaRPr>
          </a:p>
          <a:p>
            <a:pPr marL="0" indent="0" algn="ctr">
              <a:lnSpc>
                <a:spcPct val="90000"/>
              </a:lnSpc>
              <a:spcBef>
                <a:spcPts val="1000"/>
              </a:spcBef>
              <a:spcAft>
                <a:spcPts val="0"/>
              </a:spcAft>
              <a:buNone/>
            </a:pPr>
            <a:r>
              <a:rPr lang="en-US" altLang="zh-CN" sz="1800" b="1" i="0" u="none" strike="noStrike" kern="1200" cap="none" spc="0" baseline="0">
                <a:solidFill>
                  <a:srgbClr val="084E6A"/>
                </a:solidFill>
                <a:latin typeface="Aptos" pitchFamily="0" charset="0"/>
                <a:ea typeface="等线" pitchFamily="0" charset="0"/>
                <a:cs typeface="Lucida Sans" pitchFamily="0" charset="0"/>
              </a:rPr>
              <a:t>                                 COLLEGE: ARUNAI </a:t>
            </a:r>
            <a:r>
              <a:rPr lang="en-US" altLang="zh-CN" sz="1800" b="1" i="0" u="none" strike="noStrike" kern="1200" cap="none" spc="0" baseline="0">
                <a:solidFill>
                  <a:srgbClr val="084E6A"/>
                </a:solidFill>
                <a:latin typeface="Aptos" pitchFamily="0" charset="0"/>
                <a:ea typeface="等线" pitchFamily="0" charset="0"/>
                <a:cs typeface="Lucida Sans" pitchFamily="0" charset="0"/>
              </a:rPr>
              <a:t>ENGINEERING COLLEGE</a:t>
            </a:r>
            <a:endParaRPr lang="en-US" altLang="zh-CN" sz="1800" b="1" i="0" u="none" strike="noStrike" kern="1200" cap="none" spc="0" baseline="0">
              <a:solidFill>
                <a:srgbClr val="084E6A"/>
              </a:solidFill>
              <a:latin typeface="Aptos" pitchFamily="0" charset="0"/>
              <a:ea typeface="等线" pitchFamily="0" charset="0"/>
              <a:cs typeface="Lucida Sans" pitchFamily="0" charset="0"/>
            </a:endParaRPr>
          </a:p>
          <a:p>
            <a:pPr marL="0" indent="0" algn="l">
              <a:lnSpc>
                <a:spcPct val="90000"/>
              </a:lnSpc>
              <a:spcBef>
                <a:spcPts val="1000"/>
              </a:spcBef>
              <a:spcAft>
                <a:spcPts val="0"/>
              </a:spcAft>
              <a:buNone/>
            </a:pPr>
            <a:br>
              <a:rPr lang="zh-CN" altLang="en-US" sz="2400" b="0" i="0" u="none" strike="noStrike" kern="1200" cap="none" spc="0" baseline="0">
                <a:solidFill>
                  <a:schemeClr val="tx1"/>
                </a:solidFill>
                <a:latin typeface="Aptos" pitchFamily="0" charset="0"/>
                <a:ea typeface="等线" pitchFamily="0" charset="0"/>
                <a:cs typeface="Lucida Sans" pitchFamily="0" charset="0"/>
              </a:rPr>
            </a:br>
            <a:endParaRPr lang="zh-CN" altLang="en-US" sz="2400" b="0" i="0" u="none" strike="noStrike" kern="1200" cap="none" spc="0" baseline="0">
              <a:solidFill>
                <a:schemeClr val="tx1"/>
              </a:solidFill>
              <a:latin typeface="Aptos" pitchFamily="0" charset="0"/>
              <a:ea typeface="等线" pitchFamily="0" charset="0"/>
              <a:cs typeface="Lucida Sans" pitchFamily="0" charset="0"/>
            </a:endParaRPr>
          </a:p>
        </p:txBody>
      </p:sp>
    </p:spTree>
    <p:extLst>
      <p:ext uri="{BB962C8B-B14F-4D97-AF65-F5344CB8AC3E}">
        <p14:creationId xmlns:p14="http://schemas.microsoft.com/office/powerpoint/2010/main" val="20223545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5"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accent4"/>
                </a:solidFill>
                <a:latin typeface="Aptos Display" pitchFamily="0" charset="0"/>
                <a:ea typeface="等线 Light" pitchFamily="0" charset="0"/>
                <a:cs typeface="Lucida Sans" pitchFamily="0" charset="0"/>
              </a:rPr>
              <a:t>ALGORITM &amp; DEPLOYMENT </a:t>
            </a:r>
            <a:endParaRPr lang="zh-CN" altLang="en-US" sz="4400" b="0" i="0" u="none" strike="noStrike" kern="1200" cap="none" spc="0" baseline="0">
              <a:solidFill>
                <a:schemeClr val="tx1"/>
              </a:solidFill>
              <a:latin typeface="Aptos Display" pitchFamily="0" charset="0"/>
              <a:ea typeface="等线 Light" pitchFamily="0" charset="0"/>
              <a:cs typeface="Lucida Sans" pitchFamily="0" charset="0"/>
            </a:endParaRPr>
          </a:p>
        </p:txBody>
      </p:sp>
      <p:sp>
        <p:nvSpPr>
          <p:cNvPr id="36"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70000"/>
              </a:lnSpc>
              <a:spcBef>
                <a:spcPts val="1000"/>
              </a:spcBef>
              <a:spcAft>
                <a:spcPts val="0"/>
              </a:spcAft>
              <a:buNone/>
            </a:pPr>
            <a:r>
              <a:rPr lang="en-US" altLang="zh-CN" sz="700" b="0" i="0" u="none" strike="noStrike" kern="1200" cap="none" spc="0" baseline="0">
                <a:solidFill>
                  <a:schemeClr val="tx1"/>
                </a:solidFill>
                <a:latin typeface="Söhne" pitchFamily="0" charset="0"/>
                <a:ea typeface="等线" pitchFamily="0" charset="0"/>
                <a:cs typeface="Lucida Sans" pitchFamily="0" charset="0"/>
              </a:rPr>
              <a:t>                                                                                                                                                                    </a:t>
            </a:r>
            <a:r>
              <a:rPr lang="en-US" altLang="zh-CN" sz="2400" b="1" i="0" u="none" strike="noStrike" kern="1200" cap="none" spc="0" baseline="0">
                <a:solidFill>
                  <a:schemeClr val="tx1"/>
                </a:solidFill>
                <a:latin typeface="Söhne" pitchFamily="0" charset="0"/>
                <a:ea typeface="等线" pitchFamily="0" charset="0"/>
                <a:cs typeface="Lucida Sans" pitchFamily="0" charset="0"/>
              </a:rPr>
              <a:t>P</a:t>
            </a:r>
            <a:r>
              <a:rPr lang="en-US" altLang="zh-CN" sz="2400" b="1" i="0" u="none" strike="noStrike" kern="1200" cap="none" spc="0" baseline="0">
                <a:solidFill>
                  <a:schemeClr val="tx1"/>
                </a:solidFill>
                <a:latin typeface="Söhne" pitchFamily="0" charset="0"/>
                <a:ea typeface="等线" pitchFamily="0" charset="0"/>
                <a:cs typeface="Lucida Sans" pitchFamily="0" charset="0"/>
              </a:rPr>
              <a:t>rediction process:</a:t>
            </a:r>
            <a:endParaRPr lang="en-US" altLang="zh-CN" sz="2400" b="1" i="0" u="none" strike="noStrike" kern="1200" cap="none" spc="0" baseline="0">
              <a:solidFill>
                <a:schemeClr val="tx1"/>
              </a:solidFill>
              <a:latin typeface="Söhne" pitchFamily="0" charset="0"/>
              <a:ea typeface="等线" pitchFamily="0" charset="0"/>
              <a:cs typeface="Lucida Sans" pitchFamily="0" charset="0"/>
            </a:endParaRPr>
          </a:p>
          <a:p>
            <a:pPr marL="0" indent="0" algn="l">
              <a:lnSpc>
                <a:spcPct val="70000"/>
              </a:lnSpc>
              <a:spcBef>
                <a:spcPts val="1000"/>
              </a:spcBef>
              <a:spcAft>
                <a:spcPts val="0"/>
              </a:spcAft>
              <a:buNone/>
            </a:pPr>
            <a:r>
              <a:rPr lang="en-US" altLang="zh-CN" sz="1800" b="1" i="0" u="none" strike="noStrike" kern="1200" cap="none" spc="0" baseline="0">
                <a:solidFill>
                  <a:schemeClr val="tx1"/>
                </a:solidFill>
                <a:latin typeface="Söhne" pitchFamily="0" charset="0"/>
                <a:ea typeface="等线" pitchFamily="0" charset="0"/>
                <a:cs typeface="Lucida Sans" pitchFamily="0" charset="0"/>
              </a:rPr>
              <a:t>Data Preparation:</a:t>
            </a:r>
            <a:endParaRPr lang="en-US" altLang="zh-CN" sz="1800" b="0"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pitchFamily="0" charset="0"/>
                <a:ea typeface="等线" pitchFamily="0" charset="0"/>
                <a:cs typeface="Lucida Sans" pitchFamily="0" charset="0"/>
              </a:rPr>
              <a:t> Ensure that the input data for prediction includes relevant information about users and movies. This may include user preferences, movie features (e.g., genre, cast, director), and historical user interactions (e.g., ratings, watch history).</a:t>
            </a:r>
            <a:endParaRPr lang="en-US" altLang="zh-CN" sz="1800" b="0" i="0" u="none" strike="noStrike" kern="1200" cap="none" spc="0" baseline="0">
              <a:solidFill>
                <a:schemeClr val="tx1"/>
              </a:solidFill>
              <a:latin typeface="Söhne" pitchFamily="0" charset="0"/>
              <a:ea typeface="等线" pitchFamily="0" charset="0"/>
              <a:cs typeface="Lucida Sans" pitchFamily="0" charset="0"/>
            </a:endParaRPr>
          </a:p>
          <a:p>
            <a:pPr marL="0" indent="0" algn="l">
              <a:lnSpc>
                <a:spcPct val="70000"/>
              </a:lnSpc>
              <a:spcBef>
                <a:spcPts val="1000"/>
              </a:spcBef>
              <a:spcAft>
                <a:spcPts val="0"/>
              </a:spcAft>
              <a:buNone/>
            </a:pPr>
            <a:r>
              <a:rPr lang="en-US" altLang="zh-CN" sz="1800" b="1" i="0" u="none" strike="noStrike" kern="1200" cap="none" spc="0" baseline="0">
                <a:solidFill>
                  <a:schemeClr val="tx1"/>
                </a:solidFill>
                <a:latin typeface="Söhne" pitchFamily="0" charset="0"/>
                <a:ea typeface="等线" pitchFamily="0" charset="0"/>
                <a:cs typeface="Lucida Sans" pitchFamily="0" charset="0"/>
              </a:rPr>
              <a:t>User and Movie Representation:</a:t>
            </a:r>
            <a:endParaRPr lang="en-US" altLang="zh-CN" sz="1800" b="0"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pitchFamily="0" charset="0"/>
                <a:ea typeface="等线" pitchFamily="0" charset="0"/>
                <a:cs typeface="Lucida Sans" pitchFamily="0" charset="0"/>
              </a:rPr>
              <a:t>Represent users and movies in a suitable format that can be fed into the prediction model. This may involve encoding categorical features, scaling numerical features, or creating user-item interaction matrices.</a:t>
            </a:r>
            <a:endParaRPr lang="en-US" altLang="zh-CN" sz="1800" b="0" i="0" u="none" strike="noStrike" kern="1200" cap="none" spc="0" baseline="0">
              <a:solidFill>
                <a:schemeClr val="tx1"/>
              </a:solidFill>
              <a:latin typeface="Söhne" pitchFamily="0" charset="0"/>
              <a:ea typeface="等线" pitchFamily="0" charset="0"/>
              <a:cs typeface="Lucida Sans" pitchFamily="0" charset="0"/>
            </a:endParaRPr>
          </a:p>
          <a:p>
            <a:pPr marL="0" indent="0" algn="l">
              <a:lnSpc>
                <a:spcPct val="70000"/>
              </a:lnSpc>
              <a:spcBef>
                <a:spcPts val="1000"/>
              </a:spcBef>
              <a:spcAft>
                <a:spcPts val="0"/>
              </a:spcAft>
              <a:buNone/>
            </a:pPr>
            <a:r>
              <a:rPr lang="en-US" altLang="zh-CN" sz="1800" b="1" i="0" u="none" strike="noStrike" kern="1200" cap="none" spc="0" baseline="0">
                <a:solidFill>
                  <a:schemeClr val="tx1"/>
                </a:solidFill>
                <a:latin typeface="Söhne" pitchFamily="0" charset="0"/>
                <a:ea typeface="等线" pitchFamily="0" charset="0"/>
                <a:cs typeface="Lucida Sans" pitchFamily="0" charset="0"/>
              </a:rPr>
              <a:t>Model Selection:</a:t>
            </a:r>
            <a:endParaRPr lang="en-US" altLang="zh-CN" sz="1800" b="0"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pitchFamily="0" charset="0"/>
                <a:ea typeface="等线" pitchFamily="0" charset="0"/>
                <a:cs typeface="Lucida Sans" pitchFamily="0" charset="0"/>
              </a:rPr>
              <a:t>Choose the appropriate prediction model based on the nature of the problem and available data. Commonly used models for movie rating analysis include collaborative filtering, content-based filtering, matrix factorization, and deep learning models.</a:t>
            </a:r>
            <a:endParaRPr lang="en-US" altLang="zh-CN" sz="1800" b="0" i="0" u="none" strike="noStrike" kern="1200" cap="none" spc="0" baseline="0">
              <a:solidFill>
                <a:schemeClr val="tx1"/>
              </a:solidFill>
              <a:latin typeface="Söhne" pitchFamily="0" charset="0"/>
              <a:ea typeface="等线" pitchFamily="0" charset="0"/>
              <a:cs typeface="Lucida Sans" pitchFamily="0" charset="0"/>
            </a:endParaRPr>
          </a:p>
          <a:p>
            <a:pPr marL="0" indent="0" algn="l">
              <a:lnSpc>
                <a:spcPct val="70000"/>
              </a:lnSpc>
              <a:spcBef>
                <a:spcPts val="1000"/>
              </a:spcBef>
              <a:spcAft>
                <a:spcPts val="0"/>
              </a:spcAft>
              <a:buNone/>
            </a:pPr>
            <a:r>
              <a:rPr lang="en-US" altLang="zh-CN" sz="1800" b="1" i="0" u="none" strike="noStrike" kern="1200" cap="none" spc="0" baseline="0">
                <a:solidFill>
                  <a:schemeClr val="tx1"/>
                </a:solidFill>
                <a:latin typeface="Söhne" pitchFamily="0" charset="0"/>
                <a:ea typeface="等线" pitchFamily="0" charset="0"/>
                <a:cs typeface="Lucida Sans" pitchFamily="0" charset="0"/>
              </a:rPr>
              <a:t>Model Prediction:</a:t>
            </a:r>
            <a:endParaRPr lang="en-US" altLang="zh-CN" sz="1800" b="0"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pitchFamily="0" charset="0"/>
                <a:ea typeface="等线" pitchFamily="0" charset="0"/>
                <a:cs typeface="Lucida Sans" pitchFamily="0" charset="0"/>
              </a:rPr>
              <a:t>Use the trained prediction model to make predictions or recommendations for users and movies.</a:t>
            </a:r>
            <a:endParaRPr lang="en-US" altLang="zh-CN" sz="1800" b="0"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pitchFamily="0" charset="0"/>
                <a:ea typeface="等线" pitchFamily="0" charset="0"/>
                <a:cs typeface="Lucida Sans" pitchFamily="0" charset="0"/>
              </a:rPr>
              <a:t>For collaborative filtering models, predict movie ratings based on similarities between users or items in the dataset.</a:t>
            </a:r>
            <a:endParaRPr lang="en-US" altLang="zh-CN" sz="1800" b="0"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endParaRPr lang="en-US" altLang="zh-CN" sz="1800" b="0" i="0" u="none" strike="noStrike" kern="1200" cap="none" spc="0" baseline="0">
              <a:solidFill>
                <a:schemeClr val="tx1"/>
              </a:solidFill>
              <a:latin typeface="Söhne" pitchFamily="0" charset="0"/>
              <a:ea typeface="等线" pitchFamily="0" charset="0"/>
              <a:cs typeface="Lucida Sans" pitchFamily="0" charset="0"/>
            </a:endParaRPr>
          </a:p>
          <a:p>
            <a:pPr marL="0" indent="0" algn="l">
              <a:lnSpc>
                <a:spcPct val="70000"/>
              </a:lnSpc>
              <a:spcBef>
                <a:spcPts val="1000"/>
              </a:spcBef>
              <a:spcAft>
                <a:spcPts val="0"/>
              </a:spcAft>
              <a:buNone/>
            </a:pPr>
            <a:endParaRPr lang="zh-CN" altLang="en-US" sz="700" b="0" i="0" u="none" strike="noStrike" kern="1200" cap="none" spc="0" baseline="0">
              <a:solidFill>
                <a:schemeClr val="tx1"/>
              </a:solidFill>
              <a:latin typeface="Aptos" pitchFamily="0" charset="0"/>
              <a:ea typeface="等线" pitchFamily="0" charset="0"/>
              <a:cs typeface="Lucida Sans" pitchFamily="0" charset="0"/>
            </a:endParaRPr>
          </a:p>
        </p:txBody>
      </p:sp>
    </p:spTree>
    <p:extLst>
      <p:ext uri="{BB962C8B-B14F-4D97-AF65-F5344CB8AC3E}">
        <p14:creationId xmlns:p14="http://schemas.microsoft.com/office/powerpoint/2010/main" val="32688732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useBgFill="1">
        <p:nvSpPr>
          <p:cNvPr id="37" name="矩形"/>
          <p:cNvSpPr>
            <a:spLocks noChangeAspect="1"/>
          </p:cNvSpPr>
          <p:nvPr/>
        </p:nvSpPr>
        <p:spPr>
          <a:xfrm rot="0">
            <a:off x="-1" y="0"/>
            <a:ext cx="12188953" cy="6858000"/>
          </a:xfrm>
          <a:prstGeom prst="rect"/>
          <a:ln w="19050" cmpd="sng" cap="flat">
            <a:noFill/>
            <a:prstDash val="solid"/>
            <a:round/>
          </a:ln>
        </p:spPr>
      </p:sp>
      <p:sp>
        <p:nvSpPr>
          <p:cNvPr id="38" name="文本框"/>
          <p:cNvSpPr>
            <a:spLocks noGrp="1"/>
          </p:cNvSpPr>
          <p:nvPr>
            <p:ph type="title"/>
          </p:nvPr>
        </p:nvSpPr>
        <p:spPr>
          <a:xfrm rot="0">
            <a:off x="838200" y="178615"/>
            <a:ext cx="10515600" cy="1657879"/>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5200" b="0" i="0" u="none" strike="noStrike" kern="1200" cap="none" spc="0" baseline="0">
                <a:solidFill>
                  <a:schemeClr val="accent4"/>
                </a:solidFill>
                <a:latin typeface="Aptos Display" pitchFamily="0" charset="0"/>
                <a:ea typeface="等线 Light" pitchFamily="0" charset="0"/>
                <a:cs typeface="Aptos Display" pitchFamily="0" charset="0"/>
              </a:rPr>
              <a:t>RESULT</a:t>
            </a:r>
            <a:endParaRPr lang="zh-CN" altLang="en-US" sz="5200" b="0" i="0" u="none" strike="noStrike" kern="1200" cap="none" spc="0" baseline="0">
              <a:solidFill>
                <a:schemeClr val="accent4"/>
              </a:solidFill>
              <a:latin typeface="Aptos Display" pitchFamily="0" charset="0"/>
              <a:ea typeface="等线 Light" pitchFamily="0" charset="0"/>
              <a:cs typeface="Aptos Display" pitchFamily="0" charset="0"/>
            </a:endParaRPr>
          </a:p>
        </p:txBody>
      </p:sp>
      <p:pic>
        <p:nvPicPr>
          <p:cNvPr id="39" name="图片" descr="A graph with different colored bars&#10;&#10;Description automatically generated"/>
          <p:cNvPicPr>
            <a:picLocks noChangeAspect="1"/>
          </p:cNvPicPr>
          <p:nvPr/>
        </p:nvPicPr>
        <p:blipFill>
          <a:blip r:embed="rId1" cstate="print"/>
          <a:srcRect t="26881" b="2" r="2"/>
          <a:stretch>
            <a:fillRect/>
          </a:stretch>
        </p:blipFill>
        <p:spPr>
          <a:xfrm rot="0">
            <a:off x="198742" y="2028574"/>
            <a:ext cx="3802337" cy="2043469"/>
          </a:xfrm>
          <a:prstGeom prst="rect"/>
          <a:noFill/>
          <a:ln w="12700" cmpd="sng" cap="flat">
            <a:noFill/>
            <a:prstDash val="solid"/>
            <a:miter/>
          </a:ln>
        </p:spPr>
      </p:pic>
      <p:pic>
        <p:nvPicPr>
          <p:cNvPr id="40" name="图片" descr="A screenshot of a graph&#10;&#10;Description automatically generated"/>
          <p:cNvPicPr>
            <a:picLocks noChangeAspect="1"/>
          </p:cNvPicPr>
          <p:nvPr/>
        </p:nvPicPr>
        <p:blipFill>
          <a:blip r:embed="rId2" cstate="print"/>
          <a:srcRect t="28237" b="18022" r="2"/>
          <a:stretch>
            <a:fillRect/>
          </a:stretch>
        </p:blipFill>
        <p:spPr>
          <a:xfrm rot="0">
            <a:off x="4208848" y="2028574"/>
            <a:ext cx="3802337" cy="2043469"/>
          </a:xfrm>
          <a:prstGeom prst="rect"/>
          <a:noFill/>
          <a:ln w="12700" cmpd="sng" cap="flat">
            <a:noFill/>
            <a:prstDash val="solid"/>
            <a:miter/>
          </a:ln>
        </p:spPr>
      </p:pic>
      <p:pic>
        <p:nvPicPr>
          <p:cNvPr id="41" name="图片" descr="A graph with blue bars and a line&#10;&#10;Description automatically generated"/>
          <p:cNvPicPr>
            <a:picLocks noChangeAspect="1"/>
          </p:cNvPicPr>
          <p:nvPr/>
        </p:nvPicPr>
        <p:blipFill>
          <a:blip r:embed="rId3" cstate="print"/>
          <a:srcRect t="3601" b="2" r="2"/>
          <a:stretch>
            <a:fillRect/>
          </a:stretch>
        </p:blipFill>
        <p:spPr>
          <a:xfrm rot="0">
            <a:off x="8184248" y="2021786"/>
            <a:ext cx="3802336" cy="2043469"/>
          </a:xfrm>
          <a:prstGeom prst="rect"/>
          <a:noFill/>
          <a:ln w="12700" cmpd="sng" cap="flat">
            <a:noFill/>
            <a:prstDash val="solid"/>
            <a:miter/>
          </a:ln>
        </p:spPr>
      </p:pic>
      <p:pic>
        <p:nvPicPr>
          <p:cNvPr id="42" name="图片" descr="A graph of a graph&#10;&#10;Description automatically generated with medium confidence"/>
          <p:cNvPicPr>
            <a:picLocks noChangeAspect="1"/>
          </p:cNvPicPr>
          <p:nvPr/>
        </p:nvPicPr>
        <p:blipFill>
          <a:blip r:embed="rId4" cstate="print"/>
          <a:srcRect b="3" l="22270" r="1908"/>
          <a:stretch>
            <a:fillRect/>
          </a:stretch>
        </p:blipFill>
        <p:spPr>
          <a:xfrm rot="0">
            <a:off x="185394" y="4257335"/>
            <a:ext cx="3802337" cy="2043469"/>
          </a:xfrm>
          <a:prstGeom prst="rect"/>
          <a:noFill/>
          <a:ln w="12700" cmpd="sng" cap="flat">
            <a:noFill/>
            <a:prstDash val="solid"/>
            <a:miter/>
          </a:ln>
        </p:spPr>
      </p:pic>
      <p:pic>
        <p:nvPicPr>
          <p:cNvPr id="43" name="图片" descr="A graph of a line graph&#10;&#10;Description automatically generated with medium confidence"/>
          <p:cNvPicPr>
            <a:picLocks noChangeAspect="1"/>
          </p:cNvPicPr>
          <p:nvPr/>
        </p:nvPicPr>
        <p:blipFill>
          <a:blip r:embed="rId5" cstate="print"/>
          <a:srcRect b="3" l="24175" r="3"/>
          <a:stretch>
            <a:fillRect/>
          </a:stretch>
        </p:blipFill>
        <p:spPr>
          <a:xfrm rot="0">
            <a:off x="4195500" y="4257335"/>
            <a:ext cx="3802336" cy="2043469"/>
          </a:xfrm>
          <a:prstGeom prst="rect"/>
          <a:noFill/>
          <a:ln w="12700" cmpd="sng" cap="flat">
            <a:noFill/>
            <a:prstDash val="solid"/>
            <a:miter/>
          </a:ln>
        </p:spPr>
      </p:pic>
      <p:pic>
        <p:nvPicPr>
          <p:cNvPr id="44" name="图片" descr="A graph of a graph&#10;&#10;Description automatically generated with medium confidence"/>
          <p:cNvPicPr>
            <a:picLocks noChangeAspect="1"/>
          </p:cNvPicPr>
          <p:nvPr/>
        </p:nvPicPr>
        <p:blipFill>
          <a:blip r:embed="rId6" cstate="print"/>
          <a:srcRect b="3" l="13391" r="10787"/>
          <a:stretch>
            <a:fillRect/>
          </a:stretch>
        </p:blipFill>
        <p:spPr>
          <a:xfrm rot="0">
            <a:off x="8170900" y="4250547"/>
            <a:ext cx="3802336" cy="2043469"/>
          </a:xfrm>
          <a:prstGeom prst="rect"/>
          <a:noFill/>
          <a:ln w="12700" cmpd="sng" cap="flat">
            <a:noFill/>
            <a:prstDash val="solid"/>
            <a:miter/>
          </a:ln>
        </p:spPr>
      </p:pic>
    </p:spTree>
    <p:extLst>
      <p:ext uri="{BB962C8B-B14F-4D97-AF65-F5344CB8AC3E}">
        <p14:creationId xmlns:p14="http://schemas.microsoft.com/office/powerpoint/2010/main" val="144524406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5"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accent4"/>
                </a:solidFill>
                <a:latin typeface="Aptos Display" pitchFamily="0" charset="0"/>
                <a:ea typeface="等线 Light" pitchFamily="0" charset="0"/>
                <a:cs typeface="Lucida Sans" pitchFamily="0" charset="0"/>
              </a:rPr>
              <a:t>CONCLUSION</a:t>
            </a:r>
            <a:endParaRPr lang="zh-CN" altLang="en-US" sz="4400" b="0" i="0" u="none" strike="noStrike" kern="1200" cap="none" spc="0" baseline="0">
              <a:solidFill>
                <a:schemeClr val="accent4"/>
              </a:solidFill>
              <a:latin typeface="Aptos Display" pitchFamily="0" charset="0"/>
              <a:ea typeface="等线 Light" pitchFamily="0" charset="0"/>
              <a:cs typeface="Lucida Sans" pitchFamily="0" charset="0"/>
            </a:endParaRPr>
          </a:p>
        </p:txBody>
      </p:sp>
      <p:sp>
        <p:nvSpPr>
          <p:cNvPr id="46"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3200" b="0" i="0" u="none" strike="noStrike" kern="1200" cap="none" spc="0" baseline="0">
                <a:solidFill>
                  <a:schemeClr val="tx1"/>
                </a:solidFill>
                <a:latin typeface="Söhne" pitchFamily="0" charset="0"/>
                <a:ea typeface="等线" pitchFamily="0" charset="0"/>
                <a:cs typeface="Lucida Sans" pitchFamily="0" charset="0"/>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zh-CN" altLang="en-US" sz="3200" b="1" i="0" u="none" strike="noStrike" kern="1200" cap="none" spc="0" baseline="0">
              <a:solidFill>
                <a:schemeClr val="tx1"/>
              </a:solidFill>
              <a:latin typeface="Aptos" pitchFamily="0" charset="0"/>
              <a:ea typeface="等线" pitchFamily="0" charset="0"/>
              <a:cs typeface="Lucida Sans" pitchFamily="0" charset="0"/>
            </a:endParaRPr>
          </a:p>
        </p:txBody>
      </p:sp>
    </p:spTree>
    <p:extLst>
      <p:ext uri="{BB962C8B-B14F-4D97-AF65-F5344CB8AC3E}">
        <p14:creationId xmlns:p14="http://schemas.microsoft.com/office/powerpoint/2010/main" val="1153070903"/>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accent2"/>
                </a:solidFill>
                <a:latin typeface="Aptos Display" pitchFamily="0" charset="0"/>
                <a:ea typeface="等线 Light" pitchFamily="0" charset="0"/>
                <a:cs typeface="Lucida Sans" pitchFamily="0" charset="0"/>
              </a:rPr>
              <a:t>FUTURE SCOPE</a:t>
            </a:r>
            <a:endParaRPr lang="zh-CN" altLang="en-US" sz="4400" b="0" i="0" u="none" strike="noStrike" kern="1200" cap="none" spc="0" baseline="0">
              <a:solidFill>
                <a:schemeClr val="accent2"/>
              </a:solidFill>
              <a:latin typeface="Aptos Display" pitchFamily="0" charset="0"/>
              <a:ea typeface="等线 Light" pitchFamily="0" charset="0"/>
              <a:cs typeface="Lucida Sans" pitchFamily="0" charset="0"/>
            </a:endParaRPr>
          </a:p>
        </p:txBody>
      </p:sp>
      <p:sp>
        <p:nvSpPr>
          <p:cNvPr id="48"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70000"/>
              </a:lnSpc>
              <a:spcBef>
                <a:spcPts val="1000"/>
              </a:spcBef>
              <a:spcAft>
                <a:spcPts val="0"/>
              </a:spcAft>
              <a:buNone/>
            </a:pPr>
            <a:r>
              <a:rPr lang="en-US" altLang="zh-CN" sz="2000" b="1" i="0" u="none" strike="noStrike" kern="1200" cap="none" spc="0" baseline="0">
                <a:solidFill>
                  <a:schemeClr val="tx1"/>
                </a:solidFill>
                <a:latin typeface="Söhne" pitchFamily="0" charset="0"/>
                <a:ea typeface="等线" pitchFamily="0" charset="0"/>
                <a:cs typeface="Lucida Sans" pitchFamily="0" charset="0"/>
              </a:rPr>
              <a:t>Augmented Reality (AR) and Virtual Reality (VR):</a:t>
            </a:r>
            <a:endParaRPr lang="en-US" altLang="zh-CN" sz="2000" b="0" i="0" u="none" strike="noStrike" kern="1200" cap="none" spc="0" baseline="0">
              <a:solidFill>
                <a:schemeClr val="tx1"/>
              </a:solidFill>
              <a:latin typeface="Söhne" pitchFamily="0" charset="0"/>
              <a:ea typeface="等线" pitchFamily="0" charset="0"/>
              <a:cs typeface="Lucida Sans" pitchFamily="0" charset="0"/>
            </a:endParaRPr>
          </a:p>
          <a:p>
            <a:pPr lvl="1" marL="685800"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pitchFamily="0" charset="0"/>
                <a:ea typeface="等线" pitchFamily="0" charset="0"/>
                <a:cs typeface="Lucida Sans" pitchFamily="0" charset="0"/>
              </a:rPr>
              <a:t>Exploring AR and VR technologies to create immersive movie discovery experiences, allowing users to explore virtual movie theaters, watch trailers, and interact with movie posters in real-time.</a:t>
            </a:r>
            <a:endParaRPr lang="en-US" altLang="zh-CN" sz="1700" b="0" i="0" u="none" strike="noStrike" kern="1200" cap="none" spc="0" baseline="0">
              <a:solidFill>
                <a:schemeClr val="tx1"/>
              </a:solidFill>
              <a:latin typeface="Söhne" pitchFamily="0" charset="0"/>
              <a:ea typeface="等线" pitchFamily="0" charset="0"/>
              <a:cs typeface="Lucida Sans" pitchFamily="0" charset="0"/>
            </a:endParaRPr>
          </a:p>
          <a:p>
            <a:pPr lvl="1" marL="685800"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pitchFamily="0" charset="0"/>
                <a:ea typeface="等线" pitchFamily="0" charset="0"/>
                <a:cs typeface="Lucida Sans" pitchFamily="0" charset="0"/>
              </a:rPr>
              <a:t>Implementing AR-powered recommendation systems that overlay movie recommendations onto real-world environments based on user preferences and context.</a:t>
            </a:r>
            <a:endParaRPr lang="en-US" altLang="zh-CN" sz="1700" b="0" i="0" u="none" strike="noStrike" kern="1200" cap="none" spc="0" baseline="0">
              <a:solidFill>
                <a:schemeClr val="tx1"/>
              </a:solidFill>
              <a:latin typeface="Söhne" pitchFamily="0" charset="0"/>
              <a:ea typeface="等线" pitchFamily="0" charset="0"/>
              <a:cs typeface="Lucida Sans" pitchFamily="0" charset="0"/>
            </a:endParaRPr>
          </a:p>
          <a:p>
            <a:pPr marL="0" indent="0" algn="l">
              <a:lnSpc>
                <a:spcPct val="70000"/>
              </a:lnSpc>
              <a:spcBef>
                <a:spcPts val="1000"/>
              </a:spcBef>
              <a:spcAft>
                <a:spcPts val="0"/>
              </a:spcAft>
              <a:buNone/>
            </a:pPr>
            <a:r>
              <a:rPr lang="en-US" altLang="zh-CN" sz="2000" b="1" i="0" u="none" strike="noStrike" kern="1200" cap="none" spc="0" baseline="0">
                <a:solidFill>
                  <a:schemeClr val="tx1"/>
                </a:solidFill>
                <a:latin typeface="Söhne" pitchFamily="0" charset="0"/>
                <a:ea typeface="等线" pitchFamily="0" charset="0"/>
                <a:cs typeface="Lucida Sans" pitchFamily="0" charset="0"/>
              </a:rPr>
              <a:t>Predictive Analytics:</a:t>
            </a:r>
            <a:endParaRPr lang="en-US" altLang="zh-CN" sz="2000" b="0" i="0" u="none" strike="noStrike" kern="1200" cap="none" spc="0" baseline="0">
              <a:solidFill>
                <a:schemeClr val="tx1"/>
              </a:solidFill>
              <a:latin typeface="Söhne" pitchFamily="0" charset="0"/>
              <a:ea typeface="等线" pitchFamily="0" charset="0"/>
              <a:cs typeface="Lucida Sans" pitchFamily="0" charset="0"/>
            </a:endParaRPr>
          </a:p>
          <a:p>
            <a:pPr lvl="1" marL="685800"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pitchFamily="0" charset="0"/>
                <a:ea typeface="等线" pitchFamily="0" charset="0"/>
                <a:cs typeface="Lucida Sans" pitchFamily="0" charset="0"/>
              </a:rPr>
              <a:t>Harnessing predictive analytics techniques to anticipate user preferences and behavior, enabling proactive recommendation strategies that anticipate users' movie interests before they express them explicitly.</a:t>
            </a:r>
            <a:endParaRPr lang="en-US" altLang="zh-CN" sz="1700" b="0" i="0" u="none" strike="noStrike" kern="1200" cap="none" spc="0" baseline="0">
              <a:solidFill>
                <a:schemeClr val="tx1"/>
              </a:solidFill>
              <a:latin typeface="Söhne" pitchFamily="0" charset="0"/>
              <a:ea typeface="等线" pitchFamily="0" charset="0"/>
              <a:cs typeface="Lucida Sans" pitchFamily="0" charset="0"/>
            </a:endParaRPr>
          </a:p>
          <a:p>
            <a:pPr lvl="1" marL="685800"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pitchFamily="0" charset="0"/>
                <a:ea typeface="等线" pitchFamily="0" charset="0"/>
                <a:cs typeface="Lucida Sans" pitchFamily="0" charset="0"/>
              </a:rPr>
              <a:t>Integrating predictive models with streaming platforms to personalize content recommendations in real-time as users navigate through their movie-watching journey.</a:t>
            </a:r>
            <a:endParaRPr lang="en-US" altLang="zh-CN" sz="1700" b="0" i="0" u="none" strike="noStrike" kern="1200" cap="none" spc="0" baseline="0">
              <a:solidFill>
                <a:schemeClr val="tx1"/>
              </a:solidFill>
              <a:latin typeface="Söhne" pitchFamily="0" charset="0"/>
              <a:ea typeface="等线" pitchFamily="0" charset="0"/>
              <a:cs typeface="Lucida Sans" pitchFamily="0" charset="0"/>
            </a:endParaRPr>
          </a:p>
          <a:p>
            <a:pPr marL="0" indent="0" algn="l">
              <a:lnSpc>
                <a:spcPct val="70000"/>
              </a:lnSpc>
              <a:spcBef>
                <a:spcPts val="1000"/>
              </a:spcBef>
              <a:spcAft>
                <a:spcPts val="0"/>
              </a:spcAft>
              <a:buNone/>
            </a:pPr>
            <a:r>
              <a:rPr lang="en-US" altLang="zh-CN" sz="2000" b="1" i="0" u="none" strike="noStrike" kern="1200" cap="none" spc="0" baseline="0">
                <a:solidFill>
                  <a:schemeClr val="tx1"/>
                </a:solidFill>
                <a:latin typeface="Söhne" pitchFamily="0" charset="0"/>
                <a:ea typeface="等线" pitchFamily="0" charset="0"/>
                <a:cs typeface="Lucida Sans" pitchFamily="0" charset="0"/>
              </a:rPr>
              <a:t>Interactive User Interfaces:</a:t>
            </a:r>
            <a:endParaRPr lang="en-US" altLang="zh-CN" sz="2000" b="0"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pitchFamily="0" charset="0"/>
                <a:ea typeface="等线" pitchFamily="0" charset="0"/>
                <a:cs typeface="Lucida Sans" pitchFamily="0" charset="0"/>
              </a:rPr>
              <a:t>Developing interactive user interfaces that allow users to provide instant feedback on recommended movies, enabling the system to adapt recommendations in real-time based on user reactions and preferences.</a:t>
            </a:r>
            <a:endParaRPr lang="en-US" altLang="zh-CN" sz="2000" b="0"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pitchFamily="0" charset="0"/>
                <a:ea typeface="等线" pitchFamily="0" charset="0"/>
                <a:cs typeface="Lucida Sans" pitchFamily="0" charset="0"/>
              </a:rPr>
              <a:t>Integrating chatbots or virtual assistants to engage with users in real-time, offering personalized recommendations, answering queries, and providing movie-related insights.</a:t>
            </a:r>
            <a:endParaRPr lang="en-US" altLang="zh-CN" sz="2000" b="0"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endParaRPr lang="zh-CN" altLang="en-US" sz="2000" b="0" i="0" u="none" strike="noStrike" kern="1200" cap="none" spc="0" baseline="0">
              <a:solidFill>
                <a:schemeClr val="tx1"/>
              </a:solidFill>
              <a:latin typeface="Aptos" pitchFamily="0" charset="0"/>
              <a:ea typeface="等线" pitchFamily="0" charset="0"/>
              <a:cs typeface="Lucida Sans" pitchFamily="0" charset="0"/>
            </a:endParaRPr>
          </a:p>
        </p:txBody>
      </p:sp>
    </p:spTree>
    <p:extLst>
      <p:ext uri="{BB962C8B-B14F-4D97-AF65-F5344CB8AC3E}">
        <p14:creationId xmlns:p14="http://schemas.microsoft.com/office/powerpoint/2010/main" val="201309772"/>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accent4"/>
                </a:solidFill>
                <a:latin typeface="Aptos Display" pitchFamily="0" charset="0"/>
                <a:ea typeface="等线 Light" pitchFamily="0" charset="0"/>
                <a:cs typeface="Lucida Sans" pitchFamily="0" charset="0"/>
              </a:rPr>
              <a:t>REFERENCES</a:t>
            </a:r>
            <a:endParaRPr lang="zh-CN" altLang="en-US" sz="4400" b="0" i="0" u="none" strike="noStrike" kern="1200" cap="none" spc="0" baseline="0">
              <a:solidFill>
                <a:schemeClr val="accent4"/>
              </a:solidFill>
              <a:latin typeface="Aptos Display" pitchFamily="0" charset="0"/>
              <a:ea typeface="等线 Light" pitchFamily="0" charset="0"/>
              <a:cs typeface="Lucida Sans" pitchFamily="0" charset="0"/>
            </a:endParaRPr>
          </a:p>
        </p:txBody>
      </p:sp>
      <p:sp>
        <p:nvSpPr>
          <p:cNvPr id="50"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Font typeface="Arial" pitchFamily="34" charset="0"/>
              <a:buChar char="•"/>
            </a:pPr>
            <a:r>
              <a:rPr lang="en-US" altLang="zh-CN" sz="2400" b="0" i="0" u="sng" strike="noStrike" kern="1200" cap="none" spc="0" baseline="0">
                <a:solidFill>
                  <a:schemeClr val="accent6"/>
                </a:solidFill>
                <a:latin typeface="Aptos" pitchFamily="0" charset="0"/>
                <a:ea typeface="等线" pitchFamily="0" charset="0"/>
                <a:cs typeface="Lucida Sans" pitchFamily="0" charset="0"/>
                <a:hlinkClick r:id="rId1"/>
              </a:rPr>
              <a:t>http://www.kaggle.com/datasets</a:t>
            </a:r>
            <a:endParaRPr lang="en-US" altLang="zh-CN" sz="2400" b="0" i="0" u="sng" strike="noStrike" kern="1200" cap="none" spc="0" baseline="0">
              <a:solidFill>
                <a:schemeClr val="accent6"/>
              </a:solidFill>
              <a:latin typeface="Aptos" pitchFamily="0" charset="0"/>
              <a:ea typeface="等线" pitchFamily="0" charset="0"/>
              <a:cs typeface="Lucida Sans" pitchFamily="0" charset="0"/>
            </a:endParaRPr>
          </a:p>
          <a:p>
            <a:pPr marL="228600" indent="-228600" algn="l">
              <a:lnSpc>
                <a:spcPct val="90000"/>
              </a:lnSpc>
              <a:spcBef>
                <a:spcPts val="1000"/>
              </a:spcBef>
              <a:spcAft>
                <a:spcPts val="0"/>
              </a:spcAft>
              <a:buFont typeface="Arial" pitchFamily="34" charset="0"/>
              <a:buChar char="•"/>
            </a:pPr>
            <a:r>
              <a:rPr lang="en-US" altLang="zh-CN" sz="2400" b="0" i="0" u="sng" strike="noStrike" kern="1200" cap="none" spc="0" baseline="0">
                <a:solidFill>
                  <a:schemeClr val="accent6"/>
                </a:solidFill>
                <a:latin typeface="Aptos" pitchFamily="0" charset="0"/>
                <a:ea typeface="等线" pitchFamily="0" charset="0"/>
                <a:cs typeface="Lucida Sans" pitchFamily="0" charset="0"/>
              </a:rPr>
              <a:t>http://pandas.pydata.org/pandas-docs/stable/user_guide/index.html</a:t>
            </a:r>
            <a:endParaRPr lang="en-US" altLang="zh-CN" sz="2400" b="0" i="0" u="sng" strike="noStrike" kern="1200" cap="none" spc="0" baseline="0">
              <a:solidFill>
                <a:schemeClr val="accent6"/>
              </a:solidFill>
              <a:latin typeface="Aptos" pitchFamily="0" charset="0"/>
              <a:ea typeface="等线" pitchFamily="0" charset="0"/>
              <a:cs typeface="Lucida Sans" pitchFamily="0" charset="0"/>
            </a:endParaRPr>
          </a:p>
          <a:p>
            <a:pPr marL="228600" indent="-228600" algn="l">
              <a:lnSpc>
                <a:spcPct val="90000"/>
              </a:lnSpc>
              <a:spcBef>
                <a:spcPts val="1000"/>
              </a:spcBef>
              <a:spcAft>
                <a:spcPts val="0"/>
              </a:spcAft>
              <a:buFont typeface="Arial" pitchFamily="34" charset="0"/>
              <a:buChar char="•"/>
            </a:pPr>
            <a:r>
              <a:rPr lang="en-US" altLang="zh-CN" sz="2400" b="0" i="0" u="sng" strike="noStrike" kern="1200" cap="none" spc="0" baseline="0">
                <a:solidFill>
                  <a:schemeClr val="accent6"/>
                </a:solidFill>
                <a:latin typeface="Aptos" pitchFamily="0" charset="0"/>
                <a:ea typeface="等线" pitchFamily="0" charset="0"/>
                <a:cs typeface="Lucida Sans" pitchFamily="0" charset="0"/>
                <a:hlinkClick r:id="rId2"/>
              </a:rPr>
              <a:t>http://seaborn.pydata.org/</a:t>
            </a:r>
            <a:endParaRPr lang="en-US" altLang="zh-CN" sz="2400" b="0" i="0" u="sng" strike="noStrike" kern="1200" cap="none" spc="0" baseline="0">
              <a:solidFill>
                <a:schemeClr val="accent6"/>
              </a:solidFill>
              <a:latin typeface="Aptos" pitchFamily="0" charset="0"/>
              <a:ea typeface="等线" pitchFamily="0" charset="0"/>
              <a:cs typeface="Lucida Sans" pitchFamily="0" charset="0"/>
            </a:endParaRPr>
          </a:p>
          <a:p>
            <a:pPr marL="228600" indent="-228600" algn="l">
              <a:lnSpc>
                <a:spcPct val="90000"/>
              </a:lnSpc>
              <a:spcBef>
                <a:spcPts val="1000"/>
              </a:spcBef>
              <a:spcAft>
                <a:spcPts val="0"/>
              </a:spcAft>
              <a:buFont typeface="Arial" pitchFamily="34" charset="0"/>
              <a:buChar char="•"/>
            </a:pPr>
            <a:r>
              <a:rPr lang="en-US" altLang="zh-CN" sz="2400" b="0" i="0" u="sng" strike="noStrike" kern="1200" cap="none" spc="0" baseline="0">
                <a:solidFill>
                  <a:schemeClr val="accent6"/>
                </a:solidFill>
                <a:latin typeface="Aptos" pitchFamily="0" charset="0"/>
                <a:ea typeface="等线" pitchFamily="0" charset="0"/>
                <a:cs typeface="Lucida Sans" pitchFamily="0" charset="0"/>
              </a:rPr>
              <a:t>http://matplotlib.org/stable/contents.html</a:t>
            </a:r>
            <a:endParaRPr lang="zh-CN" altLang="en-US" sz="2400" b="0" i="0" u="sng" strike="noStrike" kern="1200" cap="none" spc="0" baseline="0">
              <a:solidFill>
                <a:schemeClr val="accent6"/>
              </a:solidFill>
              <a:latin typeface="Aptos" pitchFamily="0" charset="0"/>
              <a:ea typeface="等线" pitchFamily="0" charset="0"/>
              <a:cs typeface="Lucida Sans" pitchFamily="0" charset="0"/>
            </a:endParaRPr>
          </a:p>
        </p:txBody>
      </p:sp>
    </p:spTree>
    <p:extLst>
      <p:ext uri="{BB962C8B-B14F-4D97-AF65-F5344CB8AC3E}">
        <p14:creationId xmlns:p14="http://schemas.microsoft.com/office/powerpoint/2010/main" val="1714966570"/>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文本框"/>
          <p:cNvSpPr>
            <a:spLocks noGrp="1"/>
          </p:cNvSpPr>
          <p:nvPr>
            <p:ph type="body" idx="1"/>
          </p:nvPr>
        </p:nvSpPr>
        <p:spPr>
          <a:xfrm rot="0">
            <a:off x="838200" y="3038473"/>
            <a:ext cx="10515600" cy="20288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9600" b="0" i="0" u="none" strike="noStrike" kern="1200" cap="none" spc="0" baseline="0">
                <a:solidFill>
                  <a:srgbClr val="80340E"/>
                </a:solidFill>
                <a:latin typeface="Aptos" pitchFamily="0" charset="0"/>
                <a:ea typeface="等线" pitchFamily="0" charset="0"/>
                <a:cs typeface="Lucida Sans" pitchFamily="0" charset="0"/>
              </a:rPr>
              <a:t>        THANK YOU</a:t>
            </a:r>
            <a:endParaRPr lang="zh-CN" altLang="en-US" sz="9600" b="0" i="0" u="none" strike="noStrike" kern="1200" cap="none" spc="0" baseline="0">
              <a:solidFill>
                <a:srgbClr val="80340E"/>
              </a:solidFill>
              <a:latin typeface="Aptos" pitchFamily="0" charset="0"/>
              <a:ea typeface="等线" pitchFamily="0" charset="0"/>
              <a:cs typeface="Lucida Sans" pitchFamily="0" charset="0"/>
            </a:endParaRPr>
          </a:p>
        </p:txBody>
      </p:sp>
    </p:spTree>
    <p:extLst>
      <p:ext uri="{BB962C8B-B14F-4D97-AF65-F5344CB8AC3E}">
        <p14:creationId xmlns:p14="http://schemas.microsoft.com/office/powerpoint/2010/main" val="94466844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accent4"/>
                </a:solidFill>
                <a:latin typeface="Aptos Display" pitchFamily="0" charset="0"/>
                <a:ea typeface="等线 Light" pitchFamily="0" charset="0"/>
                <a:cs typeface="Lucida Sans" pitchFamily="0" charset="0"/>
              </a:rPr>
              <a:t>OUTLINE </a:t>
            </a:r>
            <a:endParaRPr lang="zh-CN" altLang="en-US" sz="4400" b="0" i="0" u="none" strike="noStrike" kern="1200" cap="none" spc="0" baseline="0">
              <a:solidFill>
                <a:schemeClr val="accent4"/>
              </a:solidFill>
              <a:latin typeface="Aptos Display" pitchFamily="0" charset="0"/>
              <a:ea typeface="等线 Light" pitchFamily="0" charset="0"/>
              <a:cs typeface="Lucida Sans" pitchFamily="0" charset="0"/>
            </a:endParaRPr>
          </a:p>
        </p:txBody>
      </p:sp>
      <p:sp>
        <p:nvSpPr>
          <p:cNvPr id="20"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Aptos" pitchFamily="0" charset="0"/>
                <a:ea typeface="等线" pitchFamily="0" charset="0"/>
                <a:cs typeface="Lucida Sans" pitchFamily="0" charset="0"/>
              </a:rPr>
              <a:t>Problem statement </a:t>
            </a:r>
            <a:endParaRPr lang="en-US" altLang="zh-CN" sz="2800" b="0" i="0" u="none" strike="noStrike" kern="1200" cap="none" spc="0" baseline="0">
              <a:solidFill>
                <a:schemeClr val="tx1"/>
              </a:solidFill>
              <a:latin typeface="Aptos" pitchFamily="0" charset="0"/>
              <a:ea typeface="等线" pitchFamily="0" charset="0"/>
              <a:cs typeface="Lucida Sans" pitchFamily="0" charset="0"/>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Aptos" pitchFamily="0" charset="0"/>
                <a:ea typeface="等线" pitchFamily="0" charset="0"/>
                <a:cs typeface="Lucida Sans" pitchFamily="0" charset="0"/>
              </a:rPr>
              <a:t>Proposed System/Solution </a:t>
            </a:r>
            <a:endParaRPr lang="en-US" altLang="zh-CN" sz="2800" b="0" i="0" u="none" strike="noStrike" kern="1200" cap="none" spc="0" baseline="0">
              <a:solidFill>
                <a:schemeClr val="tx1"/>
              </a:solidFill>
              <a:latin typeface="Aptos" pitchFamily="0" charset="0"/>
              <a:ea typeface="等线" pitchFamily="0" charset="0"/>
              <a:cs typeface="Lucida Sans" pitchFamily="0" charset="0"/>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Aptos" pitchFamily="0" charset="0"/>
                <a:ea typeface="等线" pitchFamily="0" charset="0"/>
                <a:cs typeface="Lucida Sans" pitchFamily="0" charset="0"/>
              </a:rPr>
              <a:t>System Development Approach</a:t>
            </a:r>
            <a:endParaRPr lang="en-US" altLang="zh-CN" sz="2800" b="0" i="0" u="none" strike="noStrike" kern="1200" cap="none" spc="0" baseline="0">
              <a:solidFill>
                <a:schemeClr val="tx1"/>
              </a:solidFill>
              <a:latin typeface="Aptos" pitchFamily="0" charset="0"/>
              <a:ea typeface="等线" pitchFamily="0" charset="0"/>
              <a:cs typeface="Lucida Sans" pitchFamily="0" charset="0"/>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Aptos" pitchFamily="0" charset="0"/>
                <a:ea typeface="等线" pitchFamily="0" charset="0"/>
                <a:cs typeface="Lucida Sans" pitchFamily="0" charset="0"/>
              </a:rPr>
              <a:t>Algorithm &amp; Deployment</a:t>
            </a:r>
            <a:endParaRPr lang="en-US" altLang="zh-CN" sz="2800" b="0" i="0" u="none" strike="noStrike" kern="1200" cap="none" spc="0" baseline="0">
              <a:solidFill>
                <a:schemeClr val="tx1"/>
              </a:solidFill>
              <a:latin typeface="Aptos" pitchFamily="0" charset="0"/>
              <a:ea typeface="等线" pitchFamily="0" charset="0"/>
              <a:cs typeface="Lucida Sans" pitchFamily="0" charset="0"/>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Aptos" pitchFamily="0" charset="0"/>
                <a:ea typeface="等线" pitchFamily="0" charset="0"/>
                <a:cs typeface="Lucida Sans" pitchFamily="0" charset="0"/>
              </a:rPr>
              <a:t>Result</a:t>
            </a:r>
            <a:endParaRPr lang="en-US" altLang="zh-CN" sz="2800" b="0" i="0" u="none" strike="noStrike" kern="1200" cap="none" spc="0" baseline="0">
              <a:solidFill>
                <a:schemeClr val="tx1"/>
              </a:solidFill>
              <a:latin typeface="Aptos" pitchFamily="0" charset="0"/>
              <a:ea typeface="等线" pitchFamily="0" charset="0"/>
              <a:cs typeface="Lucida Sans" pitchFamily="0" charset="0"/>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Aptos" pitchFamily="0" charset="0"/>
                <a:ea typeface="等线" pitchFamily="0" charset="0"/>
                <a:cs typeface="Lucida Sans" pitchFamily="0" charset="0"/>
              </a:rPr>
              <a:t>Conclusion</a:t>
            </a:r>
            <a:endParaRPr lang="en-US" altLang="zh-CN" sz="2800" b="0" i="0" u="none" strike="noStrike" kern="1200" cap="none" spc="0" baseline="0">
              <a:solidFill>
                <a:schemeClr val="tx1"/>
              </a:solidFill>
              <a:latin typeface="Aptos" pitchFamily="0" charset="0"/>
              <a:ea typeface="等线" pitchFamily="0" charset="0"/>
              <a:cs typeface="Lucida Sans" pitchFamily="0" charset="0"/>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Aptos" pitchFamily="0" charset="0"/>
                <a:ea typeface="等线" pitchFamily="0" charset="0"/>
                <a:cs typeface="Lucida Sans" pitchFamily="0" charset="0"/>
              </a:rPr>
              <a:t>Future Scope</a:t>
            </a:r>
            <a:endParaRPr lang="en-US" altLang="zh-CN" sz="2800" b="0" i="0" u="none" strike="noStrike" kern="1200" cap="none" spc="0" baseline="0">
              <a:solidFill>
                <a:schemeClr val="tx1"/>
              </a:solidFill>
              <a:latin typeface="Aptos" pitchFamily="0" charset="0"/>
              <a:ea typeface="等线" pitchFamily="0" charset="0"/>
              <a:cs typeface="Lucida Sans" pitchFamily="0" charset="0"/>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Aptos" pitchFamily="0" charset="0"/>
                <a:ea typeface="等线" pitchFamily="0" charset="0"/>
                <a:cs typeface="Lucida Sans" pitchFamily="0" charset="0"/>
              </a:rPr>
              <a:t>References</a:t>
            </a:r>
            <a:endParaRPr lang="zh-CN" altLang="en-US" sz="2800" b="0" i="0" u="none" strike="noStrike" kern="1200" cap="none" spc="0" baseline="0">
              <a:solidFill>
                <a:schemeClr val="tx1"/>
              </a:solidFill>
              <a:latin typeface="Aptos" pitchFamily="0" charset="0"/>
              <a:ea typeface="等线" pitchFamily="0" charset="0"/>
              <a:cs typeface="Lucida Sans" pitchFamily="0" charset="0"/>
            </a:endParaRPr>
          </a:p>
        </p:txBody>
      </p:sp>
    </p:spTree>
    <p:extLst>
      <p:ext uri="{BB962C8B-B14F-4D97-AF65-F5344CB8AC3E}">
        <p14:creationId xmlns:p14="http://schemas.microsoft.com/office/powerpoint/2010/main" val="191138578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accent2"/>
                </a:solidFill>
                <a:latin typeface="Aptos Display" pitchFamily="0" charset="0"/>
                <a:ea typeface="等线 Light" pitchFamily="0" charset="0"/>
                <a:cs typeface="Lucida Sans" pitchFamily="0" charset="0"/>
              </a:rPr>
              <a:t>PROBLEM STATEMENT</a:t>
            </a:r>
            <a:endParaRPr lang="zh-CN" altLang="en-US" sz="4400" b="0" i="0" u="none" strike="noStrike" kern="1200" cap="none" spc="0" baseline="0">
              <a:solidFill>
                <a:schemeClr val="accent2"/>
              </a:solidFill>
              <a:latin typeface="Aptos Display" pitchFamily="0" charset="0"/>
              <a:ea typeface="等线 Light" pitchFamily="0" charset="0"/>
              <a:cs typeface="Lucida Sans" pitchFamily="0" charset="0"/>
            </a:endParaRPr>
          </a:p>
        </p:txBody>
      </p:sp>
      <p:sp>
        <p:nvSpPr>
          <p:cNvPr id="22"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79000"/>
              </a:lnSpc>
              <a:spcBef>
                <a:spcPts val="1000"/>
              </a:spcBef>
              <a:spcAft>
                <a:spcPts val="0"/>
              </a:spcAft>
              <a:buNone/>
            </a:pPr>
            <a:r>
              <a:rPr lang="en-US" altLang="zh-CN" sz="2800" b="0" i="0" u="none" strike="noStrike" kern="1200" cap="none" spc="0" baseline="0">
                <a:solidFill>
                  <a:schemeClr val="tx1"/>
                </a:solidFill>
                <a:latin typeface="Söhne" pitchFamily="0" charset="0"/>
                <a:ea typeface="等线" pitchFamily="0" charset="0"/>
                <a:cs typeface="Lucida Sans" pitchFamily="0" charset="0"/>
              </a:rPr>
              <a:t>          Users face difficulty discerning the authenticity and accuracy of movie ratings due to various factors such as fake reviews, biased ratings, and manipulation of rating systems. This leads to skepticism and uncertainty regarding the true quality of movies.</a:t>
            </a:r>
            <a:endParaRPr lang="en-US" altLang="zh-CN" sz="2800" b="0" i="0" u="none" strike="noStrike" kern="1200" cap="none" spc="0" baseline="0">
              <a:solidFill>
                <a:schemeClr val="tx1"/>
              </a:solidFill>
              <a:latin typeface="Söhne" pitchFamily="0" charset="0"/>
              <a:ea typeface="等线" pitchFamily="0" charset="0"/>
              <a:cs typeface="Lucida Sans" pitchFamily="0" charset="0"/>
            </a:endParaRPr>
          </a:p>
          <a:p>
            <a:pPr marL="0" indent="0" algn="l">
              <a:lnSpc>
                <a:spcPct val="79000"/>
              </a:lnSpc>
              <a:spcBef>
                <a:spcPts val="1000"/>
              </a:spcBef>
              <a:spcAft>
                <a:spcPts val="0"/>
              </a:spcAft>
              <a:buNone/>
            </a:pPr>
            <a:endParaRPr lang="en-US" altLang="zh-CN" sz="2800" b="0" i="0" u="none" strike="noStrike" kern="1200" cap="none" spc="0" baseline="0">
              <a:solidFill>
                <a:schemeClr val="tx1"/>
              </a:solidFill>
              <a:latin typeface="Söhne" pitchFamily="0" charset="0"/>
              <a:ea typeface="等线" pitchFamily="0" charset="0"/>
              <a:cs typeface="Lucida Sans" pitchFamily="0" charset="0"/>
            </a:endParaRPr>
          </a:p>
          <a:p>
            <a:pPr marL="0" indent="0" algn="l">
              <a:lnSpc>
                <a:spcPct val="79000"/>
              </a:lnSpc>
              <a:spcBef>
                <a:spcPts val="1000"/>
              </a:spcBef>
              <a:spcAft>
                <a:spcPts val="0"/>
              </a:spcAft>
              <a:buNone/>
            </a:pPr>
            <a:r>
              <a:rPr lang="en-US" altLang="zh-CN" sz="2800" b="0" i="0" u="none" strike="noStrike" kern="1200" cap="none" spc="0" baseline="0">
                <a:solidFill>
                  <a:schemeClr val="tx1"/>
                </a:solidFill>
                <a:latin typeface="Söhne" pitchFamily="0" charset="0"/>
                <a:ea typeface="等线" pitchFamily="0" charset="0"/>
                <a:cs typeface="Lucida Sans" pitchFamily="0" charset="0"/>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endParaRPr lang="en-US" altLang="zh-CN" sz="2800" b="0" i="0" u="none" strike="noStrike" kern="1200" cap="none" spc="0" baseline="0">
              <a:solidFill>
                <a:schemeClr val="tx1"/>
              </a:solidFill>
              <a:latin typeface="Söhne" pitchFamily="0" charset="0"/>
              <a:ea typeface="等线" pitchFamily="0" charset="0"/>
              <a:cs typeface="Lucida Sans" pitchFamily="0" charset="0"/>
            </a:endParaRPr>
          </a:p>
          <a:p>
            <a:pPr marL="0" indent="0" algn="l">
              <a:lnSpc>
                <a:spcPct val="79000"/>
              </a:lnSpc>
              <a:spcBef>
                <a:spcPts val="1000"/>
              </a:spcBef>
              <a:spcAft>
                <a:spcPts val="0"/>
              </a:spcAft>
              <a:buNone/>
            </a:pPr>
            <a:endParaRPr lang="zh-CN" altLang="en-US" sz="2800" b="0" i="0" u="none" strike="noStrike" kern="1200" cap="none" spc="0" baseline="0">
              <a:solidFill>
                <a:schemeClr val="tx1"/>
              </a:solidFill>
              <a:latin typeface="Aptos" pitchFamily="0" charset="0"/>
              <a:ea typeface="等线" pitchFamily="0" charset="0"/>
              <a:cs typeface="Lucida Sans" pitchFamily="0" charset="0"/>
            </a:endParaRPr>
          </a:p>
        </p:txBody>
      </p:sp>
    </p:spTree>
    <p:extLst>
      <p:ext uri="{BB962C8B-B14F-4D97-AF65-F5344CB8AC3E}">
        <p14:creationId xmlns:p14="http://schemas.microsoft.com/office/powerpoint/2010/main" val="55460403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accent2"/>
                </a:solidFill>
                <a:latin typeface="Aptos Display" pitchFamily="0" charset="0"/>
                <a:ea typeface="等线 Light" pitchFamily="0" charset="0"/>
                <a:cs typeface="Lucida Sans" pitchFamily="0" charset="0"/>
              </a:rPr>
              <a:t>PROPOSED SOLUTION</a:t>
            </a:r>
            <a:endParaRPr lang="zh-CN" altLang="en-US" sz="4400" b="0" i="0" u="none" strike="noStrike" kern="1200" cap="none" spc="0" baseline="0">
              <a:solidFill>
                <a:schemeClr val="accent2"/>
              </a:solidFill>
              <a:latin typeface="Aptos Display" pitchFamily="0" charset="0"/>
              <a:ea typeface="等线 Light" pitchFamily="0" charset="0"/>
              <a:cs typeface="Lucida Sans" pitchFamily="0" charset="0"/>
            </a:endParaRPr>
          </a:p>
        </p:txBody>
      </p:sp>
      <p:sp>
        <p:nvSpPr>
          <p:cNvPr id="24"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7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Söhne" pitchFamily="0" charset="0"/>
                <a:ea typeface="等线" pitchFamily="0" charset="0"/>
                <a:cs typeface="Lucida Sans" pitchFamily="0" charset="0"/>
              </a:rPr>
              <a:t>Implement robust algorithms to detect and filter out fake or manipulated ratings.</a:t>
            </a:r>
            <a:endParaRPr lang="en-US" altLang="zh-CN" sz="2600" b="0"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Söhne" pitchFamily="0" charset="0"/>
                <a:ea typeface="等线" pitchFamily="0" charset="0"/>
                <a:cs typeface="Lucida Sans" pitchFamily="0" charset="0"/>
              </a:rPr>
              <a:t>Utilize cross-platform comparison and data integrity checks to ensure rating authenticity.</a:t>
            </a:r>
            <a:endParaRPr lang="en-US" altLang="zh-CN" sz="2600" b="0"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Söhne" pitchFamily="0" charset="0"/>
                <a:ea typeface="等线" pitchFamily="0" charset="0"/>
                <a:cs typeface="Lucida Sans" pitchFamily="0" charset="0"/>
              </a:rPr>
              <a:t>Introduce user feedback mechanisms to report suspicious ratings and enhance transparency.</a:t>
            </a:r>
            <a:endParaRPr lang="en-US" altLang="zh-CN" sz="2600" b="0"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Söhne" pitchFamily="0" charset="0"/>
                <a:ea typeface="等线" pitchFamily="0" charset="0"/>
                <a:cs typeface="Lucida Sans" pitchFamily="0" charset="0"/>
              </a:rPr>
              <a:t>Develop advanced user profiling techniques based on historical ratings, viewing history, and explicit user preferences.</a:t>
            </a:r>
            <a:endParaRPr lang="en-US" altLang="zh-CN" sz="2600" b="0"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Söhne" pitchFamily="0" charset="0"/>
                <a:ea typeface="等线" pitchFamily="0" charset="0"/>
                <a:cs typeface="Lucida Sans" pitchFamily="0" charset="0"/>
              </a:rPr>
              <a:t>Utilize collaborative filtering, content-based filtering, and hybrid approaches to provide personalized movie recommendations.</a:t>
            </a:r>
            <a:endParaRPr lang="en-US" altLang="zh-CN" sz="2600" b="0"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Söhne" pitchFamily="0" charset="0"/>
                <a:ea typeface="等线" pitchFamily="0" charset="0"/>
                <a:cs typeface="Lucida Sans" pitchFamily="0" charset="0"/>
              </a:rPr>
              <a:t>Incorporate context-aware recommendation strategies to account for diverse user preferences and viewing contexts.</a:t>
            </a:r>
            <a:endParaRPr lang="en-US" altLang="zh-CN" sz="2600" b="0"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endParaRPr lang="zh-CN" altLang="en-US" sz="2600" b="0" i="0" u="none" strike="noStrike" kern="1200" cap="none" spc="0" baseline="0">
              <a:solidFill>
                <a:schemeClr val="tx1"/>
              </a:solidFill>
              <a:latin typeface="Aptos" pitchFamily="0" charset="0"/>
              <a:ea typeface="等线" pitchFamily="0" charset="0"/>
              <a:cs typeface="Lucida Sans" pitchFamily="0" charset="0"/>
            </a:endParaRPr>
          </a:p>
        </p:txBody>
      </p:sp>
    </p:spTree>
    <p:extLst>
      <p:ext uri="{BB962C8B-B14F-4D97-AF65-F5344CB8AC3E}">
        <p14:creationId xmlns:p14="http://schemas.microsoft.com/office/powerpoint/2010/main" val="71279927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5"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accent3"/>
                </a:solidFill>
                <a:latin typeface="Aptos Display" pitchFamily="0" charset="0"/>
                <a:ea typeface="等线 Light" pitchFamily="0" charset="0"/>
                <a:cs typeface="Lucida Sans" pitchFamily="0" charset="0"/>
              </a:rPr>
              <a:t>SYSTEM APPROACH</a:t>
            </a:r>
            <a:endParaRPr lang="zh-CN" altLang="en-US" sz="4400" b="0" i="0" u="none" strike="noStrike" kern="1200" cap="none" spc="0" baseline="0">
              <a:solidFill>
                <a:schemeClr val="accent3"/>
              </a:solidFill>
              <a:latin typeface="Aptos Display" pitchFamily="0" charset="0"/>
              <a:ea typeface="等线 Light" pitchFamily="0" charset="0"/>
              <a:cs typeface="Lucida Sans" pitchFamily="0" charset="0"/>
            </a:endParaRPr>
          </a:p>
        </p:txBody>
      </p:sp>
      <p:sp>
        <p:nvSpPr>
          <p:cNvPr id="26"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70000"/>
              </a:lnSpc>
              <a:spcBef>
                <a:spcPts val="1000"/>
              </a:spcBef>
              <a:spcAft>
                <a:spcPts val="0"/>
              </a:spcAft>
              <a:buFont typeface="Arial" pitchFamily="34" charset="0"/>
              <a:buChar char="•"/>
            </a:pPr>
            <a:r>
              <a:rPr lang="en-US" altLang="zh-CN" sz="2400" b="0" i="0" u="none" strike="noStrike" kern="1200" cap="none" spc="0" baseline="0">
                <a:solidFill>
                  <a:schemeClr val="tx1"/>
                </a:solidFill>
                <a:latin typeface="Aptos" pitchFamily="0" charset="0"/>
                <a:ea typeface="等线" pitchFamily="0" charset="0"/>
                <a:cs typeface="Lucida Sans" pitchFamily="0" charset="0"/>
              </a:rPr>
              <a:t>System Requirement </a:t>
            </a:r>
            <a:endParaRPr lang="en-US" altLang="zh-CN" sz="2400" b="0" i="0" u="none" strike="noStrike" kern="1200" cap="none" spc="0" baseline="0">
              <a:solidFill>
                <a:schemeClr val="tx1"/>
              </a:solidFill>
              <a:latin typeface="Aptos"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endParaRPr lang="en-US" altLang="zh-CN" sz="1500" b="0" i="0" u="none" strike="noStrike" kern="1200" cap="none" spc="0" baseline="0">
              <a:solidFill>
                <a:schemeClr val="tx1"/>
              </a:solidFill>
              <a:latin typeface="Aptos"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Söhne" pitchFamily="0" charset="0"/>
                <a:ea typeface="等线" pitchFamily="0" charset="0"/>
                <a:cs typeface="Lucida Sans" pitchFamily="0" charset="0"/>
              </a:rPr>
              <a:t>Hardware :</a:t>
            </a:r>
            <a:endParaRPr lang="en-US" altLang="zh-CN" sz="2000" b="1"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endParaRPr lang="en-US" altLang="zh-CN" sz="1100" b="0" i="0" u="none" strike="noStrike" kern="1200" cap="none" spc="0" baseline="0">
              <a:solidFill>
                <a:schemeClr val="tx1"/>
              </a:solidFill>
              <a:latin typeface="Söhne" pitchFamily="0" charset="0"/>
              <a:ea typeface="等线" pitchFamily="0" charset="0"/>
              <a:cs typeface="Lucida Sans" pitchFamily="0" charset="0"/>
            </a:endParaRPr>
          </a:p>
          <a:p>
            <a:pPr lvl="1" marL="685800"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pitchFamily="0" charset="0"/>
                <a:ea typeface="等线" pitchFamily="0" charset="0"/>
                <a:cs typeface="Lucida Sans" pitchFamily="0" charset="0"/>
              </a:rPr>
              <a:t>High-performance servers to handle data processing, analysis, and storage.</a:t>
            </a:r>
            <a:endParaRPr lang="en-US" altLang="zh-CN" sz="1700" b="0" i="0" u="none" strike="noStrike" kern="1200" cap="none" spc="0" baseline="0">
              <a:solidFill>
                <a:schemeClr val="tx1"/>
              </a:solidFill>
              <a:latin typeface="Söhne" pitchFamily="0" charset="0"/>
              <a:ea typeface="等线" pitchFamily="0" charset="0"/>
              <a:cs typeface="Lucida Sans" pitchFamily="0" charset="0"/>
            </a:endParaRPr>
          </a:p>
          <a:p>
            <a:pPr lvl="1" marL="685800"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pitchFamily="0" charset="0"/>
                <a:ea typeface="等线" pitchFamily="0" charset="0"/>
                <a:cs typeface="Lucida Sans" pitchFamily="0" charset="0"/>
              </a:rPr>
              <a:t>Multi-core processors (e.g., Intel Xeon) for parallel processing of large datasets.</a:t>
            </a:r>
            <a:endParaRPr lang="en-US" altLang="zh-CN" sz="1700" b="0" i="0" u="none" strike="noStrike" kern="1200" cap="none" spc="0" baseline="0">
              <a:solidFill>
                <a:schemeClr val="tx1"/>
              </a:solidFill>
              <a:latin typeface="Söhne" pitchFamily="0" charset="0"/>
              <a:ea typeface="等线" pitchFamily="0" charset="0"/>
              <a:cs typeface="Lucida Sans" pitchFamily="0" charset="0"/>
            </a:endParaRPr>
          </a:p>
          <a:p>
            <a:pPr lvl="1" marL="685800"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pitchFamily="0" charset="0"/>
                <a:ea typeface="等线" pitchFamily="0" charset="0"/>
                <a:cs typeface="Lucida Sans" pitchFamily="0" charset="0"/>
              </a:rPr>
              <a:t>Sufficient RAM (Random Access Memory) to accommodate data processing and analysis tasks efficiently.</a:t>
            </a:r>
            <a:endParaRPr lang="en-US" altLang="zh-CN" sz="1000" b="0"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Söhne" pitchFamily="0" charset="0"/>
                <a:ea typeface="等线" pitchFamily="0" charset="0"/>
                <a:cs typeface="Lucida Sans" pitchFamily="0" charset="0"/>
              </a:rPr>
              <a:t>Software :</a:t>
            </a:r>
            <a:endParaRPr lang="en-US" altLang="zh-CN" sz="2000" b="0" i="0" u="none" strike="noStrike" kern="1200" cap="none" spc="0" baseline="0">
              <a:solidFill>
                <a:schemeClr val="tx1"/>
              </a:solidFill>
              <a:latin typeface="Söhne" pitchFamily="0" charset="0"/>
              <a:ea typeface="等线" pitchFamily="0" charset="0"/>
              <a:cs typeface="Lucida Sans" pitchFamily="0" charset="0"/>
            </a:endParaRPr>
          </a:p>
          <a:p>
            <a:pPr marL="0" indent="0" algn="l">
              <a:lnSpc>
                <a:spcPct val="70000"/>
              </a:lnSpc>
              <a:spcBef>
                <a:spcPts val="1000"/>
              </a:spcBef>
              <a:spcAft>
                <a:spcPts val="0"/>
              </a:spcAft>
              <a:buNone/>
            </a:pPr>
            <a:endParaRPr lang="en-US" altLang="zh-CN" sz="1100" b="0" i="0" u="none" strike="noStrike" kern="1200" cap="none" spc="0" baseline="0">
              <a:solidFill>
                <a:schemeClr val="tx1"/>
              </a:solidFill>
              <a:latin typeface="Söhne" pitchFamily="0" charset="0"/>
              <a:ea typeface="等线" pitchFamily="0" charset="0"/>
              <a:cs typeface="Lucida Sans" pitchFamily="0" charset="0"/>
            </a:endParaRPr>
          </a:p>
          <a:p>
            <a:pPr lvl="1" marL="685800"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pitchFamily="0" charset="0"/>
                <a:ea typeface="等线" pitchFamily="0" charset="0"/>
                <a:cs typeface="Lucida Sans" pitchFamily="0" charset="0"/>
              </a:rPr>
              <a:t>Server-grade operating systems such as Linux (e.g., Ubuntu Server, CentOS) or Windows Server for hosting the movie rating analysis system.</a:t>
            </a:r>
            <a:endParaRPr lang="en-US" altLang="zh-CN" sz="1700" b="0" i="0" u="none" strike="noStrike" kern="1200" cap="none" spc="0" baseline="0">
              <a:solidFill>
                <a:schemeClr val="tx1"/>
              </a:solidFill>
              <a:latin typeface="Söhne" pitchFamily="0" charset="0"/>
              <a:ea typeface="等线" pitchFamily="0" charset="0"/>
              <a:cs typeface="Lucida Sans" pitchFamily="0" charset="0"/>
            </a:endParaRPr>
          </a:p>
          <a:p>
            <a:pPr lvl="1" marL="685800"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pitchFamily="0" charset="0"/>
                <a:ea typeface="等线" pitchFamily="0" charset="0"/>
                <a:cs typeface="Lucida Sans" pitchFamily="0" charset="0"/>
              </a:rPr>
              <a:t>Client devices may use various operating systems (e.g., Windows, macOS, Linux, Android, iOS) to access the system through web interfaces or applications.</a:t>
            </a:r>
            <a:endParaRPr lang="en-US" altLang="zh-CN" sz="1700" b="0" i="0" u="none" strike="noStrike" kern="1200" cap="none" spc="0" baseline="0">
              <a:solidFill>
                <a:schemeClr val="tx1"/>
              </a:solidFill>
              <a:latin typeface="Söhne" pitchFamily="0" charset="0"/>
              <a:ea typeface="等线" pitchFamily="0" charset="0"/>
              <a:cs typeface="Lucida Sans" pitchFamily="0" charset="0"/>
            </a:endParaRPr>
          </a:p>
          <a:p>
            <a:pPr lvl="1" marL="685800"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pitchFamily="0" charset="0"/>
                <a:ea typeface="等线" pitchFamily="0" charset="0"/>
                <a:cs typeface="Lucida Sans" pitchFamily="0" charset="0"/>
              </a:rPr>
              <a:t>Relational Database Management System (RDBMS) such as MySQL, PostgreSQL, or MariaDB for storing structured movie data.</a:t>
            </a:r>
            <a:endParaRPr lang="en-US" altLang="zh-CN" sz="1700" b="0" i="0" u="none" strike="noStrike" kern="1200" cap="none" spc="0" baseline="0">
              <a:solidFill>
                <a:schemeClr val="tx1"/>
              </a:solidFill>
              <a:latin typeface="Söhne" pitchFamily="0" charset="0"/>
              <a:ea typeface="等线" pitchFamily="0" charset="0"/>
              <a:cs typeface="Lucida Sans" pitchFamily="0" charset="0"/>
            </a:endParaRPr>
          </a:p>
          <a:p>
            <a:pPr lvl="1" marL="457200" indent="0" algn="l">
              <a:lnSpc>
                <a:spcPct val="70000"/>
              </a:lnSpc>
              <a:spcBef>
                <a:spcPts val="500"/>
              </a:spcBef>
              <a:spcAft>
                <a:spcPts val="0"/>
              </a:spcAft>
              <a:buNone/>
            </a:pPr>
            <a:endParaRPr lang="en-US" altLang="zh-CN" sz="1000" b="0" i="0" u="none" strike="noStrike" kern="1200" cap="none" spc="0" baseline="0">
              <a:solidFill>
                <a:schemeClr val="tx1"/>
              </a:solidFill>
              <a:latin typeface="Söhne" pitchFamily="0" charset="0"/>
              <a:ea typeface="等线" pitchFamily="0" charset="0"/>
              <a:cs typeface="Lucida Sans" pitchFamily="0" charset="0"/>
            </a:endParaRPr>
          </a:p>
          <a:p>
            <a:pPr lvl="1" marL="742950" indent="-285750" algn="l">
              <a:lnSpc>
                <a:spcPct val="70000"/>
              </a:lnSpc>
              <a:spcBef>
                <a:spcPts val="500"/>
              </a:spcBef>
              <a:spcAft>
                <a:spcPts val="0"/>
              </a:spcAft>
              <a:buFontTx/>
              <a:buAutoNum type="arabicPeriod"/>
            </a:pPr>
            <a:endParaRPr lang="en-US" altLang="zh-CN" sz="1000" b="0" i="0" u="none" strike="noStrike" kern="1200" cap="none" spc="0" baseline="0">
              <a:solidFill>
                <a:schemeClr val="tx1"/>
              </a:solidFill>
              <a:latin typeface="Söhne" pitchFamily="0" charset="0"/>
              <a:ea typeface="等线" pitchFamily="0" charset="0"/>
              <a:cs typeface="Lucida Sans" pitchFamily="0" charset="0"/>
            </a:endParaRPr>
          </a:p>
          <a:p>
            <a:pPr lvl="1" marL="742950" indent="-285750" algn="l">
              <a:lnSpc>
                <a:spcPct val="70000"/>
              </a:lnSpc>
              <a:spcBef>
                <a:spcPts val="500"/>
              </a:spcBef>
              <a:spcAft>
                <a:spcPts val="0"/>
              </a:spcAft>
              <a:buFontTx/>
              <a:buAutoNum type="arabicPeriod"/>
            </a:pPr>
            <a:endParaRPr lang="en-US" altLang="zh-CN" sz="1000" b="0"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endParaRPr lang="zh-CN" altLang="en-US" sz="1100" b="0" i="0" u="none" strike="noStrike" kern="1200" cap="none" spc="0" baseline="0">
              <a:solidFill>
                <a:schemeClr val="tx1"/>
              </a:solidFill>
              <a:latin typeface="Aptos" pitchFamily="0" charset="0"/>
              <a:ea typeface="等线" pitchFamily="0" charset="0"/>
              <a:cs typeface="Lucida Sans" pitchFamily="0" charset="0"/>
            </a:endParaRPr>
          </a:p>
        </p:txBody>
      </p:sp>
    </p:spTree>
    <p:extLst>
      <p:ext uri="{BB962C8B-B14F-4D97-AF65-F5344CB8AC3E}">
        <p14:creationId xmlns:p14="http://schemas.microsoft.com/office/powerpoint/2010/main" val="31232004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7"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accent1"/>
                </a:solidFill>
                <a:latin typeface="Aptos Display" pitchFamily="0" charset="0"/>
                <a:ea typeface="等线 Light" pitchFamily="0" charset="0"/>
                <a:cs typeface="Lucida Sans" pitchFamily="0" charset="0"/>
              </a:rPr>
              <a:t>SYSTEM APPROACH –CONT.</a:t>
            </a:r>
            <a:endParaRPr lang="zh-CN" altLang="en-US" sz="4400" b="0" i="0" u="none" strike="noStrike" kern="1200" cap="none" spc="0" baseline="0">
              <a:solidFill>
                <a:schemeClr val="accent1"/>
              </a:solidFill>
              <a:latin typeface="Aptos Display" pitchFamily="0" charset="0"/>
              <a:ea typeface="等线 Light" pitchFamily="0" charset="0"/>
              <a:cs typeface="Lucida Sans" pitchFamily="0" charset="0"/>
            </a:endParaRPr>
          </a:p>
        </p:txBody>
      </p:sp>
      <p:sp>
        <p:nvSpPr>
          <p:cNvPr id="28"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79000"/>
              </a:lnSpc>
              <a:spcBef>
                <a:spcPts val="1000"/>
              </a:spcBef>
              <a:spcAft>
                <a:spcPts val="0"/>
              </a:spcAft>
              <a:buNone/>
            </a:pPr>
            <a:r>
              <a:rPr lang="en-US" altLang="zh-CN" sz="2600" b="0" i="0" u="none" strike="noStrike" kern="1200" cap="none" spc="0" baseline="0">
                <a:solidFill>
                  <a:schemeClr val="tx1"/>
                </a:solidFill>
                <a:latin typeface="Aptos" pitchFamily="0" charset="0"/>
                <a:ea typeface="等线" pitchFamily="0" charset="0"/>
                <a:cs typeface="Lucida Sans" pitchFamily="0" charset="0"/>
              </a:rPr>
              <a:t> Library Requirement :</a:t>
            </a:r>
            <a:endParaRPr lang="en-US" altLang="zh-CN" sz="2600" b="0" i="0" u="none" strike="noStrike" kern="1200" cap="none" spc="0" baseline="0">
              <a:solidFill>
                <a:schemeClr val="tx1"/>
              </a:solidFill>
              <a:latin typeface="Aptos" pitchFamily="0" charset="0"/>
              <a:ea typeface="等线" pitchFamily="0" charset="0"/>
              <a:cs typeface="Lucida Sans" pitchFamily="0" charset="0"/>
            </a:endParaRPr>
          </a:p>
          <a:p>
            <a:pPr marL="228600" indent="-228600" algn="l">
              <a:lnSpc>
                <a:spcPct val="79000"/>
              </a:lnSpc>
              <a:spcBef>
                <a:spcPts val="1000"/>
              </a:spcBef>
              <a:spcAft>
                <a:spcPts val="0"/>
              </a:spcAft>
              <a:buFontTx/>
              <a:buAutoNum type="arabicPeriod"/>
            </a:pPr>
            <a:r>
              <a:rPr lang="en-US" altLang="zh-CN" sz="2600" b="1" i="0" u="none" strike="noStrike" kern="1200" cap="none" spc="0" baseline="0">
                <a:solidFill>
                  <a:schemeClr val="tx1"/>
                </a:solidFill>
                <a:latin typeface="Söhne" pitchFamily="0" charset="0"/>
                <a:ea typeface="等线" pitchFamily="0" charset="0"/>
                <a:cs typeface="Lucida Sans" pitchFamily="0" charset="0"/>
              </a:rPr>
              <a:t>Data Collection and Processing:</a:t>
            </a:r>
            <a:endParaRPr lang="en-US" altLang="zh-CN" sz="2600" b="0" i="0" u="none" strike="noStrike" kern="1200" cap="none" spc="0" baseline="0">
              <a:solidFill>
                <a:schemeClr val="tx1"/>
              </a:solidFill>
              <a:latin typeface="Söhne" pitchFamily="0" charset="0"/>
              <a:ea typeface="等线" pitchFamily="0" charset="0"/>
              <a:cs typeface="Lucida Sans" pitchFamily="0" charset="0"/>
            </a:endParaRPr>
          </a:p>
          <a:p>
            <a:pPr lvl="1" marL="742950" indent="-285750" algn="l">
              <a:lnSpc>
                <a:spcPct val="79000"/>
              </a:lnSpc>
              <a:spcBef>
                <a:spcPts val="500"/>
              </a:spcBef>
              <a:spcAft>
                <a:spcPts val="0"/>
              </a:spcAft>
              <a:buFontTx/>
              <a:buAutoNum type="arabicPeriod"/>
            </a:pPr>
            <a:r>
              <a:rPr lang="en-US" altLang="zh-CN" sz="2200" b="1" i="0" u="none" strike="noStrike" kern="1200" cap="none" spc="0" baseline="0">
                <a:solidFill>
                  <a:schemeClr val="tx1"/>
                </a:solidFill>
                <a:latin typeface="Söhne" pitchFamily="0" charset="0"/>
                <a:ea typeface="等线" pitchFamily="0" charset="0"/>
                <a:cs typeface="Lucida Sans" pitchFamily="0" charset="0"/>
              </a:rPr>
              <a:t>Pandas:</a:t>
            </a:r>
            <a:r>
              <a:rPr lang="en-US" altLang="zh-CN" sz="2200" b="0" i="0" u="none" strike="noStrike" kern="1200" cap="none" spc="0" baseline="0">
                <a:solidFill>
                  <a:schemeClr val="tx1"/>
                </a:solidFill>
                <a:latin typeface="Söhne" pitchFamily="0" charset="0"/>
                <a:ea typeface="等线" pitchFamily="0" charset="0"/>
                <a:cs typeface="Lucida Sans" pitchFamily="0" charset="0"/>
              </a:rPr>
              <a:t> For data manipulation and analysis, such as cleaning and organizing collected movie data.</a:t>
            </a:r>
            <a:endParaRPr lang="en-US" altLang="zh-CN" sz="2200" b="0" i="0" u="none" strike="noStrike" kern="1200" cap="none" spc="0" baseline="0">
              <a:solidFill>
                <a:schemeClr val="tx1"/>
              </a:solidFill>
              <a:latin typeface="Söhne" pitchFamily="0" charset="0"/>
              <a:ea typeface="等线" pitchFamily="0" charset="0"/>
              <a:cs typeface="Lucida Sans" pitchFamily="0" charset="0"/>
            </a:endParaRPr>
          </a:p>
          <a:p>
            <a:pPr lvl="1" marL="742950" indent="-285750" algn="l">
              <a:lnSpc>
                <a:spcPct val="79000"/>
              </a:lnSpc>
              <a:spcBef>
                <a:spcPts val="500"/>
              </a:spcBef>
              <a:spcAft>
                <a:spcPts val="0"/>
              </a:spcAft>
              <a:buFontTx/>
              <a:buAutoNum type="arabicPeriod"/>
            </a:pPr>
            <a:r>
              <a:rPr lang="en-US" altLang="zh-CN" sz="2200" b="1" i="0" u="none" strike="noStrike" kern="1200" cap="none" spc="0" baseline="0">
                <a:solidFill>
                  <a:schemeClr val="tx1"/>
                </a:solidFill>
                <a:latin typeface="Söhne" pitchFamily="0" charset="0"/>
                <a:ea typeface="等线" pitchFamily="0" charset="0"/>
                <a:cs typeface="Lucida Sans" pitchFamily="0" charset="0"/>
              </a:rPr>
              <a:t>NumPy:</a:t>
            </a:r>
            <a:r>
              <a:rPr lang="en-US" altLang="zh-CN" sz="2200" b="0" i="0" u="none" strike="noStrike" kern="1200" cap="none" spc="0" baseline="0">
                <a:solidFill>
                  <a:schemeClr val="tx1"/>
                </a:solidFill>
                <a:latin typeface="Söhne" pitchFamily="0" charset="0"/>
                <a:ea typeface="等线" pitchFamily="0" charset="0"/>
                <a:cs typeface="Lucida Sans" pitchFamily="0" charset="0"/>
              </a:rPr>
              <a:t> For numerical computing tasks that may arise during data preprocessing.</a:t>
            </a:r>
            <a:endParaRPr lang="en-US" altLang="zh-CN" sz="2200" b="0"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9000"/>
              </a:lnSpc>
              <a:spcBef>
                <a:spcPts val="1000"/>
              </a:spcBef>
              <a:spcAft>
                <a:spcPts val="0"/>
              </a:spcAft>
              <a:buFontTx/>
              <a:buAutoNum type="arabicPeriod"/>
            </a:pPr>
            <a:r>
              <a:rPr lang="en-US" altLang="zh-CN" sz="2600" b="1" i="0" u="none" strike="noStrike" kern="1200" cap="none" spc="0" baseline="0">
                <a:solidFill>
                  <a:schemeClr val="tx1"/>
                </a:solidFill>
                <a:latin typeface="Söhne" pitchFamily="0" charset="0"/>
                <a:ea typeface="等线" pitchFamily="0" charset="0"/>
                <a:cs typeface="Lucida Sans" pitchFamily="0" charset="0"/>
              </a:rPr>
              <a:t>Rating Verification and Authenticity:</a:t>
            </a:r>
            <a:endParaRPr lang="en-US" altLang="zh-CN" sz="2600" b="0" i="0" u="none" strike="noStrike" kern="1200" cap="none" spc="0" baseline="0">
              <a:solidFill>
                <a:schemeClr val="tx1"/>
              </a:solidFill>
              <a:latin typeface="Söhne" pitchFamily="0" charset="0"/>
              <a:ea typeface="等线" pitchFamily="0" charset="0"/>
              <a:cs typeface="Lucida Sans" pitchFamily="0" charset="0"/>
            </a:endParaRPr>
          </a:p>
          <a:p>
            <a:pPr lvl="1" marL="742950" indent="-285750" algn="l">
              <a:lnSpc>
                <a:spcPct val="79000"/>
              </a:lnSpc>
              <a:spcBef>
                <a:spcPts val="500"/>
              </a:spcBef>
              <a:spcAft>
                <a:spcPts val="0"/>
              </a:spcAft>
              <a:buFontTx/>
              <a:buAutoNum type="arabicPeriod"/>
            </a:pPr>
            <a:r>
              <a:rPr lang="en-US" altLang="zh-CN" sz="2200" b="1" i="0" u="none" strike="noStrike" kern="1200" cap="none" spc="0" baseline="0">
                <a:solidFill>
                  <a:schemeClr val="tx1"/>
                </a:solidFill>
                <a:latin typeface="Söhne" pitchFamily="0" charset="0"/>
                <a:ea typeface="等线" pitchFamily="0" charset="0"/>
                <a:cs typeface="Lucida Sans" pitchFamily="0" charset="0"/>
              </a:rPr>
              <a:t>Scikit-learn:</a:t>
            </a:r>
            <a:r>
              <a:rPr lang="en-US" altLang="zh-CN" sz="2200" b="0" i="0" u="none" strike="noStrike" kern="1200" cap="none" spc="0" baseline="0">
                <a:solidFill>
                  <a:schemeClr val="tx1"/>
                </a:solidFill>
                <a:latin typeface="Söhne" pitchFamily="0" charset="0"/>
                <a:ea typeface="等线" pitchFamily="0" charset="0"/>
                <a:cs typeface="Lucida Sans" pitchFamily="0" charset="0"/>
              </a:rPr>
              <a:t> For implementing machine learning models for detecting fake or manipulated ratings.</a:t>
            </a:r>
            <a:endParaRPr lang="en-US" altLang="zh-CN" sz="2200" b="0" i="0" u="none" strike="noStrike" kern="1200" cap="none" spc="0" baseline="0">
              <a:solidFill>
                <a:schemeClr val="tx1"/>
              </a:solidFill>
              <a:latin typeface="Söhne" pitchFamily="0" charset="0"/>
              <a:ea typeface="等线" pitchFamily="0" charset="0"/>
              <a:cs typeface="Lucida Sans" pitchFamily="0" charset="0"/>
            </a:endParaRPr>
          </a:p>
          <a:p>
            <a:pPr lvl="1" marL="742950" indent="-285750" algn="l">
              <a:lnSpc>
                <a:spcPct val="79000"/>
              </a:lnSpc>
              <a:spcBef>
                <a:spcPts val="500"/>
              </a:spcBef>
              <a:spcAft>
                <a:spcPts val="0"/>
              </a:spcAft>
              <a:buFontTx/>
              <a:buAutoNum type="arabicPeriod"/>
            </a:pPr>
            <a:r>
              <a:rPr lang="en-US" altLang="zh-CN" sz="2200" b="1" i="0" u="none" strike="noStrike" kern="1200" cap="none" spc="0" baseline="0">
                <a:solidFill>
                  <a:schemeClr val="tx1"/>
                </a:solidFill>
                <a:latin typeface="Söhne" pitchFamily="0" charset="0"/>
                <a:ea typeface="等线" pitchFamily="0" charset="0"/>
                <a:cs typeface="Lucida Sans" pitchFamily="0" charset="0"/>
              </a:rPr>
              <a:t>NLTK (Natural Language Toolkit):</a:t>
            </a:r>
            <a:r>
              <a:rPr lang="en-US" altLang="zh-CN" sz="2200" b="0" i="0" u="none" strike="noStrike" kern="1200" cap="none" spc="0" baseline="0">
                <a:solidFill>
                  <a:schemeClr val="tx1"/>
                </a:solidFill>
                <a:latin typeface="Söhne" pitchFamily="0" charset="0"/>
                <a:ea typeface="等线" pitchFamily="0" charset="0"/>
                <a:cs typeface="Lucida Sans" pitchFamily="0" charset="0"/>
              </a:rPr>
              <a:t> For text processing and sentiment analysis to identify biased or misleading reviews.</a:t>
            </a:r>
            <a:endParaRPr lang="en-US" altLang="zh-CN" sz="2200" b="0" i="0" u="none" strike="noStrike" kern="1200" cap="none" spc="0" baseline="0">
              <a:solidFill>
                <a:schemeClr val="tx1"/>
              </a:solidFill>
              <a:latin typeface="Söhne" pitchFamily="0" charset="0"/>
              <a:ea typeface="等线" pitchFamily="0" charset="0"/>
              <a:cs typeface="Lucida Sans" pitchFamily="0" charset="0"/>
            </a:endParaRPr>
          </a:p>
          <a:p>
            <a:pPr lvl="1" marL="742950" indent="-285750" algn="l">
              <a:lnSpc>
                <a:spcPct val="79000"/>
              </a:lnSpc>
              <a:spcBef>
                <a:spcPts val="500"/>
              </a:spcBef>
              <a:spcAft>
                <a:spcPts val="0"/>
              </a:spcAft>
              <a:buFontTx/>
              <a:buAutoNum type="arabicPeriod"/>
            </a:pPr>
            <a:r>
              <a:rPr lang="en-US" altLang="zh-CN" sz="2200" b="1" i="0" u="none" strike="noStrike" kern="1200" cap="none" spc="0" baseline="0">
                <a:solidFill>
                  <a:schemeClr val="tx1"/>
                </a:solidFill>
                <a:latin typeface="Söhne" pitchFamily="0" charset="0"/>
                <a:ea typeface="等线" pitchFamily="0" charset="0"/>
                <a:cs typeface="Lucida Sans" pitchFamily="0" charset="0"/>
              </a:rPr>
              <a:t>Matplotlib or Seaborn:</a:t>
            </a:r>
            <a:r>
              <a:rPr lang="en-US" altLang="zh-CN" sz="2200" b="0" i="0" u="none" strike="noStrike" kern="1200" cap="none" spc="0" baseline="0">
                <a:solidFill>
                  <a:schemeClr val="tx1"/>
                </a:solidFill>
                <a:latin typeface="Söhne" pitchFamily="0" charset="0"/>
                <a:ea typeface="等线" pitchFamily="0" charset="0"/>
                <a:cs typeface="Lucida Sans" pitchFamily="0" charset="0"/>
              </a:rPr>
              <a:t> For visualizing patterns and anomalies in rating data</a:t>
            </a:r>
            <a:r>
              <a:rPr lang="en-US" altLang="zh-CN" sz="2200" b="0" i="0" u="none" strike="noStrike" kern="1200" cap="none" spc="0" baseline="0">
                <a:solidFill>
                  <a:srgbClr val="ECECEC"/>
                </a:solidFill>
                <a:latin typeface="Söhne" pitchFamily="0" charset="0"/>
                <a:ea typeface="等线" pitchFamily="0" charset="0"/>
                <a:cs typeface="Lucida Sans" pitchFamily="0" charset="0"/>
              </a:rPr>
              <a:t>.</a:t>
            </a:r>
            <a:endParaRPr lang="en-US" altLang="zh-CN" sz="2200" b="0" i="0" u="none" strike="noStrike" kern="1200" cap="none" spc="0" baseline="0">
              <a:solidFill>
                <a:srgbClr val="ECECEC"/>
              </a:solidFill>
              <a:latin typeface="Söhne" pitchFamily="0" charset="0"/>
              <a:ea typeface="等线" pitchFamily="0" charset="0"/>
              <a:cs typeface="Lucida Sans" pitchFamily="0" charset="0"/>
            </a:endParaRPr>
          </a:p>
          <a:p>
            <a:pPr marL="0" indent="0" algn="l">
              <a:lnSpc>
                <a:spcPct val="79000"/>
              </a:lnSpc>
              <a:spcBef>
                <a:spcPts val="1000"/>
              </a:spcBef>
              <a:spcAft>
                <a:spcPts val="0"/>
              </a:spcAft>
              <a:buNone/>
            </a:pPr>
            <a:endParaRPr lang="zh-CN" altLang="en-US" sz="2600" b="0" i="0" u="none" strike="noStrike" kern="1200" cap="none" spc="0" baseline="0">
              <a:solidFill>
                <a:schemeClr val="tx1"/>
              </a:solidFill>
              <a:latin typeface="Aptos" pitchFamily="0" charset="0"/>
              <a:ea typeface="等线" pitchFamily="0" charset="0"/>
              <a:cs typeface="Lucida Sans" pitchFamily="0" charset="0"/>
            </a:endParaRPr>
          </a:p>
        </p:txBody>
      </p:sp>
    </p:spTree>
    <p:extLst>
      <p:ext uri="{BB962C8B-B14F-4D97-AF65-F5344CB8AC3E}">
        <p14:creationId xmlns:p14="http://schemas.microsoft.com/office/powerpoint/2010/main" val="78734955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9"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accent4"/>
                </a:solidFill>
                <a:latin typeface="Aptos Display" pitchFamily="0" charset="0"/>
                <a:ea typeface="等线 Light" pitchFamily="0" charset="0"/>
                <a:cs typeface="Lucida Sans" pitchFamily="0" charset="0"/>
              </a:rPr>
              <a:t>ALGORITM &amp; DEPLOYMENT </a:t>
            </a:r>
            <a:endParaRPr lang="zh-CN" altLang="en-US" sz="4400" b="0" i="0" u="none" strike="noStrike" kern="1200" cap="none" spc="0" baseline="0">
              <a:solidFill>
                <a:schemeClr val="tx1"/>
              </a:solidFill>
              <a:latin typeface="Aptos Display" pitchFamily="0" charset="0"/>
              <a:ea typeface="等线 Light" pitchFamily="0" charset="0"/>
              <a:cs typeface="Lucida Sans" pitchFamily="0" charset="0"/>
            </a:endParaRPr>
          </a:p>
        </p:txBody>
      </p:sp>
      <p:sp>
        <p:nvSpPr>
          <p:cNvPr id="30" name="文本框"/>
          <p:cNvSpPr>
            <a:spLocks noGrp="1"/>
          </p:cNvSpPr>
          <p:nvPr>
            <p:ph type="body" idx="1"/>
          </p:nvPr>
        </p:nvSpPr>
        <p:spPr>
          <a:xfrm rot="0">
            <a:off x="838200" y="1690688"/>
            <a:ext cx="10515600" cy="480218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70000"/>
              </a:lnSpc>
              <a:spcBef>
                <a:spcPts val="1000"/>
              </a:spcBef>
              <a:spcAft>
                <a:spcPts val="0"/>
              </a:spcAft>
              <a:buNone/>
            </a:pPr>
            <a:r>
              <a:rPr lang="en-US" altLang="zh-CN" sz="1800" b="1" i="0" u="none" strike="noStrike" kern="1200" cap="none" spc="0" baseline="0">
                <a:solidFill>
                  <a:schemeClr val="tx1"/>
                </a:solidFill>
                <a:latin typeface="Söhne" pitchFamily="0" charset="0"/>
                <a:ea typeface="等线" pitchFamily="0" charset="0"/>
                <a:cs typeface="Lucida Sans" pitchFamily="0" charset="0"/>
              </a:rPr>
              <a:t>                                                  </a:t>
            </a:r>
            <a:r>
              <a:rPr lang="en-US" altLang="zh-CN" sz="2400" b="1" i="0" u="none" strike="noStrike" kern="1200" cap="none" spc="0" baseline="0">
                <a:solidFill>
                  <a:schemeClr val="tx1"/>
                </a:solidFill>
                <a:latin typeface="Söhne" pitchFamily="0" charset="0"/>
                <a:ea typeface="等线" pitchFamily="0" charset="0"/>
                <a:cs typeface="Lucida Sans" pitchFamily="0" charset="0"/>
              </a:rPr>
              <a:t>Algorithm Selection :</a:t>
            </a:r>
            <a:endParaRPr lang="en-US" altLang="zh-CN" sz="2400" b="0"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r>
              <a:rPr lang="en-US" altLang="zh-CN" sz="1800" b="1" i="0" u="none" strike="noStrike" kern="1200" cap="none" spc="0" baseline="0">
                <a:solidFill>
                  <a:schemeClr val="tx1"/>
                </a:solidFill>
                <a:latin typeface="Söhne" pitchFamily="0" charset="0"/>
                <a:ea typeface="等线" pitchFamily="0" charset="0"/>
                <a:cs typeface="Lucida Sans" pitchFamily="0" charset="0"/>
              </a:rPr>
              <a:t>Data Availability:</a:t>
            </a:r>
            <a:endParaRPr lang="en-US" altLang="zh-CN" sz="1800" b="1"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pitchFamily="0" charset="0"/>
                <a:ea typeface="等线" pitchFamily="0" charset="0"/>
                <a:cs typeface="Lucida Sans" pitchFamily="0" charset="0"/>
              </a:rPr>
              <a:t> Consider the availability and quality of data (e.g., user-item interactions, item features) when selecting algorithms.</a:t>
            </a:r>
            <a:endParaRPr lang="en-US" altLang="zh-CN" sz="1800" b="0"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r>
              <a:rPr lang="en-US" altLang="zh-CN" sz="1800" b="1" i="0" u="none" strike="noStrike" kern="1200" cap="none" spc="0" baseline="0">
                <a:solidFill>
                  <a:schemeClr val="tx1"/>
                </a:solidFill>
                <a:latin typeface="Söhne" pitchFamily="0" charset="0"/>
                <a:ea typeface="等线" pitchFamily="0" charset="0"/>
                <a:cs typeface="Lucida Sans" pitchFamily="0" charset="0"/>
              </a:rPr>
              <a:t>System Requirements:</a:t>
            </a:r>
            <a:r>
              <a:rPr lang="en-US" altLang="zh-CN" sz="1800" b="0" i="0" u="none" strike="noStrike" kern="1200" cap="none" spc="0" baseline="0">
                <a:solidFill>
                  <a:schemeClr val="tx1"/>
                </a:solidFill>
                <a:latin typeface="Söhne" pitchFamily="0" charset="0"/>
                <a:ea typeface="等线" pitchFamily="0" charset="0"/>
                <a:cs typeface="Lucida Sans" pitchFamily="0" charset="0"/>
              </a:rPr>
              <a:t> </a:t>
            </a:r>
            <a:endParaRPr lang="en-US" altLang="zh-CN" sz="1800" b="0"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pitchFamily="0" charset="0"/>
                <a:ea typeface="等线" pitchFamily="0" charset="0"/>
                <a:cs typeface="Lucida Sans" pitchFamily="0" charset="0"/>
              </a:rPr>
              <a:t>Assess computational resources, scalability, and real-time performance requirements of the system.</a:t>
            </a:r>
            <a:endParaRPr lang="en-US" altLang="zh-CN" sz="1800" b="0"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r>
              <a:rPr lang="en-US" altLang="zh-CN" sz="1800" b="1" i="0" u="none" strike="noStrike" kern="1200" cap="none" spc="0" baseline="0">
                <a:solidFill>
                  <a:schemeClr val="tx1"/>
                </a:solidFill>
                <a:latin typeface="Söhne" pitchFamily="0" charset="0"/>
                <a:ea typeface="等线" pitchFamily="0" charset="0"/>
                <a:cs typeface="Lucida Sans" pitchFamily="0" charset="0"/>
              </a:rPr>
              <a:t>User Experience:</a:t>
            </a:r>
            <a:endParaRPr lang="en-US" altLang="zh-CN" sz="1800" b="1"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pitchFamily="0" charset="0"/>
                <a:ea typeface="等线" pitchFamily="0" charset="0"/>
                <a:cs typeface="Lucida Sans" pitchFamily="0" charset="0"/>
              </a:rPr>
              <a:t> Choose algorithms that provide personalized and diverse recommendations to enhance the user experience.</a:t>
            </a:r>
            <a:endParaRPr lang="en-US" altLang="zh-CN" sz="1800" b="0"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r>
              <a:rPr lang="en-US" altLang="zh-CN" sz="1800" b="1" i="0" u="none" strike="noStrike" kern="1200" cap="none" spc="0" baseline="0">
                <a:solidFill>
                  <a:schemeClr val="tx1"/>
                </a:solidFill>
                <a:latin typeface="Söhne" pitchFamily="0" charset="0"/>
                <a:ea typeface="等线" pitchFamily="0" charset="0"/>
                <a:cs typeface="Lucida Sans" pitchFamily="0" charset="0"/>
              </a:rPr>
              <a:t>Evaluation Metrics:</a:t>
            </a:r>
            <a:endParaRPr lang="en-US" altLang="zh-CN" sz="1800" b="1"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pitchFamily="0" charset="0"/>
                <a:ea typeface="等线" pitchFamily="0" charset="0"/>
                <a:cs typeface="Lucida Sans" pitchFamily="0" charset="0"/>
              </a:rPr>
              <a:t> Select algorithms based on performance metrics such as accuracy, coverage, and novelty.</a:t>
            </a:r>
            <a:endParaRPr lang="en-US" altLang="zh-CN" sz="1800" b="0"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r>
              <a:rPr lang="en-US" altLang="zh-CN" sz="1800" b="1" i="0" u="none" strike="noStrike" kern="1200" cap="none" spc="0" baseline="0">
                <a:solidFill>
                  <a:schemeClr val="tx1"/>
                </a:solidFill>
                <a:latin typeface="Söhne" pitchFamily="0" charset="0"/>
                <a:ea typeface="等线" pitchFamily="0" charset="0"/>
                <a:cs typeface="Lucida Sans" pitchFamily="0" charset="0"/>
              </a:rPr>
              <a:t>Integration:</a:t>
            </a:r>
            <a:endParaRPr lang="en-US" altLang="zh-CN" sz="1800" b="1"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pitchFamily="0" charset="0"/>
                <a:ea typeface="等线" pitchFamily="0" charset="0"/>
                <a:cs typeface="Lucida Sans" pitchFamily="0" charset="0"/>
              </a:rPr>
              <a:t> Ensure seamless integration with other system components such as data pipelines, user interfaces, and feedback mechanisms.</a:t>
            </a:r>
            <a:endParaRPr lang="en-US" altLang="zh-CN" sz="1800" b="0"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endParaRPr lang="zh-CN" altLang="en-US" sz="1800" b="0" i="0" u="none" strike="noStrike" kern="1200" cap="none" spc="0" baseline="0">
              <a:solidFill>
                <a:schemeClr val="tx1"/>
              </a:solidFill>
              <a:latin typeface="Aptos" pitchFamily="0" charset="0"/>
              <a:ea typeface="等线" pitchFamily="0" charset="0"/>
              <a:cs typeface="Lucida Sans" pitchFamily="0" charset="0"/>
            </a:endParaRPr>
          </a:p>
        </p:txBody>
      </p:sp>
    </p:spTree>
    <p:extLst>
      <p:ext uri="{BB962C8B-B14F-4D97-AF65-F5344CB8AC3E}">
        <p14:creationId xmlns:p14="http://schemas.microsoft.com/office/powerpoint/2010/main" val="158119340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1"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accent4"/>
                </a:solidFill>
                <a:latin typeface="Aptos Display" pitchFamily="0" charset="0"/>
                <a:ea typeface="等线 Light" pitchFamily="0" charset="0"/>
                <a:cs typeface="Lucida Sans" pitchFamily="0" charset="0"/>
              </a:rPr>
              <a:t>ALGORITM &amp; DEPLOYMENT </a:t>
            </a:r>
            <a:endParaRPr lang="zh-CN" altLang="en-US" sz="4400" b="0" i="0" u="none" strike="noStrike" kern="1200" cap="none" spc="0" baseline="0">
              <a:solidFill>
                <a:schemeClr val="accent4"/>
              </a:solidFill>
              <a:latin typeface="Aptos Display" pitchFamily="0" charset="0"/>
              <a:ea typeface="等线 Light" pitchFamily="0" charset="0"/>
              <a:cs typeface="Lucida Sans" pitchFamily="0" charset="0"/>
            </a:endParaRPr>
          </a:p>
        </p:txBody>
      </p:sp>
      <p:sp>
        <p:nvSpPr>
          <p:cNvPr id="32"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70000"/>
              </a:lnSpc>
              <a:spcBef>
                <a:spcPts val="1000"/>
              </a:spcBef>
              <a:spcAft>
                <a:spcPts val="0"/>
              </a:spcAft>
              <a:buFont typeface="Arial" pitchFamily="34" charset="0"/>
              <a:buChar char="•"/>
            </a:pPr>
            <a:r>
              <a:rPr lang="en-US" altLang="zh-CN" sz="3200" b="0" i="0" u="none" strike="noStrike" kern="1200" cap="none" spc="0" baseline="0">
                <a:solidFill>
                  <a:schemeClr val="tx1"/>
                </a:solidFill>
                <a:latin typeface="Aptos" pitchFamily="0" charset="0"/>
                <a:ea typeface="等线" pitchFamily="0" charset="0"/>
                <a:cs typeface="Lucida Sans" pitchFamily="0" charset="0"/>
              </a:rPr>
              <a:t>                                                  Data Input</a:t>
            </a:r>
            <a:endParaRPr lang="en-US" altLang="zh-CN" sz="3200" b="0" i="0" u="none" strike="noStrike" kern="1200" cap="none" spc="0" baseline="0">
              <a:solidFill>
                <a:schemeClr val="tx1"/>
              </a:solidFill>
              <a:latin typeface="Aptos" pitchFamily="0" charset="0"/>
              <a:ea typeface="等线" pitchFamily="0" charset="0"/>
              <a:cs typeface="Lucida Sans" pitchFamily="0" charset="0"/>
            </a:endParaRPr>
          </a:p>
          <a:p>
            <a:pPr marL="228600" indent="-228600" algn="l">
              <a:lnSpc>
                <a:spcPct val="70000"/>
              </a:lnSpc>
              <a:spcBef>
                <a:spcPts val="1000"/>
              </a:spcBef>
              <a:spcAft>
                <a:spcPts val="0"/>
              </a:spcAft>
              <a:buFontTx/>
              <a:buAutoNum type="arabicPeriod"/>
            </a:pPr>
            <a:r>
              <a:rPr lang="en-US" altLang="zh-CN" sz="1800" b="1" i="0" u="none" strike="noStrike" kern="1200" cap="none" spc="0" baseline="0">
                <a:solidFill>
                  <a:schemeClr val="tx1"/>
                </a:solidFill>
                <a:latin typeface="Söhne" pitchFamily="0" charset="0"/>
                <a:ea typeface="等线" pitchFamily="0" charset="0"/>
                <a:cs typeface="Lucida Sans" pitchFamily="0" charset="0"/>
              </a:rPr>
              <a:t>Data Collection:</a:t>
            </a:r>
            <a:endParaRPr lang="en-US" altLang="zh-CN" sz="1800" b="0" i="0" u="none" strike="noStrike" kern="1200" cap="none" spc="0" baseline="0">
              <a:solidFill>
                <a:schemeClr val="tx1"/>
              </a:solidFill>
              <a:latin typeface="Söhne" pitchFamily="0" charset="0"/>
              <a:ea typeface="等线" pitchFamily="0" charset="0"/>
              <a:cs typeface="Lucida Sans" pitchFamily="0" charset="0"/>
            </a:endParaRPr>
          </a:p>
          <a:p>
            <a:pPr lvl="1" marL="742950"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pitchFamily="0" charset="0"/>
                <a:ea typeface="等线" pitchFamily="0" charset="0"/>
                <a:cs typeface="Lucida Sans" pitchFamily="0" charset="0"/>
              </a:rPr>
              <a:t>The system starts by collecting movie data from various sources such as APIs (e.g., IMDb, TMDB) and web scraping techniques.</a:t>
            </a:r>
            <a:endParaRPr lang="en-US" altLang="zh-CN" sz="1500" b="0" i="0" u="none" strike="noStrike" kern="1200" cap="none" spc="0" baseline="0">
              <a:solidFill>
                <a:schemeClr val="tx1"/>
              </a:solidFill>
              <a:latin typeface="Söhne" pitchFamily="0" charset="0"/>
              <a:ea typeface="等线" pitchFamily="0" charset="0"/>
              <a:cs typeface="Lucida Sans" pitchFamily="0" charset="0"/>
            </a:endParaRPr>
          </a:p>
          <a:p>
            <a:pPr lvl="1" marL="742950"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pitchFamily="0" charset="0"/>
                <a:ea typeface="等线" pitchFamily="0" charset="0"/>
                <a:cs typeface="Lucida Sans" pitchFamily="0" charset="0"/>
              </a:rPr>
              <a:t>Data collection involves retrieving information such as movie titles, ratings, reviews, genres, cast, crew, release dates, and box office performance.</a:t>
            </a:r>
            <a:endParaRPr lang="en-US" altLang="zh-CN" sz="1500" b="0"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Tx/>
              <a:buAutoNum type="arabicPeriod"/>
            </a:pPr>
            <a:r>
              <a:rPr lang="en-US" altLang="zh-CN" sz="1800" b="1" i="0" u="none" strike="noStrike" kern="1200" cap="none" spc="0" baseline="0">
                <a:solidFill>
                  <a:schemeClr val="tx1"/>
                </a:solidFill>
                <a:latin typeface="Söhne" pitchFamily="0" charset="0"/>
                <a:ea typeface="等线" pitchFamily="0" charset="0"/>
                <a:cs typeface="Lucida Sans" pitchFamily="0" charset="0"/>
              </a:rPr>
              <a:t>Data Preprocessing:</a:t>
            </a:r>
            <a:endParaRPr lang="en-US" altLang="zh-CN" sz="1800" b="0" i="0" u="none" strike="noStrike" kern="1200" cap="none" spc="0" baseline="0">
              <a:solidFill>
                <a:schemeClr val="tx1"/>
              </a:solidFill>
              <a:latin typeface="Söhne" pitchFamily="0" charset="0"/>
              <a:ea typeface="等线" pitchFamily="0" charset="0"/>
              <a:cs typeface="Lucida Sans" pitchFamily="0" charset="0"/>
            </a:endParaRPr>
          </a:p>
          <a:p>
            <a:pPr lvl="1" marL="742950"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pitchFamily="0" charset="0"/>
                <a:ea typeface="等线" pitchFamily="0" charset="0"/>
                <a:cs typeface="Lucida Sans" pitchFamily="0" charset="0"/>
              </a:rPr>
              <a:t>The collected data undergoes preprocessing to clean and organize it for further analysis.</a:t>
            </a:r>
            <a:endParaRPr lang="en-US" altLang="zh-CN" sz="1500" b="0" i="0" u="none" strike="noStrike" kern="1200" cap="none" spc="0" baseline="0">
              <a:solidFill>
                <a:schemeClr val="tx1"/>
              </a:solidFill>
              <a:latin typeface="Söhne" pitchFamily="0" charset="0"/>
              <a:ea typeface="等线" pitchFamily="0" charset="0"/>
              <a:cs typeface="Lucida Sans" pitchFamily="0" charset="0"/>
            </a:endParaRPr>
          </a:p>
          <a:p>
            <a:pPr lvl="1" marL="742950"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pitchFamily="0" charset="0"/>
                <a:ea typeface="等线" pitchFamily="0" charset="0"/>
                <a:cs typeface="Lucida Sans" pitchFamily="0" charset="0"/>
              </a:rPr>
              <a:t>Preprocessing tasks may include removing duplicate entries, handling missing values, standardizing data formats, and resolving inconsistencies.</a:t>
            </a:r>
            <a:endParaRPr lang="en-US" altLang="zh-CN" sz="1500" b="0"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Tx/>
              <a:buAutoNum type="arabicPeriod"/>
            </a:pPr>
            <a:r>
              <a:rPr lang="en-US" altLang="zh-CN" sz="1800" b="1" i="0" u="none" strike="noStrike" kern="1200" cap="none" spc="0" baseline="0">
                <a:solidFill>
                  <a:schemeClr val="tx1"/>
                </a:solidFill>
                <a:latin typeface="Söhne" pitchFamily="0" charset="0"/>
                <a:ea typeface="等线" pitchFamily="0" charset="0"/>
                <a:cs typeface="Lucida Sans" pitchFamily="0" charset="0"/>
              </a:rPr>
              <a:t>Data Integration:</a:t>
            </a:r>
            <a:endParaRPr lang="en-US" altLang="zh-CN" sz="1800" b="0" i="0" u="none" strike="noStrike" kern="1200" cap="none" spc="0" baseline="0">
              <a:solidFill>
                <a:schemeClr val="tx1"/>
              </a:solidFill>
              <a:latin typeface="Söhne" pitchFamily="0" charset="0"/>
              <a:ea typeface="等线" pitchFamily="0" charset="0"/>
              <a:cs typeface="Lucida Sans" pitchFamily="0" charset="0"/>
            </a:endParaRPr>
          </a:p>
          <a:p>
            <a:pPr lvl="1" marL="742950"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pitchFamily="0" charset="0"/>
                <a:ea typeface="等线" pitchFamily="0" charset="0"/>
                <a:cs typeface="Lucida Sans" pitchFamily="0" charset="0"/>
              </a:rPr>
              <a:t>Once preprocessed, the data from different sources is integrated into a unified dataset.</a:t>
            </a:r>
            <a:endParaRPr lang="en-US" altLang="zh-CN" sz="1500" b="0" i="0" u="none" strike="noStrike" kern="1200" cap="none" spc="0" baseline="0">
              <a:solidFill>
                <a:schemeClr val="tx1"/>
              </a:solidFill>
              <a:latin typeface="Söhne" pitchFamily="0" charset="0"/>
              <a:ea typeface="等线" pitchFamily="0" charset="0"/>
              <a:cs typeface="Lucida Sans" pitchFamily="0" charset="0"/>
            </a:endParaRPr>
          </a:p>
          <a:p>
            <a:pPr lvl="1" marL="742950"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pitchFamily="0" charset="0"/>
                <a:ea typeface="等线" pitchFamily="0" charset="0"/>
                <a:cs typeface="Lucida Sans" pitchFamily="0" charset="0"/>
              </a:rPr>
              <a:t>Integration involves merging, joining, or combining data from various sources based on common identifiers such as movie titles or IDs.</a:t>
            </a:r>
            <a:endParaRPr lang="en-US" altLang="zh-CN" sz="1500" b="0"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Tx/>
              <a:buAutoNum type="arabicPeriod"/>
            </a:pPr>
            <a:r>
              <a:rPr lang="en-US" altLang="zh-CN" sz="1800" b="1" i="0" u="none" strike="noStrike" kern="1200" cap="none" spc="0" baseline="0">
                <a:solidFill>
                  <a:schemeClr val="tx1"/>
                </a:solidFill>
                <a:latin typeface="Söhne" pitchFamily="0" charset="0"/>
                <a:ea typeface="等线" pitchFamily="0" charset="0"/>
                <a:cs typeface="Lucida Sans" pitchFamily="0" charset="0"/>
              </a:rPr>
              <a:t>Data Storage:</a:t>
            </a:r>
            <a:endParaRPr lang="en-US" altLang="zh-CN" sz="1800" b="0" i="0" u="none" strike="noStrike" kern="1200" cap="none" spc="0" baseline="0">
              <a:solidFill>
                <a:schemeClr val="tx1"/>
              </a:solidFill>
              <a:latin typeface="Söhne" pitchFamily="0" charset="0"/>
              <a:ea typeface="等线" pitchFamily="0" charset="0"/>
              <a:cs typeface="Lucida Sans" pitchFamily="0" charset="0"/>
            </a:endParaRPr>
          </a:p>
          <a:p>
            <a:pPr lvl="1" marL="742950"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pitchFamily="0" charset="0"/>
                <a:ea typeface="等线" pitchFamily="0" charset="0"/>
                <a:cs typeface="Lucida Sans" pitchFamily="0" charset="0"/>
              </a:rPr>
              <a:t>The integrated dataset is stored in a database management system (DBMS) for efficient storage and retrieval.</a:t>
            </a:r>
            <a:endParaRPr lang="en-US" altLang="zh-CN" sz="1500" b="0" i="0" u="none" strike="noStrike" kern="1200" cap="none" spc="0" baseline="0">
              <a:solidFill>
                <a:schemeClr val="tx1"/>
              </a:solidFill>
              <a:latin typeface="Söhne" pitchFamily="0" charset="0"/>
              <a:ea typeface="等线" pitchFamily="0" charset="0"/>
              <a:cs typeface="Lucida Sans" pitchFamily="0" charset="0"/>
            </a:endParaRPr>
          </a:p>
          <a:p>
            <a:pPr lvl="1" marL="742950"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pitchFamily="0" charset="0"/>
                <a:ea typeface="等线" pitchFamily="0" charset="0"/>
                <a:cs typeface="Lucida Sans" pitchFamily="0" charset="0"/>
              </a:rPr>
              <a:t>The DBMS may be relational (e.g., MySQL, PostgreSQL) or NoSQL (e.g., MongoDB, Cassandra) depending on the nature of the data and querying requirements.</a:t>
            </a:r>
            <a:endParaRPr lang="en-US" altLang="zh-CN" sz="1500" b="0" i="0" u="none" strike="noStrike" kern="1200" cap="none" spc="0" baseline="0">
              <a:solidFill>
                <a:schemeClr val="tx1"/>
              </a:solidFill>
              <a:latin typeface="Söhne" pitchFamily="0" charset="0"/>
              <a:ea typeface="等线" pitchFamily="0" charset="0"/>
              <a:cs typeface="Lucida Sans" pitchFamily="0" charset="0"/>
            </a:endParaRPr>
          </a:p>
          <a:p>
            <a:pPr marL="0" indent="0" algn="l">
              <a:lnSpc>
                <a:spcPct val="70000"/>
              </a:lnSpc>
              <a:spcBef>
                <a:spcPts val="1000"/>
              </a:spcBef>
              <a:spcAft>
                <a:spcPts val="0"/>
              </a:spcAft>
              <a:buNone/>
            </a:pPr>
            <a:endParaRPr lang="en-US" altLang="zh-CN" sz="1800" b="0"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endParaRPr lang="zh-CN" altLang="en-US" sz="1800" b="0" i="0" u="none" strike="noStrike" kern="1200" cap="none" spc="0" baseline="0">
              <a:solidFill>
                <a:schemeClr val="tx1"/>
              </a:solidFill>
              <a:latin typeface="Aptos" pitchFamily="0" charset="0"/>
              <a:ea typeface="等线" pitchFamily="0" charset="0"/>
              <a:cs typeface="Lucida Sans" pitchFamily="0" charset="0"/>
            </a:endParaRPr>
          </a:p>
        </p:txBody>
      </p:sp>
    </p:spTree>
    <p:extLst>
      <p:ext uri="{BB962C8B-B14F-4D97-AF65-F5344CB8AC3E}">
        <p14:creationId xmlns:p14="http://schemas.microsoft.com/office/powerpoint/2010/main" val="64762629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3"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accent4"/>
                </a:solidFill>
                <a:latin typeface="Aptos Display" pitchFamily="0" charset="0"/>
                <a:ea typeface="等线 Light" pitchFamily="0" charset="0"/>
                <a:cs typeface="Lucida Sans" pitchFamily="0" charset="0"/>
              </a:rPr>
              <a:t>ALGORITM &amp; DEPLOYMENT </a:t>
            </a:r>
            <a:endParaRPr lang="zh-CN" altLang="en-US" sz="4400" b="0" i="0" u="none" strike="noStrike" kern="1200" cap="none" spc="0" baseline="0">
              <a:solidFill>
                <a:schemeClr val="tx1"/>
              </a:solidFill>
              <a:latin typeface="Aptos Display" pitchFamily="0" charset="0"/>
              <a:ea typeface="等线 Light" pitchFamily="0" charset="0"/>
              <a:cs typeface="Lucida Sans" pitchFamily="0" charset="0"/>
            </a:endParaRPr>
          </a:p>
        </p:txBody>
      </p:sp>
      <p:sp>
        <p:nvSpPr>
          <p:cNvPr id="34"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70000"/>
              </a:lnSpc>
              <a:spcBef>
                <a:spcPts val="1000"/>
              </a:spcBef>
              <a:spcAft>
                <a:spcPts val="0"/>
              </a:spcAft>
              <a:buNone/>
            </a:pPr>
            <a:r>
              <a:rPr lang="en-US" altLang="zh-CN" sz="1800" b="1" i="0" u="none" strike="noStrike" kern="1200" cap="none" spc="0" baseline="0">
                <a:solidFill>
                  <a:schemeClr val="tx1"/>
                </a:solidFill>
                <a:latin typeface="Söhne" pitchFamily="0" charset="0"/>
                <a:ea typeface="等线" pitchFamily="0" charset="0"/>
                <a:cs typeface="Lucida Sans" pitchFamily="0" charset="0"/>
              </a:rPr>
              <a:t>                                                  </a:t>
            </a:r>
            <a:r>
              <a:rPr lang="en-US" altLang="zh-CN" sz="2900" b="1" i="0" u="none" strike="noStrike" kern="1200" cap="none" spc="0" baseline="0">
                <a:solidFill>
                  <a:schemeClr val="tx1"/>
                </a:solidFill>
                <a:latin typeface="Söhne" pitchFamily="0" charset="0"/>
                <a:ea typeface="等线" pitchFamily="0" charset="0"/>
                <a:cs typeface="Lucida Sans" pitchFamily="0" charset="0"/>
              </a:rPr>
              <a:t>Training process</a:t>
            </a:r>
            <a:endParaRPr lang="en-US" altLang="zh-CN" sz="2900" b="1" i="0" u="none" strike="noStrike" kern="1200" cap="none" spc="0" baseline="0">
              <a:solidFill>
                <a:schemeClr val="tx1"/>
              </a:solidFill>
              <a:latin typeface="Söhne" pitchFamily="0" charset="0"/>
              <a:ea typeface="等线" pitchFamily="0" charset="0"/>
              <a:cs typeface="Lucida Sans" pitchFamily="0" charset="0"/>
            </a:endParaRPr>
          </a:p>
          <a:p>
            <a:pPr marL="0" indent="0" algn="l">
              <a:lnSpc>
                <a:spcPct val="70000"/>
              </a:lnSpc>
              <a:spcBef>
                <a:spcPts val="1000"/>
              </a:spcBef>
              <a:spcAft>
                <a:spcPts val="0"/>
              </a:spcAft>
              <a:buNone/>
            </a:pPr>
            <a:r>
              <a:rPr lang="en-US" altLang="zh-CN" sz="1800" b="1" i="0" u="none" strike="noStrike" kern="1200" cap="none" spc="0" baseline="0">
                <a:solidFill>
                  <a:schemeClr val="tx1"/>
                </a:solidFill>
                <a:latin typeface="Söhne" pitchFamily="0" charset="0"/>
                <a:ea typeface="等线" pitchFamily="0" charset="0"/>
                <a:cs typeface="Lucida Sans" pitchFamily="0" charset="0"/>
              </a:rPr>
              <a:t>Model Training:</a:t>
            </a:r>
            <a:endParaRPr lang="en-US" altLang="zh-CN" sz="1800" b="0"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pitchFamily="0" charset="0"/>
                <a:ea typeface="等线" pitchFamily="0" charset="0"/>
                <a:cs typeface="Lucida Sans" pitchFamily="0" charset="0"/>
              </a:rPr>
              <a:t>Split the dataset into training and validation sets to train and evaluate the model's performance.</a:t>
            </a:r>
            <a:endParaRPr lang="en-US" altLang="zh-CN" sz="1800" b="0"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pitchFamily="0" charset="0"/>
                <a:ea typeface="等线" pitchFamily="0" charset="0"/>
                <a:cs typeface="Lucida Sans" pitchFamily="0" charset="0"/>
              </a:rPr>
              <a:t>Train the selected algorithm on the training dataset using appropriate training techniques .</a:t>
            </a:r>
            <a:endParaRPr lang="en-US" altLang="zh-CN" sz="1800" b="0" i="0" u="none" strike="noStrike" kern="1200" cap="none" spc="0" baseline="0">
              <a:solidFill>
                <a:schemeClr val="tx1"/>
              </a:solidFill>
              <a:latin typeface="Söhne" pitchFamily="0" charset="0"/>
              <a:ea typeface="等线" pitchFamily="0" charset="0"/>
              <a:cs typeface="Lucida Sans" pitchFamily="0" charset="0"/>
            </a:endParaRPr>
          </a:p>
          <a:p>
            <a:pPr marL="0" indent="0" algn="l">
              <a:lnSpc>
                <a:spcPct val="70000"/>
              </a:lnSpc>
              <a:spcBef>
                <a:spcPts val="1000"/>
              </a:spcBef>
              <a:spcAft>
                <a:spcPts val="0"/>
              </a:spcAft>
              <a:buNone/>
            </a:pPr>
            <a:r>
              <a:rPr lang="en-US" altLang="zh-CN" sz="1800" b="1" i="0" u="none" strike="noStrike" kern="1200" cap="none" spc="0" baseline="0">
                <a:solidFill>
                  <a:schemeClr val="tx1"/>
                </a:solidFill>
                <a:latin typeface="Söhne" pitchFamily="0" charset="0"/>
                <a:ea typeface="等线" pitchFamily="0" charset="0"/>
                <a:cs typeface="Lucida Sans" pitchFamily="0" charset="0"/>
              </a:rPr>
              <a:t> Evaluation:</a:t>
            </a:r>
            <a:endParaRPr lang="en-US" altLang="zh-CN" sz="1800" b="0"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pitchFamily="0" charset="0"/>
                <a:ea typeface="等线" pitchFamily="0" charset="0"/>
                <a:cs typeface="Lucida Sans" pitchFamily="0" charset="0"/>
              </a:rPr>
              <a:t>Evaluate the trained model's performance on the validation dataset using suitable evaluation metrics .</a:t>
            </a:r>
            <a:endParaRPr lang="en-US" altLang="zh-CN" sz="1800" b="0"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pitchFamily="0" charset="0"/>
                <a:ea typeface="等线" pitchFamily="0" charset="0"/>
                <a:cs typeface="Lucida Sans" pitchFamily="0" charset="0"/>
              </a:rPr>
              <a:t>Compare the performance of different models and algorithms to select the best-performing one for movie rating analysis.</a:t>
            </a:r>
            <a:endParaRPr lang="en-US" altLang="zh-CN" sz="1800" b="0" i="0" u="none" strike="noStrike" kern="1200" cap="none" spc="0" baseline="0">
              <a:solidFill>
                <a:schemeClr val="tx1"/>
              </a:solidFill>
              <a:latin typeface="Söhne" pitchFamily="0" charset="0"/>
              <a:ea typeface="等线" pitchFamily="0" charset="0"/>
              <a:cs typeface="Lucida Sans" pitchFamily="0" charset="0"/>
            </a:endParaRPr>
          </a:p>
          <a:p>
            <a:pPr marL="0" indent="0" algn="l">
              <a:lnSpc>
                <a:spcPct val="70000"/>
              </a:lnSpc>
              <a:spcBef>
                <a:spcPts val="1000"/>
              </a:spcBef>
              <a:spcAft>
                <a:spcPts val="0"/>
              </a:spcAft>
              <a:buNone/>
            </a:pPr>
            <a:r>
              <a:rPr lang="en-US" altLang="zh-CN" sz="1800" b="1" i="0" u="none" strike="noStrike" kern="1200" cap="none" spc="0" baseline="0">
                <a:solidFill>
                  <a:schemeClr val="tx1"/>
                </a:solidFill>
                <a:latin typeface="Söhne" pitchFamily="0" charset="0"/>
                <a:ea typeface="等线" pitchFamily="0" charset="0"/>
                <a:cs typeface="Lucida Sans" pitchFamily="0" charset="0"/>
              </a:rPr>
              <a:t> Model Deployment:</a:t>
            </a:r>
            <a:endParaRPr lang="en-US" altLang="zh-CN" sz="1800" b="0"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pitchFamily="0" charset="0"/>
                <a:ea typeface="等线" pitchFamily="0" charset="0"/>
                <a:cs typeface="Lucida Sans" pitchFamily="0" charset="0"/>
              </a:rPr>
              <a:t>Once the model is trained and evaluated, deploy it into production to make predictions on new data.</a:t>
            </a:r>
            <a:endParaRPr lang="en-US" altLang="zh-CN" sz="1800" b="0"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pitchFamily="0" charset="0"/>
                <a:ea typeface="等线" pitchFamily="0" charset="0"/>
                <a:cs typeface="Lucida Sans" pitchFamily="0" charset="0"/>
              </a:rPr>
              <a:t>Integrate the trained model into the movie rating analysis system's architecture, ensuring scalability, efficiency, and real-time performance</a:t>
            </a:r>
            <a:endParaRPr lang="en-US" altLang="zh-CN" sz="1800" b="0"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endParaRPr lang="en-US" altLang="zh-CN" sz="1800" b="0" i="0" u="none" strike="noStrike" kern="1200" cap="none" spc="0" baseline="0">
              <a:solidFill>
                <a:schemeClr val="tx1"/>
              </a:solidFill>
              <a:latin typeface="Söhne" pitchFamily="0" charset="0"/>
              <a:ea typeface="等线" pitchFamily="0" charset="0"/>
              <a:cs typeface="Lucida Sans" pitchFamily="0" charset="0"/>
            </a:endParaRPr>
          </a:p>
          <a:p>
            <a:pPr marL="0" indent="0" algn="l">
              <a:lnSpc>
                <a:spcPct val="70000"/>
              </a:lnSpc>
              <a:spcBef>
                <a:spcPts val="1000"/>
              </a:spcBef>
              <a:spcAft>
                <a:spcPts val="0"/>
              </a:spcAft>
              <a:buNone/>
            </a:pPr>
            <a:endParaRPr lang="en-US" altLang="zh-CN" sz="1800" b="0" i="0" u="none" strike="noStrike" kern="1200" cap="none" spc="0" baseline="0">
              <a:solidFill>
                <a:schemeClr val="tx1"/>
              </a:solidFill>
              <a:latin typeface="Söhne" pitchFamily="0" charset="0"/>
              <a:ea typeface="等线" pitchFamily="0" charset="0"/>
              <a:cs typeface="Lucida Sans" pitchFamily="0" charset="0"/>
            </a:endParaRPr>
          </a:p>
          <a:p>
            <a:pPr marL="228600" indent="-228600" algn="l">
              <a:lnSpc>
                <a:spcPct val="70000"/>
              </a:lnSpc>
              <a:spcBef>
                <a:spcPts val="1000"/>
              </a:spcBef>
              <a:spcAft>
                <a:spcPts val="0"/>
              </a:spcAft>
              <a:buFont typeface="Arial" pitchFamily="34" charset="0"/>
              <a:buChar char="•"/>
            </a:pPr>
            <a:endParaRPr lang="zh-CN" altLang="en-US" sz="1800" b="0" i="0" u="none" strike="noStrike" kern="1200" cap="none" spc="0" baseline="0">
              <a:solidFill>
                <a:schemeClr val="tx1"/>
              </a:solidFill>
              <a:latin typeface="Aptos" pitchFamily="0" charset="0"/>
              <a:ea typeface="等线" pitchFamily="0" charset="0"/>
              <a:cs typeface="Lucida Sans" pitchFamily="0" charset="0"/>
            </a:endParaRPr>
          </a:p>
        </p:txBody>
      </p:sp>
    </p:spTree>
    <p:extLst>
      <p:ext uri="{BB962C8B-B14F-4D97-AF65-F5344CB8AC3E}">
        <p14:creationId xmlns:p14="http://schemas.microsoft.com/office/powerpoint/2010/main" val="10124530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2024-04-06T11:41:35Z</dcterms:modified>
</cp:coreProperties>
</file>