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1" r:id="rId3"/>
    <p:sldId id="302" r:id="rId4"/>
    <p:sldId id="303" r:id="rId5"/>
    <p:sldId id="304" r:id="rId6"/>
    <p:sldId id="305" r:id="rId7"/>
    <p:sldId id="306" r:id="rId8"/>
    <p:sldId id="307" r:id="rId9"/>
    <p:sldId id="308" r:id="rId10"/>
    <p:sldId id="309" r:id="rId11"/>
    <p:sldId id="310" r:id="rId12"/>
    <p:sldId id="312" r:id="rId13"/>
    <p:sldId id="313" r:id="rId14"/>
    <p:sldId id="314" r:id="rId15"/>
    <p:sldId id="315"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20"/>
    <p:restoredTop sz="94660"/>
  </p:normalViewPr>
  <p:slideViewPr>
    <p:cSldViewPr>
      <p:cViewPr varScale="1">
        <p:scale>
          <a:sx n="72" d="100"/>
          <a:sy n="72" d="100"/>
        </p:scale>
        <p:origin x="63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New%20folder\employee_data.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ELCOT\Downloads\New%20folder\employee_data.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31.0</c:v>
                </c:pt>
                <c:pt idx="1">
                  <c:v>33.0</c:v>
                </c:pt>
                <c:pt idx="2">
                  <c:v>35.0</c:v>
                </c:pt>
                <c:pt idx="3">
                  <c:v>26.0</c:v>
                </c:pt>
                <c:pt idx="4">
                  <c:v>36.0</c:v>
                </c:pt>
                <c:pt idx="5">
                  <c:v>41.0</c:v>
                </c:pt>
                <c:pt idx="6">
                  <c:v>41.0</c:v>
                </c:pt>
                <c:pt idx="7">
                  <c:v>42.0</c:v>
                </c:pt>
                <c:pt idx="8">
                  <c:v>34.0</c:v>
                </c:pt>
                <c:pt idx="9">
                  <c:v>38.0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dLbls>
          <c:showLegendKey val="0"/>
          <c:showVal val="0"/>
          <c:showCatName val="0"/>
          <c:showSerName val="0"/>
          <c:showPercent val="0"/>
          <c:showBubbleSize val="0"/>
        </c:dLbls>
        <c:gapWidth val="219"/>
        <c:overlap val="-27"/>
        <c:axId val="166609872"/>
        <c:axId val="166610352"/>
      </c:barChart>
      <c:catAx>
        <c:axId val="16660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10352"/>
        <c:crosses val="autoZero"/>
        <c:auto val="1"/>
        <c:lblAlgn val="ctr"/>
        <c:lblOffset val="100"/>
        <c:noMultiLvlLbl val="0"/>
      </c:catAx>
      <c:valAx>
        <c:axId val="166610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609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31.0</c:v>
                </c:pt>
                <c:pt idx="1">
                  <c:v>33.0</c:v>
                </c:pt>
                <c:pt idx="2">
                  <c:v>35.0</c:v>
                </c:pt>
                <c:pt idx="3">
                  <c:v>26.0</c:v>
                </c:pt>
                <c:pt idx="4">
                  <c:v>36.0</c:v>
                </c:pt>
                <c:pt idx="5">
                  <c:v>41.0</c:v>
                </c:pt>
                <c:pt idx="6">
                  <c:v>41.0</c:v>
                </c:pt>
                <c:pt idx="7">
                  <c:v>42.0</c:v>
                </c:pt>
                <c:pt idx="8">
                  <c:v>34.0</c:v>
                </c:pt>
                <c:pt idx="9">
                  <c:v>38.0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07-09-2024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type="body" idx="1"/>
          </p:nvPr>
        </p:nvSpPr>
        <p:spPr/>
        <p:txBody>
          <a:bodyPr bIns="0" lIns="0" rIns="0" tIns="0"/>
          <a:p/>
        </p:txBody>
      </p:sp>
      <p:sp>
        <p:nvSpPr>
          <p:cNvPr id="10487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1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3316737"/>
            <a:ext cx="8610600" cy="1551941"/>
          </a:xfrm>
          <a:prstGeom prst="rect"/>
          <a:noFill/>
        </p:spPr>
        <p:txBody>
          <a:bodyPr rtlCol="0" wrap="square">
            <a:spAutoFit/>
          </a:bodyPr>
          <a:p>
            <a:r>
              <a:rPr dirty="0" sz="2400" lang="en-US"/>
              <a:t>STUDENT NAME:</a:t>
            </a:r>
          </a:p>
          <a:p>
            <a:r>
              <a:rPr dirty="0" sz="2400" lang="en-US"/>
              <a:t>REGISTER NO:  3122133</a:t>
            </a:r>
            <a:r>
              <a:rPr dirty="0" sz="2400" lang="en-US"/>
              <a:t>2</a:t>
            </a:r>
            <a:r>
              <a:rPr dirty="0" sz="2400" lang="en-US"/>
              <a:t>2</a:t>
            </a:r>
            <a:r>
              <a:rPr dirty="0" sz="2400" lang="en-US"/>
              <a:t> </a:t>
            </a:r>
            <a:r>
              <a:rPr dirty="0" sz="2400" lang="en-US"/>
              <a:t> </a:t>
            </a:r>
            <a:r>
              <a:rPr dirty="0" sz="2400" lang="en-US"/>
              <a:t>CAB18FD353CF977915A45021100736B9</a:t>
            </a:r>
            <a:endParaRPr altLang="en-US" lang="zh-CN"/>
          </a:p>
          <a:p>
            <a:r>
              <a:rPr dirty="0" sz="2400" lang="en-US"/>
              <a:t>DEPARTMENT: B.COM.B M  .BANK MANAGEMENT</a:t>
            </a:r>
          </a:p>
          <a:p>
            <a:r>
              <a:rPr dirty="0" sz="2400" lang="en-US"/>
              <a:t>COLLEGE : TAGORE COLLEGE OF ARTS AND SCIENCE</a:t>
            </a:r>
          </a:p>
          <a:p>
            <a:r>
              <a:rPr dirty="0" sz="2400" lang="en-US"/>
              <a:t>           </a:t>
            </a:r>
            <a:endParaRPr dirty="0" sz="2400" lang="en-IN"/>
          </a:p>
        </p:txBody>
      </p:sp>
      <p:sp>
        <p:nvSpPr>
          <p:cNvPr id="1048603" name="TextBox 17"/>
          <p:cNvSpPr txBox="1"/>
          <p:nvPr/>
        </p:nvSpPr>
        <p:spPr>
          <a:xfrm>
            <a:off x="3352800" y="3363710"/>
            <a:ext cx="6513534" cy="320041"/>
          </a:xfrm>
          <a:prstGeom prst="rect"/>
          <a:noFill/>
        </p:spPr>
        <p:txBody>
          <a:bodyPr wrap="square">
            <a:spAutoFit/>
          </a:bodyPr>
          <a:p>
            <a:r>
              <a:rPr b="1" dirty="0" lang="en-US">
                <a:solidFill>
                  <a:srgbClr val="0F0F0F"/>
                </a:solidFill>
                <a:latin typeface="Times New Roman" panose="02020603050405020304" pitchFamily="18" charset="0"/>
                <a:cs typeface="Times New Roman" panose="02020603050405020304" pitchFamily="18" charset="0"/>
              </a:rPr>
              <a:t> </a:t>
            </a:r>
            <a:r>
              <a:rPr b="1" dirty="0" lang="en-US">
                <a:solidFill>
                  <a:srgbClr val="0F0F0F"/>
                </a:solidFill>
                <a:latin typeface="Times New Roman" panose="02020603050405020304" pitchFamily="18" charset="0"/>
                <a:cs typeface="Times New Roman" panose="02020603050405020304" pitchFamily="18" charset="0"/>
              </a:rPr>
              <a:t>R</a:t>
            </a:r>
            <a:r>
              <a:rPr b="1" dirty="0" lang="en-US">
                <a:solidFill>
                  <a:srgbClr val="0F0F0F"/>
                </a:solidFill>
                <a:latin typeface="Times New Roman" panose="02020603050405020304" pitchFamily="18" charset="0"/>
                <a:cs typeface="Times New Roman" panose="02020603050405020304" pitchFamily="18" charset="0"/>
              </a:rPr>
              <a:t>.</a:t>
            </a:r>
            <a:r>
              <a:rPr b="1" dirty="0" lang="en-US">
                <a:solidFill>
                  <a:srgbClr val="0F0F0F"/>
                </a:solidFill>
                <a:latin typeface="Times New Roman" panose="02020603050405020304" pitchFamily="18" charset="0"/>
                <a:cs typeface="Times New Roman" panose="02020603050405020304" pitchFamily="18" charset="0"/>
              </a:rPr>
              <a:t>P</a:t>
            </a:r>
            <a:r>
              <a:rPr b="1" dirty="0" lang="en-US">
                <a:solidFill>
                  <a:srgbClr val="0F0F0F"/>
                </a:solidFill>
                <a:latin typeface="Times New Roman" panose="02020603050405020304" pitchFamily="18" charset="0"/>
                <a:cs typeface="Times New Roman" panose="02020603050405020304" pitchFamily="18" charset="0"/>
              </a:rPr>
              <a:t>R</a:t>
            </a:r>
            <a:r>
              <a:rPr b="1" dirty="0" lang="en-US">
                <a:solidFill>
                  <a:srgbClr val="0F0F0F"/>
                </a:solidFill>
                <a:latin typeface="Times New Roman" panose="02020603050405020304" pitchFamily="18" charset="0"/>
                <a:cs typeface="Times New Roman" panose="02020603050405020304" pitchFamily="18" charset="0"/>
              </a:rPr>
              <a:t>E</a:t>
            </a:r>
            <a:r>
              <a:rPr b="1" dirty="0" lang="en-US">
                <a:solidFill>
                  <a:srgbClr val="0F0F0F"/>
                </a:solidFill>
                <a:latin typeface="Times New Roman" panose="02020603050405020304" pitchFamily="18" charset="0"/>
                <a:cs typeface="Times New Roman" panose="02020603050405020304" pitchFamily="18" charset="0"/>
              </a:rPr>
              <a:t>E</a:t>
            </a:r>
            <a:r>
              <a:rPr b="1" dirty="0" lang="en-US">
                <a:solidFill>
                  <a:srgbClr val="0F0F0F"/>
                </a:solidFill>
                <a:latin typeface="Times New Roman" panose="02020603050405020304" pitchFamily="18" charset="0"/>
                <a:cs typeface="Times New Roman" panose="02020603050405020304" pitchFamily="18" charset="0"/>
              </a:rPr>
              <a:t>T</a:t>
            </a:r>
            <a:r>
              <a:rPr b="1" dirty="0" lang="en-US">
                <a:solidFill>
                  <a:srgbClr val="0F0F0F"/>
                </a:solidFill>
                <a:latin typeface="Times New Roman" panose="02020603050405020304" pitchFamily="18" charset="0"/>
                <a:cs typeface="Times New Roman" panose="02020603050405020304" pitchFamily="18" charset="0"/>
              </a:rPr>
              <a:t>H</a:t>
            </a:r>
            <a:r>
              <a:rPr b="1" dirty="0" lang="en-US">
                <a:solidFill>
                  <a:srgbClr val="0F0F0F"/>
                </a:solidFill>
                <a:latin typeface="Times New Roman" panose="02020603050405020304" pitchFamily="18" charset="0"/>
                <a:cs typeface="Times New Roman" panose="02020603050405020304" pitchFamily="18" charset="0"/>
              </a:rPr>
              <a:t>I</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0"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1"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3" name="Circle: Hollow 12"/>
          <p:cNvSpPr/>
          <p:nvPr/>
        </p:nvSpPr>
        <p:spPr>
          <a:xfrm>
            <a:off x="1694413" y="1790700"/>
            <a:ext cx="152399" cy="133350"/>
          </a:xfrm>
          <a:prstGeom prst="donut">
            <a:avLst>
              <a:gd name="adj" fmla="val 46866"/>
            </a:avLst>
          </a:prstGeom>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94" name="TextBox 16"/>
          <p:cNvSpPr txBox="1"/>
          <p:nvPr/>
        </p:nvSpPr>
        <p:spPr>
          <a:xfrm>
            <a:off x="1846812" y="1695450"/>
            <a:ext cx="7373388" cy="548640"/>
          </a:xfrm>
          <a:prstGeom prst="rect"/>
          <a:noFill/>
        </p:spPr>
        <p:txBody>
          <a:bodyPr wrap="square">
            <a:spAutoFit/>
          </a:bodyPr>
          <a:p>
            <a:r>
              <a:rPr dirty="0" lang="en-IN" spc="300"/>
              <a:t>Performance level=IFS(Z8&gt;=5,”VERY</a:t>
            </a:r>
          </a:p>
          <a:p>
            <a:r>
              <a:rPr dirty="0" lang="en-IN" spc="300"/>
              <a:t>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7" name="object 8"/>
          <p:cNvSpPr txBox="1"/>
          <p:nvPr/>
        </p:nvSpPr>
        <p:spPr>
          <a:xfrm>
            <a:off x="739775" y="291147"/>
            <a:ext cx="3303904" cy="1207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TextBox 2"/>
          <p:cNvSpPr txBox="1"/>
          <p:nvPr/>
        </p:nvSpPr>
        <p:spPr>
          <a:xfrm>
            <a:off x="533400" y="982341"/>
            <a:ext cx="6102626" cy="5425440"/>
          </a:xfrm>
          <a:prstGeom prst="rect"/>
          <a:noFill/>
        </p:spPr>
        <p:txBody>
          <a:bodyPr wrap="square">
            <a:spAutoFit/>
          </a:bodyPr>
          <a:p>
            <a:r>
              <a:rPr dirty="0" sz="2200" lang="en-IN"/>
              <a:t>Data collection </a:t>
            </a:r>
          </a:p>
          <a:p>
            <a:r>
              <a:rPr dirty="0" sz="2200" lang="en-IN"/>
              <a:t>1)This data set to download in </a:t>
            </a:r>
            <a:r>
              <a:rPr dirty="0" sz="2200" lang="en-IN" err="1"/>
              <a:t>koggle</a:t>
            </a:r>
            <a:r>
              <a:rPr dirty="0" sz="2200" lang="en-IN"/>
              <a:t> </a:t>
            </a:r>
          </a:p>
          <a:p>
            <a:r>
              <a:rPr dirty="0" sz="2200" lang="en-IN"/>
              <a:t>2)Employee data set analysis to excel</a:t>
            </a:r>
          </a:p>
          <a:p>
            <a:r>
              <a:rPr dirty="0" sz="2200" lang="en-IN"/>
              <a:t>3)To analysis to data set create to data chart design </a:t>
            </a:r>
          </a:p>
          <a:p>
            <a:r>
              <a:rPr dirty="0" sz="2200" lang="en-IN"/>
              <a:t>Feature collection</a:t>
            </a:r>
          </a:p>
          <a:p>
            <a:r>
              <a:rPr dirty="0" sz="2200" lang="en-IN"/>
              <a:t>1)Data set to feature to employer Performance level calculus </a:t>
            </a:r>
          </a:p>
          <a:p>
            <a:r>
              <a:rPr dirty="0" sz="2200" lang="en-IN"/>
              <a:t>2)Employers highest level performance identity</a:t>
            </a:r>
          </a:p>
          <a:p>
            <a:r>
              <a:rPr dirty="0" sz="2200" lang="en-IN"/>
              <a:t>Data cleaning</a:t>
            </a:r>
          </a:p>
          <a:p>
            <a:r>
              <a:rPr dirty="0" sz="2200" lang="en-IN"/>
              <a:t>1)Missing values identity</a:t>
            </a:r>
          </a:p>
          <a:p>
            <a:r>
              <a:rPr dirty="0" sz="2200" lang="en-IN"/>
              <a:t>2)Missing values filter out</a:t>
            </a:r>
          </a:p>
          <a:p>
            <a:r>
              <a:rPr dirty="0" sz="2200" lang="en-IN"/>
              <a:t>Performance level</a:t>
            </a:r>
          </a:p>
          <a:p>
            <a:r>
              <a:rPr dirty="0" sz="2200" lang="en-IN"/>
              <a:t>1)Excel software to use and employer data set to analysis</a:t>
            </a:r>
          </a:p>
          <a:p>
            <a:r>
              <a:rPr dirty="0" sz="2200" lang="en-IN"/>
              <a:t>2)And create to data chart </a:t>
            </a:r>
          </a:p>
          <a:p>
            <a:r>
              <a:rPr dirty="0" sz="2200" lang="en-IN"/>
              <a:t>Summary</a:t>
            </a:r>
          </a:p>
          <a:p>
            <a:r>
              <a:rPr dirty="0" sz="2200" lang="en-IN"/>
              <a:t>1)Po table to </a:t>
            </a:r>
            <a:r>
              <a:rPr dirty="0" sz="2200" lang="en-IN" err="1"/>
              <a:t>powerpoint</a:t>
            </a:r>
            <a:r>
              <a:rPr dirty="0" sz="2200" lang="en-IN"/>
              <a:t> to use analysis</a:t>
            </a:r>
          </a:p>
          <a:p>
            <a:endParaRPr dirty="0" sz="2200" lang="en-IN"/>
          </a:p>
          <a:p>
            <a:endParaRPr dirty="0" sz="22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3"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295400" y="1576457"/>
          <a:ext cx="7162800" cy="53498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5" name="Title 1"/>
          <p:cNvSpPr>
            <a:spLocks noGrp="1"/>
          </p:cNvSpPr>
          <p:nvPr>
            <p:ph type="title"/>
          </p:nvPr>
        </p:nvSpPr>
        <p:spPr>
          <a:xfrm>
            <a:off x="755332" y="385444"/>
            <a:ext cx="10681335" cy="1193800"/>
          </a:xfrm>
        </p:spPr>
        <p:txBody>
          <a:bodyPr/>
          <a:p>
            <a:r>
              <a:rPr dirty="0" lang="en-IN"/>
              <a:t>RESULTS</a:t>
            </a:r>
            <a:br>
              <a:rPr dirty="0" lang="en-IN"/>
            </a:br>
            <a:endParaRPr dirty="0" lang="en-IN"/>
          </a:p>
        </p:txBody>
      </p:sp>
      <p:graphicFrame>
        <p:nvGraphicFramePr>
          <p:cNvPr id="4194305" name="Chart 2"/>
          <p:cNvGraphicFramePr>
            <a:graphicFrameLocks/>
          </p:cNvGraphicFramePr>
          <p:nvPr/>
        </p:nvGraphicFramePr>
        <p:xfrm>
          <a:off x="755332" y="1600200"/>
          <a:ext cx="7779068"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06"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7" name="TextBox 3"/>
          <p:cNvSpPr txBox="1"/>
          <p:nvPr/>
        </p:nvSpPr>
        <p:spPr>
          <a:xfrm>
            <a:off x="791775" y="1600200"/>
            <a:ext cx="6102626" cy="3368041"/>
          </a:xfrm>
          <a:prstGeom prst="rect"/>
          <a:noFill/>
        </p:spPr>
        <p:txBody>
          <a:bodyPr wrap="square">
            <a:spAutoFit/>
          </a:bodyPr>
          <a:p>
            <a:r>
              <a:rPr dirty="0" sz="4400" lang="en-IN"/>
              <a:t>conclusion to this employee Performance medium level employee to high and this medium employee to motivate move on next level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TextBox 10"/>
          <p:cNvSpPr txBox="1"/>
          <p:nvPr/>
        </p:nvSpPr>
        <p:spPr>
          <a:xfrm>
            <a:off x="853950" y="1436191"/>
            <a:ext cx="6102626" cy="4028440"/>
          </a:xfrm>
          <a:prstGeom prst="rect"/>
          <a:noFill/>
        </p:spPr>
        <p:txBody>
          <a:bodyPr wrap="square">
            <a:spAutoFit/>
          </a:bodyPr>
          <a:p>
            <a:r>
              <a:rPr b="0" dirty="0" sz="3200" i="0" lang="en-US">
                <a:solidFill>
                  <a:srgbClr val="282829"/>
                </a:solidFill>
                <a:effectLst/>
                <a:latin typeface="-apple-system"/>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b="0" dirty="0" sz="2800" i="0" lang="en-US">
                <a:solidFill>
                  <a:srgbClr val="282829"/>
                </a:solidFill>
                <a:effectLst/>
                <a:latin typeface="-apple-system"/>
              </a:rPr>
              <a:t>.</a:t>
            </a:r>
            <a:endParaRPr dirty="0" sz="2800" lang="en-IN"/>
          </a:p>
        </p:txBody>
      </p:sp>
      <p:sp>
        <p:nvSpPr>
          <p:cNvPr id="1048651" name="Star: 5 Points 11"/>
          <p:cNvSpPr/>
          <p:nvPr/>
        </p:nvSpPr>
        <p:spPr>
          <a:xfrm>
            <a:off x="742588" y="1691203"/>
            <a:ext cx="137465" cy="166172"/>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8" name="TextBox 11"/>
          <p:cNvSpPr txBox="1"/>
          <p:nvPr/>
        </p:nvSpPr>
        <p:spPr>
          <a:xfrm>
            <a:off x="1066800" y="2175718"/>
            <a:ext cx="6102626" cy="3634741"/>
          </a:xfrm>
          <a:prstGeom prst="rect"/>
          <a:noFill/>
        </p:spPr>
        <p:txBody>
          <a:bodyPr wrap="square">
            <a:spAutoFit/>
          </a:bodyPr>
          <a:p>
            <a:r>
              <a:rPr b="0" dirty="0" sz="3200" i="0" lang="en-US">
                <a:solidFill>
                  <a:srgbClr val="1F1F1F"/>
                </a:solidFill>
                <a:effectLst/>
                <a:latin typeface="Google Sans"/>
              </a:rPr>
              <a:t> </a:t>
            </a:r>
            <a:r>
              <a:rPr b="0" dirty="0" sz="3200" i="0" lang="en-US">
                <a:solidFill>
                  <a:srgbClr val="040C28"/>
                </a:solidFill>
                <a:effectLst/>
                <a:latin typeface="Google Sans"/>
              </a:rPr>
              <a:t>involves evaluating various metrics such as productivity, efficiency, and output quality to assess individual and team performance</a:t>
            </a:r>
            <a:r>
              <a:rPr b="0" dirty="0" sz="3200" i="0" lang="en-US">
                <a:solidFill>
                  <a:srgbClr val="1F1F1F"/>
                </a:solidFill>
                <a:effectLst/>
                <a:latin typeface="Google Sans"/>
              </a:rPr>
              <a:t>. By leveraging data analytics, organizations can identify top performers, areas for improvement, and potential training needs.</a:t>
            </a:r>
            <a:endParaRPr dirty="0" sz="3200" lang="en-IN"/>
          </a:p>
        </p:txBody>
      </p:sp>
      <p:sp>
        <p:nvSpPr>
          <p:cNvPr id="1048659" name="TextBox 13"/>
          <p:cNvSpPr txBox="1"/>
          <p:nvPr/>
        </p:nvSpPr>
        <p:spPr>
          <a:xfrm>
            <a:off x="593449" y="1497538"/>
            <a:ext cx="6102626" cy="535940"/>
          </a:xfrm>
          <a:prstGeom prst="rect"/>
          <a:noFill/>
        </p:spPr>
        <p:txBody>
          <a:bodyPr wrap="square">
            <a:spAutoFit/>
          </a:bodyPr>
          <a:p>
            <a:r>
              <a:rPr b="0" dirty="0" sz="3600" i="0" lang="en-IN">
                <a:solidFill>
                  <a:srgbClr val="1F1F1F"/>
                </a:solidFill>
                <a:effectLst/>
                <a:latin typeface="Google Sans"/>
              </a:rPr>
              <a:t>Employee performance analysis</a:t>
            </a:r>
            <a:endParaRPr dirty="0" sz="36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5" name="TextBox 8"/>
          <p:cNvSpPr txBox="1"/>
          <p:nvPr/>
        </p:nvSpPr>
        <p:spPr>
          <a:xfrm>
            <a:off x="593449" y="1511468"/>
            <a:ext cx="6102626" cy="815340"/>
          </a:xfrm>
          <a:prstGeom prst="rect"/>
          <a:noFill/>
        </p:spPr>
        <p:txBody>
          <a:bodyPr wrap="square">
            <a:spAutoFit/>
          </a:bodyPr>
          <a:p>
            <a:r>
              <a:rPr dirty="0" sz="2000" lang="en-IN">
                <a:solidFill>
                  <a:srgbClr val="1F1F1F"/>
                </a:solidFill>
                <a:latin typeface="Google Sans"/>
              </a:rPr>
              <a:t>This </a:t>
            </a:r>
            <a:r>
              <a:rPr b="0" dirty="0" sz="2000" i="0" lang="en-IN">
                <a:solidFill>
                  <a:srgbClr val="1F1F1F"/>
                </a:solidFill>
                <a:effectLst/>
                <a:latin typeface="Google Sans"/>
              </a:rPr>
              <a:t>Employee 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Project to useful in </a:t>
            </a:r>
            <a:r>
              <a:rPr dirty="0" sz="2000" lang="en-US">
                <a:solidFill>
                  <a:srgbClr val="0D0D0D"/>
                </a:solidFill>
                <a:latin typeface="Times New Roman" panose="02020603050405020304" pitchFamily="18" charset="0"/>
                <a:cs typeface="Times New Roman" panose="02020603050405020304" pitchFamily="18" charset="0"/>
              </a:rPr>
              <a:t>manage</a:t>
            </a:r>
            <a:r>
              <a:rPr b="0" dirty="0" sz="2000" i="0" lang="en-US">
                <a:solidFill>
                  <a:srgbClr val="0D0D0D"/>
                </a:solidFill>
                <a:effectLst/>
                <a:latin typeface="Times New Roman" panose="02020603050405020304" pitchFamily="18" charset="0"/>
                <a:cs typeface="Times New Roman" panose="02020603050405020304" pitchFamily="18" charset="0"/>
              </a:rPr>
              <a:t> employers and employer to organization </a:t>
            </a:r>
            <a:r>
              <a:rPr dirty="0" sz="2000" lang="en-US">
                <a:solidFill>
                  <a:srgbClr val="0D0D0D"/>
                </a:solidFill>
                <a:latin typeface="Times New Roman" panose="02020603050405020304" pitchFamily="18" charset="0"/>
                <a:cs typeface="Times New Roman" panose="02020603050405020304" pitchFamily="18" charset="0"/>
              </a:rPr>
              <a:t>and it sector to all in this employee management to benefits</a:t>
            </a:r>
            <a:endParaRPr dirty="0" sz="2000" lang="en-IN"/>
          </a:p>
        </p:txBody>
      </p:sp>
      <p:sp>
        <p:nvSpPr>
          <p:cNvPr id="1048666" name="Star: 5 Points 9"/>
          <p:cNvSpPr/>
          <p:nvPr/>
        </p:nvSpPr>
        <p:spPr>
          <a:xfrm>
            <a:off x="517249" y="1695450"/>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67" name="TextBox 11"/>
          <p:cNvSpPr txBox="1"/>
          <p:nvPr/>
        </p:nvSpPr>
        <p:spPr>
          <a:xfrm>
            <a:off x="897835" y="2628647"/>
            <a:ext cx="6102626" cy="447040"/>
          </a:xfrm>
          <a:prstGeom prst="rect"/>
          <a:noFill/>
        </p:spPr>
        <p:txBody>
          <a:bodyPr wrap="square">
            <a:spAutoFit/>
          </a:bodyPr>
          <a:p>
            <a:r>
              <a:rPr dirty="0" sz="2800" lang="en-IN" spc="-10"/>
              <a:t>T</a:t>
            </a:r>
            <a:r>
              <a:rPr dirty="0" sz="2800" lang="en-IN" spc="-15"/>
              <a:t>H</a:t>
            </a:r>
            <a:r>
              <a:rPr dirty="0" sz="2800" lang="en-IN" spc="15"/>
              <a:t>E</a:t>
            </a:r>
            <a:r>
              <a:rPr dirty="0" sz="2800" lang="en-IN" spc="-35"/>
              <a:t> </a:t>
            </a:r>
            <a:r>
              <a:rPr dirty="0" sz="2800" lang="en-IN" spc="-20"/>
              <a:t>E</a:t>
            </a:r>
            <a:r>
              <a:rPr dirty="0" sz="2800" lang="en-IN" spc="30"/>
              <a:t>N</a:t>
            </a:r>
            <a:r>
              <a:rPr dirty="0" sz="2800" lang="en-IN" spc="15"/>
              <a:t>D</a:t>
            </a:r>
            <a:r>
              <a:rPr dirty="0" sz="2800" lang="en-IN" spc="-45"/>
              <a:t> </a:t>
            </a:r>
            <a:r>
              <a:rPr dirty="0" sz="2800" lang="en-IN"/>
              <a:t>U</a:t>
            </a:r>
            <a:r>
              <a:rPr dirty="0" sz="2800" lang="en-IN" spc="10"/>
              <a:t>S</a:t>
            </a:r>
            <a:r>
              <a:rPr dirty="0" sz="2800" lang="en-IN" spc="-25"/>
              <a:t>E</a:t>
            </a:r>
            <a:r>
              <a:rPr dirty="0" sz="2800" lang="en-IN" spc="-10"/>
              <a:t>R</a:t>
            </a:r>
            <a:r>
              <a:rPr dirty="0" sz="2800" lang="en-IN" spc="5"/>
              <a:t>S</a:t>
            </a:r>
            <a:endParaRPr dirty="0" sz="2800" lang="en-IN"/>
          </a:p>
        </p:txBody>
      </p:sp>
      <p:sp>
        <p:nvSpPr>
          <p:cNvPr id="1048668" name="TextBox 15"/>
          <p:cNvSpPr txBox="1"/>
          <p:nvPr/>
        </p:nvSpPr>
        <p:spPr>
          <a:xfrm>
            <a:off x="1143000" y="3133165"/>
            <a:ext cx="6102626" cy="447040"/>
          </a:xfrm>
          <a:prstGeom prst="rect"/>
          <a:noFill/>
        </p:spPr>
        <p:txBody>
          <a:bodyPr wrap="square">
            <a:spAutoFit/>
          </a:bodyPr>
          <a:p>
            <a:r>
              <a:rPr dirty="0" sz="2800" lang="en-US">
                <a:solidFill>
                  <a:srgbClr val="0D0D0D"/>
                </a:solidFill>
                <a:latin typeface="Times New Roman" panose="02020603050405020304" pitchFamily="18" charset="0"/>
                <a:cs typeface="Times New Roman" panose="02020603050405020304" pitchFamily="18" charset="0"/>
              </a:rPr>
              <a:t>manage</a:t>
            </a:r>
            <a:r>
              <a:rPr b="0" dirty="0" sz="2800" i="0" lang="en-US">
                <a:solidFill>
                  <a:srgbClr val="0D0D0D"/>
                </a:solidFill>
                <a:effectLst/>
                <a:latin typeface="Times New Roman" panose="02020603050405020304" pitchFamily="18" charset="0"/>
                <a:cs typeface="Times New Roman" panose="02020603050405020304" pitchFamily="18" charset="0"/>
              </a:rPr>
              <a:t> </a:t>
            </a:r>
            <a:endParaRPr dirty="0" sz="2800" lang="en-IN"/>
          </a:p>
        </p:txBody>
      </p:sp>
      <p:sp>
        <p:nvSpPr>
          <p:cNvPr id="1048669" name="TextBox 17"/>
          <p:cNvSpPr txBox="1"/>
          <p:nvPr/>
        </p:nvSpPr>
        <p:spPr>
          <a:xfrm>
            <a:off x="1143000" y="3741101"/>
            <a:ext cx="6102626" cy="383541"/>
          </a:xfrm>
          <a:prstGeom prst="rect"/>
          <a:noFill/>
        </p:spPr>
        <p:txBody>
          <a:bodyPr wrap="square">
            <a:spAutoFit/>
          </a:bodyPr>
          <a:p>
            <a:r>
              <a:rPr b="0" dirty="0" sz="2400" i="0" lang="en-US">
                <a:solidFill>
                  <a:srgbClr val="0D0D0D"/>
                </a:solidFill>
                <a:effectLst/>
                <a:latin typeface="Times New Roman" panose="02020603050405020304" pitchFamily="18" charset="0"/>
                <a:cs typeface="Times New Roman" panose="02020603050405020304" pitchFamily="18" charset="0"/>
              </a:rPr>
              <a:t>employers</a:t>
            </a:r>
            <a:endParaRPr dirty="0" sz="2400" lang="en-IN"/>
          </a:p>
        </p:txBody>
      </p:sp>
      <p:sp>
        <p:nvSpPr>
          <p:cNvPr id="1048670" name="TextBox 19"/>
          <p:cNvSpPr txBox="1"/>
          <p:nvPr/>
        </p:nvSpPr>
        <p:spPr>
          <a:xfrm>
            <a:off x="1143000" y="4362546"/>
            <a:ext cx="6102626" cy="383541"/>
          </a:xfrm>
          <a:prstGeom prst="rect"/>
          <a:noFill/>
        </p:spPr>
        <p:txBody>
          <a:bodyPr wrap="square">
            <a:spAutoFit/>
          </a:bodyPr>
          <a:p>
            <a:r>
              <a:rPr b="0" dirty="0" sz="2400" i="0" lang="en-US">
                <a:solidFill>
                  <a:srgbClr val="0D0D0D"/>
                </a:solidFill>
                <a:effectLst/>
                <a:latin typeface="Times New Roman" panose="02020603050405020304" pitchFamily="18" charset="0"/>
                <a:cs typeface="Times New Roman" panose="02020603050405020304" pitchFamily="18" charset="0"/>
              </a:rPr>
              <a:t>employer</a:t>
            </a:r>
            <a:endParaRPr dirty="0" sz="2400" lang="en-IN"/>
          </a:p>
        </p:txBody>
      </p:sp>
      <p:sp>
        <p:nvSpPr>
          <p:cNvPr id="1048671" name="TextBox 21"/>
          <p:cNvSpPr txBox="1"/>
          <p:nvPr/>
        </p:nvSpPr>
        <p:spPr>
          <a:xfrm>
            <a:off x="1143000" y="4977200"/>
            <a:ext cx="6102626" cy="383541"/>
          </a:xfrm>
          <a:prstGeom prst="rect"/>
          <a:noFill/>
        </p:spPr>
        <p:txBody>
          <a:bodyPr wrap="square">
            <a:spAutoFit/>
          </a:bodyPr>
          <a:p>
            <a:r>
              <a:rPr b="0" dirty="0" sz="2400" i="0" lang="en-US">
                <a:solidFill>
                  <a:srgbClr val="0D0D0D"/>
                </a:solidFill>
                <a:effectLst/>
                <a:latin typeface="Times New Roman" panose="02020603050405020304" pitchFamily="18" charset="0"/>
                <a:cs typeface="Times New Roman" panose="02020603050405020304" pitchFamily="18" charset="0"/>
              </a:rPr>
              <a:t>Organization and management</a:t>
            </a:r>
            <a:endParaRPr dirty="0" sz="2400" lang="en-IN"/>
          </a:p>
        </p:txBody>
      </p:sp>
      <p:sp>
        <p:nvSpPr>
          <p:cNvPr id="1048672" name="Star: 5 Points 22"/>
          <p:cNvSpPr/>
          <p:nvPr/>
        </p:nvSpPr>
        <p:spPr>
          <a:xfrm>
            <a:off x="821635" y="2845891"/>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3" name="Star: 5 Points 23"/>
          <p:cNvSpPr/>
          <p:nvPr/>
        </p:nvSpPr>
        <p:spPr>
          <a:xfrm>
            <a:off x="819978" y="3435482"/>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4" name="Star: 5 Points 24"/>
          <p:cNvSpPr/>
          <p:nvPr/>
        </p:nvSpPr>
        <p:spPr>
          <a:xfrm>
            <a:off x="819978" y="3969208"/>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5" name="Star: 5 Points 25"/>
          <p:cNvSpPr/>
          <p:nvPr/>
        </p:nvSpPr>
        <p:spPr>
          <a:xfrm>
            <a:off x="817065" y="4593378"/>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76" name="Star: 5 Points 26"/>
          <p:cNvSpPr/>
          <p:nvPr/>
        </p:nvSpPr>
        <p:spPr>
          <a:xfrm>
            <a:off x="817065" y="5163666"/>
            <a:ext cx="76200" cy="88731"/>
          </a:xfrm>
          <a:prstGeom prst="star5"/>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Title 1"/>
          <p:cNvSpPr>
            <a:spLocks noGrp="1"/>
          </p:cNvSpPr>
          <p:nvPr>
            <p:ph type="title"/>
          </p:nvPr>
        </p:nvSpPr>
        <p:spPr>
          <a:xfrm>
            <a:off x="755332" y="385444"/>
            <a:ext cx="10681335" cy="596901"/>
          </a:xfrm>
        </p:spPr>
        <p:txBody>
          <a:bodyPr/>
          <a:p>
            <a:r>
              <a:rPr dirty="0" sz="4800" lang="en-US" spc="25"/>
              <a:t>W</a:t>
            </a:r>
            <a:r>
              <a:rPr dirty="0" sz="4800" lang="en-US" spc="-20"/>
              <a:t>H</a:t>
            </a:r>
            <a:r>
              <a:rPr dirty="0" sz="4800" lang="en-US" spc="20"/>
              <a:t>O</a:t>
            </a:r>
            <a:r>
              <a:rPr dirty="0" sz="4800" lang="en-US" spc="-235"/>
              <a:t> </a:t>
            </a:r>
            <a:r>
              <a:rPr dirty="0" sz="4800" lang="en-US" spc="-10"/>
              <a:t>AR</a:t>
            </a:r>
            <a:r>
              <a:rPr dirty="0" sz="4800" lang="en-US" spc="15"/>
              <a:t>E</a:t>
            </a:r>
            <a:r>
              <a:rPr dirty="0" sz="4800" lang="en-US" spc="-35"/>
              <a:t> </a:t>
            </a:r>
            <a:r>
              <a:rPr dirty="0" sz="4800" lang="en-US" spc="-10"/>
              <a:t>T</a:t>
            </a:r>
            <a:r>
              <a:rPr dirty="0" sz="4800" lang="en-US" spc="-15"/>
              <a:t>H</a:t>
            </a:r>
            <a:r>
              <a:rPr dirty="0" sz="4800" lang="en-US" spc="15"/>
              <a:t>E</a:t>
            </a:r>
            <a:r>
              <a:rPr dirty="0" sz="4800" lang="en-US" spc="-35"/>
              <a:t> </a:t>
            </a:r>
            <a:r>
              <a:rPr dirty="0" sz="4800" lang="en-US" spc="-20"/>
              <a:t>E</a:t>
            </a:r>
            <a:r>
              <a:rPr dirty="0" sz="4800" lang="en-US" spc="30"/>
              <a:t>N</a:t>
            </a:r>
            <a:r>
              <a:rPr dirty="0" sz="4800" lang="en-US" spc="15"/>
              <a:t>D</a:t>
            </a:r>
            <a:r>
              <a:rPr dirty="0" sz="4800" lang="en-US" spc="-45"/>
              <a:t> </a:t>
            </a:r>
            <a:r>
              <a:rPr dirty="0" sz="4800" lang="en-US"/>
              <a:t>U</a:t>
            </a:r>
            <a:r>
              <a:rPr dirty="0" sz="4800" lang="en-US" spc="10"/>
              <a:t>S</a:t>
            </a:r>
            <a:r>
              <a:rPr dirty="0" sz="4800" lang="en-US" spc="-25"/>
              <a:t>E</a:t>
            </a:r>
            <a:r>
              <a:rPr dirty="0" sz="4800" lang="en-US" spc="-10"/>
              <a:t>R</a:t>
            </a:r>
            <a:r>
              <a:rPr dirty="0" sz="4800" lang="en-US" spc="5"/>
              <a:t>S?</a:t>
            </a:r>
            <a:endParaRPr dirty="0" lang="en-IN"/>
          </a:p>
        </p:txBody>
      </p:sp>
      <p:pic>
        <p:nvPicPr>
          <p:cNvPr id="2097163" name="Picture 2" descr="Employees blue flat design web icon Stock Photo - Alamy"/>
          <p:cNvPicPr>
            <a:picLocks noChangeAspect="1" noChangeArrowheads="1"/>
          </p:cNvPicPr>
          <p:nvPr/>
        </p:nvPicPr>
        <p:blipFill>
          <a:blip xmlns:r="http://schemas.openxmlformats.org/officeDocument/2006/relationships" r:embed="rId1"/>
          <a:srcRect/>
          <a:stretch>
            <a:fillRect/>
          </a:stretch>
        </p:blipFill>
        <p:spPr bwMode="auto">
          <a:xfrm>
            <a:off x="457200" y="4572634"/>
            <a:ext cx="2362200" cy="2285366"/>
          </a:xfrm>
          <a:prstGeom prst="rect"/>
          <a:noFill/>
        </p:spPr>
      </p:pic>
      <p:pic>
        <p:nvPicPr>
          <p:cNvPr id="2097164" name="Picture 4" descr="Organizational Chart - What is an Organization Chart ..."/>
          <p:cNvPicPr>
            <a:picLocks noChangeAspect="1" noChangeArrowheads="1"/>
          </p:cNvPicPr>
          <p:nvPr/>
        </p:nvPicPr>
        <p:blipFill>
          <a:blip xmlns:r="http://schemas.openxmlformats.org/officeDocument/2006/relationships" r:embed="rId2" cstate="print"/>
          <a:srcRect/>
          <a:stretch>
            <a:fillRect/>
          </a:stretch>
        </p:blipFill>
        <p:spPr bwMode="auto">
          <a:xfrm flipH="1" flipV="1">
            <a:off x="12192000" y="7162800"/>
            <a:ext cx="48995" cy="46066"/>
          </a:xfrm>
          <a:prstGeom prst="rect"/>
          <a:noFill/>
        </p:spPr>
      </p:pic>
      <p:pic>
        <p:nvPicPr>
          <p:cNvPr id="2097165" name="Picture 6" descr="7 Types of Organizational Structures for Companies"/>
          <p:cNvPicPr>
            <a:picLocks noChangeAspect="1" noChangeArrowheads="1"/>
          </p:cNvPicPr>
          <p:nvPr/>
        </p:nvPicPr>
        <p:blipFill>
          <a:blip xmlns:r="http://schemas.openxmlformats.org/officeDocument/2006/relationships" r:embed="rId3"/>
          <a:srcRect/>
          <a:stretch>
            <a:fillRect/>
          </a:stretch>
        </p:blipFill>
        <p:spPr bwMode="auto">
          <a:xfrm>
            <a:off x="2701925" y="990600"/>
            <a:ext cx="6788150" cy="5619596"/>
          </a:xfrm>
          <a:prstGeom prst="rect"/>
          <a:ln>
            <a:noFill/>
          </a:ln>
          <a:effectLst>
            <a:outerShdw algn="tl" blurRad="292100" dir="2700000" dist="139700"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83" name="TextBox 9"/>
          <p:cNvSpPr txBox="1"/>
          <p:nvPr/>
        </p:nvSpPr>
        <p:spPr>
          <a:xfrm>
            <a:off x="3051313" y="3254273"/>
            <a:ext cx="6102626" cy="1234440"/>
          </a:xfrm>
          <a:prstGeom prst="rect"/>
          <a:noFill/>
        </p:spPr>
        <p:txBody>
          <a:bodyPr wrap="square">
            <a:spAutoFit/>
          </a:bodyPr>
          <a:p>
            <a:r>
              <a:rPr dirty="0" lang="en-IN"/>
              <a:t>Conditional formatting-missing</a:t>
            </a:r>
          </a:p>
          <a:p>
            <a:r>
              <a:rPr dirty="0" lang="en-IN"/>
              <a:t>Filter-remove</a:t>
            </a:r>
          </a:p>
          <a:p>
            <a:r>
              <a:rPr dirty="0" lang="en-IN"/>
              <a:t>Formula-performance</a:t>
            </a:r>
          </a:p>
          <a:p>
            <a:r>
              <a:rPr dirty="0" lang="en-IN"/>
              <a:t>Pivot-summary</a:t>
            </a:r>
          </a:p>
          <a:p>
            <a:r>
              <a:rPr dirty="0" lang="en-IN"/>
              <a:t>Graph-data </a:t>
            </a:r>
            <a:r>
              <a:rPr dirty="0" lang="en-IN" err="1"/>
              <a:t>visualiztion</a:t>
            </a:r>
            <a:r>
              <a:rPr dirty="0" lang="en-IN"/>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Title 1"/>
          <p:cNvSpPr>
            <a:spLocks noGrp="1"/>
          </p:cNvSpPr>
          <p:nvPr>
            <p:ph type="title"/>
          </p:nvPr>
        </p:nvSpPr>
        <p:spPr>
          <a:xfrm>
            <a:off x="755332" y="385444"/>
            <a:ext cx="10681335" cy="596901"/>
          </a:xfrm>
        </p:spPr>
        <p:txBody>
          <a:bodyPr/>
          <a:p>
            <a:r>
              <a:rPr dirty="0" lang="en-IN"/>
              <a:t>Dataset Description</a:t>
            </a:r>
          </a:p>
        </p:txBody>
      </p:sp>
      <p:sp>
        <p:nvSpPr>
          <p:cNvPr id="1048685" name="TextBox 3"/>
          <p:cNvSpPr txBox="1"/>
          <p:nvPr/>
        </p:nvSpPr>
        <p:spPr>
          <a:xfrm>
            <a:off x="1143000" y="1447800"/>
            <a:ext cx="6102626" cy="2948940"/>
          </a:xfrm>
          <a:prstGeom prst="rect"/>
          <a:noFill/>
        </p:spPr>
        <p:txBody>
          <a:bodyPr wrap="square">
            <a:spAutoFit/>
          </a:bodyPr>
          <a:p>
            <a:r>
              <a:rPr dirty="0" sz="2400" lang="en-IN"/>
              <a:t>Employee=-Kaggle</a:t>
            </a:r>
          </a:p>
          <a:p>
            <a:r>
              <a:rPr dirty="0" sz="2400" lang="en-IN"/>
              <a:t>26-features</a:t>
            </a:r>
          </a:p>
          <a:p>
            <a:r>
              <a:rPr dirty="0" sz="2400" lang="en-IN"/>
              <a:t>9-features</a:t>
            </a:r>
          </a:p>
          <a:p>
            <a:r>
              <a:rPr dirty="0" sz="2400" lang="en-IN"/>
              <a:t>Emp id-</a:t>
            </a:r>
            <a:r>
              <a:rPr dirty="0" sz="2400" lang="en-IN" err="1"/>
              <a:t>num</a:t>
            </a:r>
            <a:endParaRPr dirty="0" sz="2400" lang="en-IN"/>
          </a:p>
          <a:p>
            <a:r>
              <a:rPr dirty="0" sz="2400" lang="en-IN"/>
              <a:t>Name-text</a:t>
            </a:r>
          </a:p>
          <a:p>
            <a:r>
              <a:rPr dirty="0" sz="2400" lang="en-IN"/>
              <a:t>Emp type</a:t>
            </a:r>
          </a:p>
          <a:p>
            <a:r>
              <a:rPr dirty="0" sz="2400" lang="en-IN"/>
              <a:t>Performance level</a:t>
            </a:r>
          </a:p>
          <a:p>
            <a:r>
              <a:rPr dirty="0" sz="2400" lang="en-IN"/>
              <a:t>Gender-male female</a:t>
            </a:r>
          </a:p>
          <a:p>
            <a:r>
              <a:rPr dirty="0" sz="2400" lang="en-IN"/>
              <a:t>Employee rating-</a:t>
            </a:r>
            <a:r>
              <a:rPr dirty="0" sz="2400" lang="en-IN" err="1"/>
              <a:t>num</a:t>
            </a:r>
            <a:endParaRPr dirty="0" sz="2400" lang="en-IN"/>
          </a:p>
          <a:p>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jaya v</cp:lastModifiedBy>
  <dcterms:created xsi:type="dcterms:W3CDTF">2024-03-29T04:07:22Z</dcterms:created>
  <dcterms:modified xsi:type="dcterms:W3CDTF">2024-09-10T04:04:01Z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cbb73b5f62454900890700b3b8f82dc9</vt:lpwstr>
  </property>
</Properties>
</file>