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17" r:id="rId6"/>
    <p:sldId id="384" r:id="rId7"/>
    <p:sldId id="321" r:id="rId8"/>
    <p:sldId id="391" r:id="rId9"/>
    <p:sldId id="393" r:id="rId10"/>
    <p:sldId id="392" r:id="rId11"/>
    <p:sldId id="389" r:id="rId12"/>
    <p:sldId id="396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120" y="4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aqs.epa.gov/aqsweb/airdata/download_files.html#AQI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Time Series Forecasting of Air Quality Index in Seattle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John Foster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2879725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803" y="3568700"/>
            <a:ext cx="5063005" cy="28797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US Environmental Protection Agency. (2017-2021). </a:t>
            </a:r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Air Quality System Data Mart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[internet database] available via https://www.epa.gov/outdoor-air-quality-data. Accessed July 07, 2023.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https://aqs.epa.gov/aqsweb/airdata/download_files.html#AQI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Lewis, C.D. (1982). </a:t>
            </a:r>
            <a:r>
              <a:rPr lang="en-US" sz="1800" b="0" i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Industrial and Business Forecasting Methods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Butterworths Publishing. London.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90951"/>
            <a:ext cx="11097551" cy="6903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11090274" cy="3515555"/>
          </a:xfrm>
        </p:spPr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John Foster</a:t>
            </a:r>
          </a:p>
          <a:p>
            <a:pPr marL="0" indent="0" algn="ctr">
              <a:buNone/>
            </a:pPr>
            <a:r>
              <a:rPr lang="en-US" dirty="0"/>
              <a:t>jfos356@wgu.edu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numCol="2" rtlCol="0">
            <a:normAutofit fontScale="70000" lnSpcReduction="20000"/>
          </a:bodyPr>
          <a:lstStyle/>
          <a:p>
            <a:r>
              <a:rPr lang="en-US" dirty="0"/>
              <a:t>1) Introduction</a:t>
            </a:r>
          </a:p>
          <a:p>
            <a:pPr algn="just"/>
            <a:r>
              <a:rPr lang="en-US" dirty="0"/>
              <a:t>2) Purpose and Hypothesis</a:t>
            </a:r>
          </a:p>
          <a:p>
            <a:r>
              <a:rPr lang="en-US" dirty="0"/>
              <a:t>3) Analysis Summary</a:t>
            </a:r>
          </a:p>
          <a:p>
            <a:r>
              <a:rPr lang="en-US" dirty="0"/>
              <a:t>4) Findings</a:t>
            </a:r>
          </a:p>
          <a:p>
            <a:endParaRPr lang="en-US" dirty="0"/>
          </a:p>
          <a:p>
            <a:r>
              <a:rPr lang="en-US" dirty="0"/>
              <a:t>5) Limitations</a:t>
            </a:r>
          </a:p>
          <a:p>
            <a:r>
              <a:rPr lang="en-US" dirty="0"/>
              <a:t>6) Recommendations</a:t>
            </a:r>
          </a:p>
          <a:p>
            <a:r>
              <a:rPr lang="en-US" dirty="0"/>
              <a:t>7) Expected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40577" y="4508500"/>
            <a:ext cx="4343398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Background </a:t>
            </a:r>
          </a:p>
          <a:p>
            <a:pPr marL="0" indent="0">
              <a:buNone/>
            </a:pPr>
            <a:r>
              <a:rPr lang="en-US" dirty="0"/>
              <a:t>Experience with Environmental Data</a:t>
            </a:r>
          </a:p>
          <a:p>
            <a:pPr marL="0" indent="0">
              <a:buNone/>
            </a:pPr>
            <a:r>
              <a:rPr lang="en-US" dirty="0"/>
              <a:t>Choice of Analysis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226312"/>
            <a:ext cx="4500562" cy="1845147"/>
          </a:xfrm>
        </p:spPr>
        <p:txBody>
          <a:bodyPr/>
          <a:lstStyle/>
          <a:p>
            <a:r>
              <a:rPr lang="en-US" dirty="0"/>
              <a:t>Purpose and Hypothesis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40577" y="4508500"/>
            <a:ext cx="4343246" cy="1563688"/>
          </a:xfrm>
        </p:spPr>
        <p:txBody>
          <a:bodyPr>
            <a:normAutofit/>
          </a:bodyPr>
          <a:lstStyle/>
          <a:p>
            <a:r>
              <a:rPr lang="en-US" dirty="0"/>
              <a:t>Forecasting Daily AQI in Seattle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Practical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7B9F7B-B4ED-532D-E504-137F89F3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AQI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(EPA, 2017-2021)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Exploring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Seasonality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Identification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“MAPE”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(Lewis, 1982)</a:t>
            </a:r>
          </a:p>
          <a:p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1BC2F-70BE-81F7-FD44-54100E40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317769"/>
            <a:ext cx="7743747" cy="42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Findings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Final Model Performance</a:t>
            </a:r>
          </a:p>
          <a:p>
            <a:pPr lvl="1"/>
            <a:r>
              <a:rPr lang="en-US" dirty="0"/>
              <a:t>MAPE: &gt;30%</a:t>
            </a:r>
          </a:p>
          <a:p>
            <a:endParaRPr lang="en-US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B2F0D1-5495-B484-2C6D-012650606D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Compared to Linear Regression:</a:t>
            </a:r>
          </a:p>
          <a:p>
            <a:pPr lvl="1"/>
            <a:r>
              <a:rPr lang="en-US" dirty="0"/>
              <a:t>MAPE: &gt;22%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20D69-80A2-7DA1-1B18-2E0BEFD3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55" y="3258215"/>
            <a:ext cx="4185813" cy="3050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93043-95B0-16B2-FB61-D0B515D2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55" y="3258215"/>
            <a:ext cx="4150453" cy="30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ECFB8A-43D7-741F-7BB6-A018122E5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“Noise” in a Time Series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9AF7B-2646-B04A-63D4-B8077D0B4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Technical 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BF1C47-6303-49F1-936B-4FB4585CB7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Software Choices for Time Series Models</a:t>
            </a:r>
          </a:p>
          <a:p>
            <a:pPr lvl="1"/>
            <a:r>
              <a:rPr lang="en-US" dirty="0" err="1"/>
              <a:t>Statsmodels</a:t>
            </a:r>
            <a:endParaRPr lang="en-US" dirty="0"/>
          </a:p>
          <a:p>
            <a:pPr lvl="2"/>
            <a:r>
              <a:rPr lang="en-US" dirty="0"/>
              <a:t>Costly Hardware Demands</a:t>
            </a:r>
          </a:p>
          <a:p>
            <a:pPr lvl="2"/>
            <a:r>
              <a:rPr lang="en-US" dirty="0"/>
              <a:t>Expensive Workarounds</a:t>
            </a:r>
          </a:p>
          <a:p>
            <a:pPr lvl="1"/>
            <a:r>
              <a:rPr lang="en-US" dirty="0"/>
              <a:t>Prophet</a:t>
            </a:r>
          </a:p>
          <a:p>
            <a:pPr lvl="2"/>
            <a:r>
              <a:rPr lang="en-US" dirty="0"/>
              <a:t>Modern Implementations</a:t>
            </a:r>
          </a:p>
          <a:p>
            <a:pPr lvl="2"/>
            <a:r>
              <a:rPr lang="en-US" dirty="0"/>
              <a:t>Pedigreed Developers (META)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36DF5-76CC-1B52-BA87-E51888377D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“Noise?”</a:t>
            </a:r>
          </a:p>
          <a:p>
            <a:pPr lvl="1"/>
            <a:r>
              <a:rPr lang="en-US" dirty="0"/>
              <a:t>How does noise affect forecasting accuracy?</a:t>
            </a:r>
          </a:p>
          <a:p>
            <a:r>
              <a:rPr lang="en-US" dirty="0"/>
              <a:t>What is AQI?</a:t>
            </a:r>
          </a:p>
          <a:p>
            <a:pPr lvl="1"/>
            <a:r>
              <a:rPr lang="en-US" dirty="0"/>
              <a:t>Contributing factors</a:t>
            </a:r>
          </a:p>
          <a:p>
            <a:pPr lvl="1"/>
            <a:r>
              <a:rPr lang="en-US" dirty="0"/>
              <a:t>Unpredictability</a:t>
            </a:r>
          </a:p>
          <a:p>
            <a:r>
              <a:rPr lang="en-US" dirty="0"/>
              <a:t>Is there a better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0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739782" cy="1997855"/>
          </a:xfrm>
        </p:spPr>
        <p:txBody>
          <a:bodyPr/>
          <a:lstStyle/>
          <a:p>
            <a:r>
              <a:rPr lang="en-US" sz="3600" dirty="0"/>
              <a:t>Recommendations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Data Noise</a:t>
            </a:r>
          </a:p>
          <a:p>
            <a:pPr marL="800100" lvl="1" indent="-342900"/>
            <a:r>
              <a:rPr lang="en-US" dirty="0"/>
              <a:t>Smoothing</a:t>
            </a:r>
          </a:p>
          <a:p>
            <a:pPr marL="800100" lvl="1" indent="-342900"/>
            <a:r>
              <a:rPr lang="en-US" dirty="0"/>
              <a:t>Retains Forecasting Potential</a:t>
            </a:r>
          </a:p>
          <a:p>
            <a:pPr marL="800100" lvl="1" indent="-342900"/>
            <a:r>
              <a:rPr lang="en-US" dirty="0"/>
              <a:t>Advanced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Re-Expressing the Data</a:t>
            </a:r>
          </a:p>
          <a:p>
            <a:pPr marL="800100" lvl="1" indent="-342900"/>
            <a:r>
              <a:rPr lang="en-US" dirty="0"/>
              <a:t>Simplicity of Categorical Data</a:t>
            </a:r>
          </a:p>
          <a:p>
            <a:pPr marL="800100" lvl="1" indent="-342900"/>
            <a:r>
              <a:rPr lang="en-US" dirty="0"/>
              <a:t>Ease of Comparison Between Regions</a:t>
            </a:r>
          </a:p>
          <a:p>
            <a:pPr marL="800100" lvl="1" indent="-342900"/>
            <a:r>
              <a:rPr lang="en-US" dirty="0"/>
              <a:t>Straightforward Metrics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Expected Benefits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686" y="4043509"/>
            <a:ext cx="5437187" cy="2265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Direct vs. Indirect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Lessons Learned in Analytics</a:t>
            </a:r>
          </a:p>
          <a:p>
            <a:pPr marL="800100" lvl="1" indent="-342900"/>
            <a:r>
              <a:rPr lang="en-US" sz="1000" dirty="0"/>
              <a:t>Limitations of Time Series Forecasting</a:t>
            </a:r>
          </a:p>
          <a:p>
            <a:pPr marL="800100" lvl="1" indent="-342900"/>
            <a:r>
              <a:rPr lang="en-US" sz="1000" dirty="0"/>
              <a:t>Characteristics of Raw AQI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Software Recommendations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9686" y="548005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863" y="3428365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04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{184528E9-1DB3-452B-A4AD-4B30D9D5B4E4}tf33713516_win32</Template>
  <TotalTime>417</TotalTime>
  <Words>319</Words>
  <Application>Microsoft Office PowerPoint</Application>
  <PresentationFormat>Widescreen</PresentationFormat>
  <Paragraphs>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Walbaum Display</vt:lpstr>
      <vt:lpstr>3DFloatVTI</vt:lpstr>
      <vt:lpstr>Time Series Forecasting of Air Quality Index in Seattle</vt:lpstr>
      <vt:lpstr>Agenda </vt:lpstr>
      <vt:lpstr>Introduction</vt:lpstr>
      <vt:lpstr>Purpose and Hypothesis</vt:lpstr>
      <vt:lpstr>Analysis Summary</vt:lpstr>
      <vt:lpstr>Analysis Findings</vt:lpstr>
      <vt:lpstr>Limitations</vt:lpstr>
      <vt:lpstr>Recommendations </vt:lpstr>
      <vt:lpstr>Expected Benefits 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Service and Tablet Ownership Metrics</dc:title>
  <dc:creator>John Foster</dc:creator>
  <cp:lastModifiedBy>John Foster</cp:lastModifiedBy>
  <cp:revision>9</cp:revision>
  <dcterms:created xsi:type="dcterms:W3CDTF">2023-05-22T22:34:55Z</dcterms:created>
  <dcterms:modified xsi:type="dcterms:W3CDTF">2023-07-17T23:56:21Z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