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17" r:id="rId6"/>
    <p:sldId id="384" r:id="rId7"/>
    <p:sldId id="321" r:id="rId8"/>
    <p:sldId id="391" r:id="rId9"/>
    <p:sldId id="393" r:id="rId10"/>
    <p:sldId id="392" r:id="rId11"/>
    <p:sldId id="389" r:id="rId12"/>
    <p:sldId id="394" r:id="rId13"/>
    <p:sldId id="395" r:id="rId14"/>
    <p:sldId id="27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0" autoAdjust="0"/>
    <p:restoredTop sz="93725" autoAdjust="0"/>
  </p:normalViewPr>
  <p:slideViewPr>
    <p:cSldViewPr snapToGrid="0">
      <p:cViewPr varScale="1">
        <p:scale>
          <a:sx n="86" d="100"/>
          <a:sy n="86" d="100"/>
        </p:scale>
        <p:origin x="120" y="420"/>
      </p:cViewPr>
      <p:guideLst>
        <p:guide pos="3840"/>
        <p:guide orient="horz" pos="2160"/>
      </p:guideLst>
    </p:cSldViewPr>
  </p:slideViewPr>
  <p:outlineViewPr>
    <p:cViewPr>
      <p:scale>
        <a:sx n="33" d="100"/>
        <a:sy n="33" d="100"/>
      </p:scale>
      <p:origin x="0" y="-2709"/>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Further Analysis</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u="sng" dirty="0">
              <a:latin typeface="+mn-lt"/>
            </a:rPr>
            <a:t>Logistic Regressions</a:t>
          </a:r>
        </a:p>
        <a:p>
          <a:pPr>
            <a:buFont typeface="Arial" panose="020B0604020202020204" pitchFamily="34" charset="0"/>
            <a:buChar char="•"/>
          </a:pPr>
          <a:r>
            <a:rPr lang="en-US" sz="1800" u="none" dirty="0">
              <a:latin typeface="+mn-lt"/>
            </a:rPr>
            <a:t>- Broadband Service</a:t>
          </a:r>
        </a:p>
        <a:p>
          <a:pPr>
            <a:buFont typeface="Arial" panose="020B0604020202020204" pitchFamily="34" charset="0"/>
            <a:buChar char="•"/>
          </a:pPr>
          <a:r>
            <a:rPr lang="en-US" sz="1800" u="none" dirty="0">
              <a:latin typeface="+mn-lt"/>
            </a:rPr>
            <a:t>- Income Brackets</a:t>
          </a:r>
        </a:p>
        <a:p>
          <a:pPr>
            <a:buFont typeface="Arial" panose="020B0604020202020204" pitchFamily="34" charset="0"/>
            <a:buChar char="•"/>
          </a:pPr>
          <a:r>
            <a:rPr lang="en-US" sz="1800" u="sng" dirty="0">
              <a:latin typeface="+mn-lt"/>
            </a:rPr>
            <a:t>Univariate and Bivariate Analysis</a:t>
          </a:r>
          <a:endParaRPr lang="en-US" sz="1800" u="none"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Surveying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Incentivizing Data Collection</a:t>
          </a:r>
        </a:p>
        <a:p>
          <a:pPr>
            <a:buFont typeface="Symbol" panose="05050102010706020507" pitchFamily="18" charset="2"/>
            <a:buChar char=""/>
          </a:pPr>
          <a:r>
            <a:rPr lang="en-US" sz="1800" dirty="0">
              <a:latin typeface="+mn-lt"/>
            </a:rPr>
            <a:t>Satisfaction and Habits</a:t>
          </a:r>
        </a:p>
        <a:p>
          <a:pPr>
            <a:buFont typeface="Symbol" panose="05050102010706020507" pitchFamily="18" charset="2"/>
            <a:buChar char=""/>
          </a:pPr>
          <a:r>
            <a:rPr lang="en-US" sz="1800" dirty="0">
              <a:latin typeface="+mn-lt"/>
            </a:rPr>
            <a:t>External Services</a:t>
          </a:r>
        </a:p>
        <a:p>
          <a:pPr>
            <a:buFont typeface="Symbol" panose="05050102010706020507" pitchFamily="18" charset="2"/>
            <a:buChar char=""/>
          </a:pPr>
          <a:r>
            <a:rPr lang="en-US" sz="1800" dirty="0">
              <a:latin typeface="+mn-lt"/>
            </a:rPr>
            <a:t>Granular Demographic Analysis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Market Strategy</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Are we connecting with mid-high income brackets?</a:t>
          </a:r>
        </a:p>
        <a:p>
          <a:pPr>
            <a:buFont typeface="Symbol" panose="05050102010706020507" pitchFamily="18" charset="2"/>
            <a:buChar char=""/>
          </a:pPr>
          <a:r>
            <a:rPr lang="en-US" sz="1800" dirty="0">
              <a:latin typeface="+mn-lt"/>
            </a:rPr>
            <a:t>Within customer base?</a:t>
          </a:r>
        </a:p>
        <a:p>
          <a:pPr>
            <a:buFont typeface="Symbol" panose="05050102010706020507" pitchFamily="18" charset="2"/>
            <a:buChar char=""/>
          </a:pPr>
          <a:r>
            <a:rPr lang="en-US" sz="1800" dirty="0">
              <a:latin typeface="+mn-lt"/>
            </a:rPr>
            <a:t>Among potential customers?</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Localization</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Regional Strategic Initiatives</a:t>
          </a:r>
        </a:p>
        <a:p>
          <a:pPr>
            <a:buFont typeface="Symbol" panose="05050102010706020507" pitchFamily="18" charset="2"/>
            <a:buChar char=""/>
          </a:pPr>
          <a:r>
            <a:rPr lang="en-US" sz="1800" dirty="0">
              <a:latin typeface="+mn-lt"/>
            </a:rPr>
            <a:t>Targeted Marketing</a:t>
          </a:r>
        </a:p>
        <a:p>
          <a:pPr>
            <a:buFont typeface="Symbol" panose="05050102010706020507" pitchFamily="18" charset="2"/>
            <a:buChar char=""/>
          </a:pPr>
          <a:r>
            <a:rPr lang="en-US" sz="1800" dirty="0">
              <a:latin typeface="+mn-lt"/>
            </a:rPr>
            <a:t>Metric Priority</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Further Analysis</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u="sng" dirty="0">
              <a:latin typeface="+mn-lt"/>
            </a:rPr>
            <a:t>Logistic Regression</a:t>
          </a:r>
        </a:p>
        <a:p>
          <a:pPr>
            <a:buFont typeface="Arial" panose="020B0604020202020204" pitchFamily="34" charset="0"/>
            <a:buChar char="•"/>
          </a:pPr>
          <a:r>
            <a:rPr lang="en-US" sz="1800" u="none" dirty="0">
              <a:latin typeface="+mn-lt"/>
            </a:rPr>
            <a:t>- Tablet Ownership</a:t>
          </a:r>
        </a:p>
        <a:p>
          <a:pPr>
            <a:buFont typeface="Arial" panose="020B0604020202020204" pitchFamily="34" charset="0"/>
            <a:buChar char="•"/>
          </a:pPr>
          <a:r>
            <a:rPr lang="en-US" sz="1800" u="sng" dirty="0">
              <a:latin typeface="+mn-lt"/>
            </a:rPr>
            <a:t>Univariate and Bivariate Analysis</a:t>
          </a:r>
        </a:p>
        <a:p>
          <a:pPr>
            <a:buFont typeface="Arial" panose="020B0604020202020204" pitchFamily="34" charset="0"/>
            <a:buChar char="•"/>
          </a:pPr>
          <a:r>
            <a:rPr lang="en-US" sz="1800" u="none" dirty="0">
              <a:latin typeface="+mn-lt"/>
            </a:rPr>
            <a:t>- Relationship to Other Services</a:t>
          </a:r>
        </a:p>
        <a:p>
          <a:pPr>
            <a:buFont typeface="Arial" panose="020B0604020202020204" pitchFamily="34" charset="0"/>
            <a:buChar char="•"/>
          </a:pPr>
          <a:r>
            <a:rPr lang="en-US" sz="1800" u="none" dirty="0">
              <a:latin typeface="+mn-lt"/>
            </a:rPr>
            <a:t>- Relationship to Demographics</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Surveying</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Incentivized Data Collection</a:t>
          </a:r>
        </a:p>
        <a:p>
          <a:pPr>
            <a:buFont typeface="Symbol" panose="05050102010706020507" pitchFamily="18" charset="2"/>
            <a:buChar char=""/>
          </a:pPr>
          <a:r>
            <a:rPr lang="en-US" sz="1800" dirty="0">
              <a:latin typeface="+mn-lt"/>
            </a:rPr>
            <a:t>Usage Habits</a:t>
          </a:r>
        </a:p>
        <a:p>
          <a:pPr>
            <a:buFont typeface="Symbol" panose="05050102010706020507" pitchFamily="18" charset="2"/>
            <a:buChar char=""/>
          </a:pPr>
          <a:r>
            <a:rPr lang="en-US" sz="1800" dirty="0">
              <a:latin typeface="+mn-lt"/>
            </a:rPr>
            <a:t>Interest in Tablets</a:t>
          </a:r>
        </a:p>
        <a:p>
          <a:pPr>
            <a:buFont typeface="Symbol" panose="05050102010706020507" pitchFamily="18" charset="2"/>
            <a:buChar char=""/>
          </a:pPr>
          <a:r>
            <a:rPr lang="en-US" sz="1800" dirty="0">
              <a:latin typeface="+mn-lt"/>
            </a:rPr>
            <a:t>Granular Demographic Analysis</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Market Strategy</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u="sng" dirty="0"/>
            <a:t>How can we capitalize?</a:t>
          </a:r>
        </a:p>
        <a:p>
          <a:pPr>
            <a:buFont typeface="Symbol" panose="05050102010706020507" pitchFamily="18" charset="2"/>
            <a:buChar char=""/>
          </a:pPr>
          <a:r>
            <a:rPr lang="en-US" sz="1800" dirty="0">
              <a:latin typeface="+mn-lt"/>
            </a:rPr>
            <a:t>Tablets as contract incentives?</a:t>
          </a:r>
        </a:p>
        <a:p>
          <a:pPr>
            <a:buFont typeface="Symbol" panose="05050102010706020507" pitchFamily="18" charset="2"/>
            <a:buChar char=""/>
          </a:pPr>
          <a:r>
            <a:rPr lang="en-US" sz="1800" dirty="0">
              <a:latin typeface="+mn-lt"/>
            </a:rPr>
            <a:t>Financing opportunities?</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Localization</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Regional Strategic Initiatives</a:t>
          </a:r>
        </a:p>
        <a:p>
          <a:pPr>
            <a:buFont typeface="Symbol" panose="05050102010706020507" pitchFamily="18" charset="2"/>
            <a:buChar char=""/>
          </a:pPr>
          <a:r>
            <a:rPr lang="en-US" sz="1800" dirty="0">
              <a:latin typeface="+mn-lt"/>
            </a:rPr>
            <a:t>Targeted Marketing</a:t>
          </a:r>
        </a:p>
        <a:p>
          <a:pPr>
            <a:buFont typeface="Symbol" panose="05050102010706020507" pitchFamily="18" charset="2"/>
            <a:buChar char=""/>
          </a:pPr>
          <a:r>
            <a:rPr lang="en-US" sz="1800" dirty="0">
              <a:latin typeface="+mn-lt"/>
            </a:rPr>
            <a:t>Metric Priority</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4">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4">
        <dgm:presLayoutVars>
          <dgm:bulletEnabled val="1"/>
        </dgm:presLayoutVars>
      </dgm:prSet>
      <dgm:spPr/>
    </dgm:pt>
    <dgm:pt modelId="{6BA46904-CB7C-4538-BD49-D3891EF19552}" type="pres">
      <dgm:prSet presAssocID="{4259F840-24E7-476F-9F30-482E46395856}" presName="ConnectLine1"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4"/>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4">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4">
        <dgm:presLayoutVars>
          <dgm:bulletEnabled val="1"/>
        </dgm:presLayoutVars>
      </dgm:prSet>
      <dgm:spPr/>
    </dgm:pt>
    <dgm:pt modelId="{080474C8-0FEA-4FD1-97F1-0978CFB4A37F}" type="pres">
      <dgm:prSet presAssocID="{E4033A39-DCC4-4038-9562-AEDDBBB37A99}" presName="ConnectLine1" presStyleLbl="sibTrans1D1" presStyleIdx="1" presStyleCnt="4"/>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4"/>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4">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4">
        <dgm:presLayoutVars>
          <dgm:bulletEnabled val="1"/>
        </dgm:presLayoutVars>
      </dgm:prSet>
      <dgm:spPr/>
    </dgm:pt>
    <dgm:pt modelId="{89759DE5-9F8A-470E-A6D8-F13BB4DEE93D}" type="pres">
      <dgm:prSet presAssocID="{87BF7896-20EA-4E8F-B6F4-A34EC5C9CB50}" presName="ConnectLine1" presStyleLbl="sibTrans1D1" presStyleIdx="2" presStyleCnt="4"/>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4"/>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4">
        <dgm:presLayoutVars>
          <dgm:bulletEnabled val="1"/>
        </dgm:presLayoutVars>
      </dgm:prSet>
      <dgm:spPr/>
    </dgm:pt>
    <dgm:pt modelId="{FE9B27EB-7AC7-485A-9A55-41E8118F9EAF}" type="pres">
      <dgm:prSet presAssocID="{3DE6FF16-CA4D-4D34-ABEB-8BE6A40B5E52}" presName="ConnectLine1" presStyleLbl="sibTrans1D1" presStyleIdx="3" presStyleCnt="4"/>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4"/>
      <dgm:spPr/>
    </dgm:pt>
    <dgm:pt modelId="{69028BD0-349D-4B47-B1F4-B64C6478DE3C}" type="pres">
      <dgm:prSet presAssocID="{3DE6FF16-CA4D-4D34-ABEB-8BE6A40B5E52}"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C8CAF48F-322D-43C3-A68B-40DA904320AC}" type="presOf" srcId="{E5B2E815-0D19-41DC-B01B-4D608769620A}" destId="{196C9F68-3606-4282-A4C6-4485F1280B5F}"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Further Analysis</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u="sng" kern="1200" dirty="0">
              <a:latin typeface="+mn-lt"/>
            </a:rPr>
            <a:t>Logistic Regressions</a:t>
          </a:r>
        </a:p>
        <a:p>
          <a:pPr marL="0" lvl="0" indent="0" algn="ctr" defTabSz="800100">
            <a:lnSpc>
              <a:spcPct val="90000"/>
            </a:lnSpc>
            <a:spcBef>
              <a:spcPct val="0"/>
            </a:spcBef>
            <a:spcAft>
              <a:spcPct val="35000"/>
            </a:spcAft>
            <a:buFont typeface="Arial" panose="020B0604020202020204" pitchFamily="34" charset="0"/>
            <a:buNone/>
          </a:pPr>
          <a:r>
            <a:rPr lang="en-US" sz="1800" u="none" kern="1200" dirty="0">
              <a:latin typeface="+mn-lt"/>
            </a:rPr>
            <a:t>- Broadband Service</a:t>
          </a:r>
        </a:p>
        <a:p>
          <a:pPr marL="0" lvl="0" indent="0" algn="ctr" defTabSz="800100">
            <a:lnSpc>
              <a:spcPct val="90000"/>
            </a:lnSpc>
            <a:spcBef>
              <a:spcPct val="0"/>
            </a:spcBef>
            <a:spcAft>
              <a:spcPct val="35000"/>
            </a:spcAft>
            <a:buFont typeface="Arial" panose="020B0604020202020204" pitchFamily="34" charset="0"/>
            <a:buNone/>
          </a:pPr>
          <a:r>
            <a:rPr lang="en-US" sz="1800" u="none" kern="1200" dirty="0">
              <a:latin typeface="+mn-lt"/>
            </a:rPr>
            <a:t>- Income Brackets</a:t>
          </a:r>
        </a:p>
        <a:p>
          <a:pPr marL="0" lvl="0" indent="0" algn="ctr" defTabSz="800100">
            <a:lnSpc>
              <a:spcPct val="90000"/>
            </a:lnSpc>
            <a:spcBef>
              <a:spcPct val="0"/>
            </a:spcBef>
            <a:spcAft>
              <a:spcPct val="35000"/>
            </a:spcAft>
            <a:buFont typeface="Arial" panose="020B0604020202020204" pitchFamily="34" charset="0"/>
            <a:buNone/>
          </a:pPr>
          <a:r>
            <a:rPr lang="en-US" sz="1800" u="sng" kern="1200" dirty="0">
              <a:latin typeface="+mn-lt"/>
            </a:rPr>
            <a:t>Univariate and Bivariate Analysis</a:t>
          </a:r>
          <a:endParaRPr lang="en-US" sz="1800" u="none" kern="1200" dirty="0">
            <a:latin typeface="+mn-lt"/>
          </a:endParaRP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Surveying</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Incentivizing Data Collection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Satisfaction and Habits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External Services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Granular Demographic Analysis</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Market Strategy</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u="sng" kern="1200" dirty="0"/>
            <a:t>Are we connecting with mid-high income brackets?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Within customer base?</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Among potential customers?</a:t>
          </a: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Localization</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Regional Strategic Initiatives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Targeted Marketing</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Metric Priority</a:t>
          </a: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783501" y="802383"/>
          <a:ext cx="397986" cy="2375095"/>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Further Analysis</a:t>
          </a:r>
        </a:p>
      </dsp:txBody>
      <dsp:txXfrm rot="5400000">
        <a:off x="814375" y="1810365"/>
        <a:ext cx="2355667" cy="359130"/>
      </dsp:txXfrm>
    </dsp:sp>
    <dsp:sp modelId="{45A02F84-C6CB-43F5-AEE4-3EA66C2BD25F}">
      <dsp:nvSpPr>
        <dsp:cNvPr id="0" name=""/>
        <dsp:cNvSpPr/>
      </dsp:nvSpPr>
      <dsp:spPr>
        <a:xfrm>
          <a:off x="324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u="sng" kern="1200" dirty="0">
              <a:latin typeface="+mn-lt"/>
            </a:rPr>
            <a:t>Logistic Regression</a:t>
          </a:r>
        </a:p>
        <a:p>
          <a:pPr marL="0" lvl="0" indent="0" algn="ctr" defTabSz="800100">
            <a:lnSpc>
              <a:spcPct val="90000"/>
            </a:lnSpc>
            <a:spcBef>
              <a:spcPct val="0"/>
            </a:spcBef>
            <a:spcAft>
              <a:spcPct val="35000"/>
            </a:spcAft>
            <a:buFont typeface="Arial" panose="020B0604020202020204" pitchFamily="34" charset="0"/>
            <a:buNone/>
          </a:pPr>
          <a:r>
            <a:rPr lang="en-US" sz="1800" u="none" kern="1200" dirty="0">
              <a:latin typeface="+mn-lt"/>
            </a:rPr>
            <a:t>- Tablet Ownership</a:t>
          </a:r>
        </a:p>
        <a:p>
          <a:pPr marL="0" lvl="0" indent="0" algn="ctr" defTabSz="800100">
            <a:lnSpc>
              <a:spcPct val="90000"/>
            </a:lnSpc>
            <a:spcBef>
              <a:spcPct val="0"/>
            </a:spcBef>
            <a:spcAft>
              <a:spcPct val="35000"/>
            </a:spcAft>
            <a:buFont typeface="Arial" panose="020B0604020202020204" pitchFamily="34" charset="0"/>
            <a:buNone/>
          </a:pPr>
          <a:r>
            <a:rPr lang="en-US" sz="1800" u="sng" kern="1200" dirty="0">
              <a:latin typeface="+mn-lt"/>
            </a:rPr>
            <a:t>Univariate and Bivariate Analysis</a:t>
          </a:r>
        </a:p>
        <a:p>
          <a:pPr marL="0" lvl="0" indent="0" algn="ctr" defTabSz="800100">
            <a:lnSpc>
              <a:spcPct val="90000"/>
            </a:lnSpc>
            <a:spcBef>
              <a:spcPct val="0"/>
            </a:spcBef>
            <a:spcAft>
              <a:spcPct val="35000"/>
            </a:spcAft>
            <a:buFont typeface="Arial" panose="020B0604020202020204" pitchFamily="34" charset="0"/>
            <a:buNone/>
          </a:pPr>
          <a:r>
            <a:rPr lang="en-US" sz="1800" u="none" kern="1200" dirty="0">
              <a:latin typeface="+mn-lt"/>
            </a:rPr>
            <a:t>- Relationship to Other Services</a:t>
          </a:r>
        </a:p>
        <a:p>
          <a:pPr marL="0" lvl="0" indent="0" algn="ctr" defTabSz="800100">
            <a:lnSpc>
              <a:spcPct val="90000"/>
            </a:lnSpc>
            <a:spcBef>
              <a:spcPct val="0"/>
            </a:spcBef>
            <a:spcAft>
              <a:spcPct val="35000"/>
            </a:spcAft>
            <a:buFont typeface="Arial" panose="020B0604020202020204" pitchFamily="34" charset="0"/>
            <a:buNone/>
          </a:pPr>
          <a:r>
            <a:rPr lang="en-US" sz="1800" u="none" kern="1200" dirty="0">
              <a:latin typeface="+mn-lt"/>
            </a:rPr>
            <a:t>- Relationship to Demographics</a:t>
          </a:r>
        </a:p>
      </dsp:txBody>
      <dsp:txXfrm>
        <a:off x="3249" y="0"/>
        <a:ext cx="3958491" cy="1392951"/>
      </dsp:txXfrm>
    </dsp:sp>
    <dsp:sp modelId="{6BA46904-CB7C-4538-BD49-D3891EF19552}">
      <dsp:nvSpPr>
        <dsp:cNvPr id="0" name=""/>
        <dsp:cNvSpPr/>
      </dsp:nvSpPr>
      <dsp:spPr>
        <a:xfrm>
          <a:off x="1982494"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942696"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3170042" y="1790937"/>
          <a:ext cx="2375095" cy="397986"/>
        </a:xfrm>
        <a:prstGeom prst="rect">
          <a:avLst/>
        </a:prstGeom>
        <a:solidFill>
          <a:schemeClr val="accent5">
            <a:hueOff val="120002"/>
            <a:satOff val="2897"/>
            <a:lumOff val="-13987"/>
            <a:alphaOff val="0"/>
          </a:schemeClr>
        </a:solidFill>
        <a:ln w="12700" cap="flat" cmpd="sng" algn="ctr">
          <a:solidFill>
            <a:schemeClr val="accent5">
              <a:hueOff val="120002"/>
              <a:satOff val="2897"/>
              <a:lumOff val="-139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Surveying</a:t>
          </a:r>
        </a:p>
      </dsp:txBody>
      <dsp:txXfrm>
        <a:off x="3170042" y="1790937"/>
        <a:ext cx="2375095" cy="397986"/>
      </dsp:txXfrm>
    </dsp:sp>
    <dsp:sp modelId="{FEBD3C2A-A340-470A-A475-AE614EA07678}">
      <dsp:nvSpPr>
        <dsp:cNvPr id="0" name=""/>
        <dsp:cNvSpPr/>
      </dsp:nvSpPr>
      <dsp:spPr>
        <a:xfrm>
          <a:off x="237834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Incentivized Data Collection</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Usage Habits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Interest in Tablets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Granular Demographic Analysis</a:t>
          </a:r>
        </a:p>
      </dsp:txBody>
      <dsp:txXfrm>
        <a:off x="2378344" y="2586910"/>
        <a:ext cx="3958491" cy="1392951"/>
      </dsp:txXfrm>
    </dsp:sp>
    <dsp:sp modelId="{080474C8-0FEA-4FD1-97F1-0978CFB4A37F}">
      <dsp:nvSpPr>
        <dsp:cNvPr id="0" name=""/>
        <dsp:cNvSpPr/>
      </dsp:nvSpPr>
      <dsp:spPr>
        <a:xfrm>
          <a:off x="4357589"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4317791" y="2507313"/>
          <a:ext cx="79597" cy="79597"/>
        </a:xfrm>
        <a:prstGeom prst="ellipse">
          <a:avLst/>
        </a:prstGeom>
        <a:solidFill>
          <a:schemeClr val="accent5">
            <a:hueOff val="120002"/>
            <a:satOff val="2897"/>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5545137" y="1790937"/>
          <a:ext cx="2375095" cy="397986"/>
        </a:xfrm>
        <a:prstGeom prst="rect">
          <a:avLst/>
        </a:prstGeom>
        <a:solidFill>
          <a:schemeClr val="accent5">
            <a:hueOff val="240004"/>
            <a:satOff val="5795"/>
            <a:lumOff val="-27974"/>
            <a:alphaOff val="0"/>
          </a:schemeClr>
        </a:solidFill>
        <a:ln w="12700" cap="flat" cmpd="sng" algn="ctr">
          <a:solidFill>
            <a:schemeClr val="accent5">
              <a:hueOff val="240004"/>
              <a:satOff val="5795"/>
              <a:lumOff val="-27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Market Strategy</a:t>
          </a:r>
        </a:p>
      </dsp:txBody>
      <dsp:txXfrm>
        <a:off x="5545137" y="1790937"/>
        <a:ext cx="2375095" cy="397986"/>
      </dsp:txXfrm>
    </dsp:sp>
    <dsp:sp modelId="{80CDBBF8-C6B4-4166-87C1-DC9120CC7586}">
      <dsp:nvSpPr>
        <dsp:cNvPr id="0" name=""/>
        <dsp:cNvSpPr/>
      </dsp:nvSpPr>
      <dsp:spPr>
        <a:xfrm>
          <a:off x="4753439" y="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u="sng" kern="1200" dirty="0"/>
            <a:t>How can we capitalize?</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Tablets as contract incentives?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Financing opportunities?</a:t>
          </a:r>
        </a:p>
      </dsp:txBody>
      <dsp:txXfrm>
        <a:off x="4753439" y="0"/>
        <a:ext cx="3958491" cy="1392951"/>
      </dsp:txXfrm>
    </dsp:sp>
    <dsp:sp modelId="{89759DE5-9F8A-470E-A6D8-F13BB4DEE93D}">
      <dsp:nvSpPr>
        <dsp:cNvPr id="0" name=""/>
        <dsp:cNvSpPr/>
      </dsp:nvSpPr>
      <dsp:spPr>
        <a:xfrm>
          <a:off x="6732685"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6692886" y="1392951"/>
          <a:ext cx="79597" cy="79597"/>
        </a:xfrm>
        <a:prstGeom prst="ellipse">
          <a:avLst/>
        </a:prstGeom>
        <a:solidFill>
          <a:schemeClr val="accent5">
            <a:hueOff val="240004"/>
            <a:satOff val="5795"/>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rot="5400000">
          <a:off x="8908786" y="802383"/>
          <a:ext cx="397986" cy="2375095"/>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Localization</a:t>
          </a:r>
        </a:p>
      </dsp:txBody>
      <dsp:txXfrm rot="-5400000">
        <a:off x="7920232" y="1810365"/>
        <a:ext cx="2355667" cy="359130"/>
      </dsp:txXfrm>
    </dsp:sp>
    <dsp:sp modelId="{1BB5FD64-47F9-47A3-911F-535BFE17A3B9}">
      <dsp:nvSpPr>
        <dsp:cNvPr id="0" name=""/>
        <dsp:cNvSpPr/>
      </dsp:nvSpPr>
      <dsp:spPr>
        <a:xfrm>
          <a:off x="7128534" y="2586910"/>
          <a:ext cx="3958491"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Regional Strategic Initiatives</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Targeted Marketing</a:t>
          </a:r>
        </a:p>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Metric Priority</a:t>
          </a:r>
        </a:p>
      </dsp:txBody>
      <dsp:txXfrm>
        <a:off x="7128534" y="2586910"/>
        <a:ext cx="3958491" cy="1392951"/>
      </dsp:txXfrm>
    </dsp:sp>
    <dsp:sp modelId="{FE9B27EB-7AC7-485A-9A55-41E8118F9EAF}">
      <dsp:nvSpPr>
        <dsp:cNvPr id="0" name=""/>
        <dsp:cNvSpPr/>
      </dsp:nvSpPr>
      <dsp:spPr>
        <a:xfrm>
          <a:off x="9107780"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9067981" y="2507313"/>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5/22/2023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7</a:t>
            </a:fld>
            <a:endParaRPr lang="en-US"/>
          </a:p>
        </p:txBody>
      </p:sp>
    </p:spTree>
    <p:extLst>
      <p:ext uri="{BB962C8B-B14F-4D97-AF65-F5344CB8AC3E}">
        <p14:creationId xmlns:p14="http://schemas.microsoft.com/office/powerpoint/2010/main" val="426142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126874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census.gov/table?q=broadband&amp;tid=ACSST1Y2021.S2801" TargetMode="External"/><Relationship Id="rId2" Type="http://schemas.openxmlformats.org/officeDocument/2006/relationships/hyperlink" Target="https://public.tableau.com/app/profile/john.foster2076/viz/BroadbandServiceandTabletOwnershipMetrics/Dashboard1?publish=yes" TargetMode="Externa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Broadband Service and Tablet Ownership Metrics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John Foster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Next Steps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7356880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17200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2879725"/>
          </a:xfrm>
        </p:spPr>
        <p:txBody>
          <a:bodyPr anchor="ctr">
            <a:normAutofit/>
          </a:bodyPr>
          <a:lstStyle/>
          <a:p>
            <a:r>
              <a:rPr lang="en-US" dirty="0"/>
              <a:t>External Links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72803" y="3568700"/>
            <a:ext cx="5063005" cy="2879725"/>
          </a:xfrm>
        </p:spPr>
        <p:txBody>
          <a:bodyPr/>
          <a:lstStyle/>
          <a:p>
            <a:r>
              <a:rPr lang="en-US" dirty="0">
                <a:hlinkClick r:id="rId2"/>
              </a:rPr>
              <a:t>Tableau Public Presentation</a:t>
            </a:r>
            <a:endParaRPr lang="en-US" dirty="0"/>
          </a:p>
          <a:p>
            <a:r>
              <a:rPr lang="en-US" dirty="0">
                <a:hlinkClick r:id="rId3"/>
              </a:rPr>
              <a:t>Census Dataset</a:t>
            </a:r>
            <a:br>
              <a:rPr lang="en-US" dirty="0"/>
            </a:br>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955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1190951"/>
            <a:ext cx="11097551" cy="690324"/>
          </a:xfrm>
        </p:spPr>
        <p:txBody>
          <a:bodyPr>
            <a:normAutofit/>
          </a:bodyPr>
          <a:lstStyle/>
          <a:p>
            <a:pPr algn="ctr"/>
            <a:r>
              <a:rPr lang="en-US" dirty="0"/>
              <a:t>Thank you!</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11090274" cy="3515555"/>
          </a:xfrm>
        </p:spPr>
        <p:txBody>
          <a:bodyPr/>
          <a:lstStyle/>
          <a:p>
            <a:pPr marL="0" indent="0" algn="ctr">
              <a:buNone/>
            </a:pPr>
            <a:br>
              <a:rPr lang="en-US" dirty="0"/>
            </a:br>
            <a:endParaRPr lang="en-US" dirty="0"/>
          </a:p>
          <a:p>
            <a:pPr marL="0" indent="0" algn="ctr">
              <a:buNone/>
            </a:pPr>
            <a:r>
              <a:rPr lang="en-US" dirty="0"/>
              <a:t>John Foster</a:t>
            </a:r>
          </a:p>
          <a:p>
            <a:pPr marL="0" indent="0" algn="ctr">
              <a:buNone/>
            </a:pPr>
            <a:r>
              <a:rPr lang="en-US" dirty="0"/>
              <a:t>jfos356@wgu.edu</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r>
              <a:rPr lang="en-US" dirty="0"/>
              <a:t>Agenda</a:t>
            </a:r>
            <a:br>
              <a:rPr lang="en-US" dirty="0"/>
            </a:br>
            <a:endParaRPr lang="en-US" dirty="0"/>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lnSpcReduction="10000"/>
          </a:bodyPr>
          <a:lstStyle/>
          <a:p>
            <a:r>
              <a:rPr lang="en-US" dirty="0"/>
              <a:t>Introduction</a:t>
            </a:r>
          </a:p>
          <a:p>
            <a:r>
              <a:rPr lang="en-US" dirty="0"/>
              <a:t>Data Background and Context</a:t>
            </a:r>
          </a:p>
          <a:p>
            <a:r>
              <a:rPr lang="en-US" dirty="0"/>
              <a:t>Broadband Service by Income Bracket</a:t>
            </a:r>
          </a:p>
          <a:p>
            <a:r>
              <a:rPr lang="en-US" dirty="0"/>
              <a:t>Tablet Ownership</a:t>
            </a:r>
          </a:p>
          <a:p>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7140577" y="4508500"/>
            <a:ext cx="4343398" cy="1563688"/>
          </a:xfrm>
          <a:noFill/>
        </p:spPr>
        <p:txBody>
          <a:bodyPr>
            <a:normAutofit/>
          </a:bodyPr>
          <a:lstStyle/>
          <a:p>
            <a:pPr marL="0" indent="0">
              <a:buNone/>
            </a:pPr>
            <a:r>
              <a:rPr lang="en-US" dirty="0"/>
              <a:t>Background and Experience</a:t>
            </a:r>
          </a:p>
          <a:p>
            <a:pPr marL="0" indent="0">
              <a:buNone/>
            </a:pPr>
            <a:r>
              <a:rPr lang="en-US" dirty="0"/>
              <a:t>Metrics and Thesis</a:t>
            </a:r>
          </a:p>
          <a:p>
            <a:pPr marL="0" indent="0">
              <a:buNone/>
            </a:pPr>
            <a:r>
              <a:rPr lang="en-US" dirty="0"/>
              <a:t>Introducing the Data</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226312"/>
            <a:ext cx="4500562" cy="1845147"/>
          </a:xfrm>
        </p:spPr>
        <p:txBody>
          <a:bodyPr/>
          <a:lstStyle/>
          <a:p>
            <a:r>
              <a:rPr lang="en-US" dirty="0"/>
              <a:t>Data Background and Context</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7140577" y="4508500"/>
            <a:ext cx="4343246" cy="1563688"/>
          </a:xfrm>
        </p:spPr>
        <p:txBody>
          <a:bodyPr>
            <a:normAutofit/>
          </a:bodyPr>
          <a:lstStyle/>
          <a:p>
            <a:r>
              <a:rPr lang="en-US" dirty="0"/>
              <a:t>Internal Customer Data</a:t>
            </a:r>
          </a:p>
          <a:p>
            <a:r>
              <a:rPr lang="en-US" dirty="0"/>
              <a:t>Census National Averages</a:t>
            </a:r>
          </a:p>
          <a:p>
            <a:r>
              <a:rPr lang="en-US" dirty="0"/>
              <a:t>Methods of Comparison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521561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Broadband Service by Income Bracket</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Internal Customer Data</a:t>
            </a:r>
          </a:p>
          <a:p>
            <a:r>
              <a:rPr lang="en-US" dirty="0"/>
              <a:t>National Averages</a:t>
            </a:r>
          </a:p>
          <a:p>
            <a:r>
              <a:rPr lang="en-US" dirty="0"/>
              <a:t>Comparisons</a:t>
            </a:r>
          </a:p>
          <a:p>
            <a:r>
              <a:rPr lang="en-US" dirty="0"/>
              <a:t>Next Steps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24779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Data and Comparisons</a:t>
            </a:r>
          </a:p>
        </p:txBody>
      </p:sp>
      <p:pic>
        <p:nvPicPr>
          <p:cNvPr id="5" name="Content Placeholder 4" descr="Abacus with solid fill">
            <a:extLst>
              <a:ext uri="{FF2B5EF4-FFF2-40B4-BE49-F238E27FC236}">
                <a16:creationId xmlns:a16="http://schemas.microsoft.com/office/drawing/2014/main" id="{DE4C8635-8F94-1D5D-5636-CC2EA6E22E9B}"/>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454405" y="1881275"/>
            <a:ext cx="3508756" cy="3508756"/>
          </a:xfrm>
        </p:spPr>
      </p:pic>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6440108" y="2172037"/>
            <a:ext cx="3508755" cy="2513925"/>
          </a:xfrm>
        </p:spPr>
        <p:txBody>
          <a:bodyPr>
            <a:noAutofit/>
          </a:bodyPr>
          <a:lstStyle/>
          <a:p>
            <a:pPr lvl="0"/>
            <a:r>
              <a:rPr lang="en-US" sz="2800" dirty="0"/>
              <a:t>Calculation Methods</a:t>
            </a:r>
          </a:p>
          <a:p>
            <a:pPr lvl="0"/>
            <a:r>
              <a:rPr lang="en-US" sz="2800" dirty="0"/>
              <a:t>Income Brackets</a:t>
            </a:r>
          </a:p>
          <a:p>
            <a:pPr lvl="0"/>
            <a:r>
              <a:rPr lang="en-US" sz="2800" dirty="0"/>
              <a:t>Key Features</a:t>
            </a:r>
          </a:p>
          <a:p>
            <a:pPr lvl="0"/>
            <a:r>
              <a:rPr lang="en-US" sz="2800" dirty="0"/>
              <a:t>Regional Considerations</a:t>
            </a:r>
          </a:p>
          <a:p>
            <a:pPr marL="0" lvl="0" indent="0">
              <a:buNone/>
            </a:pPr>
            <a:endParaRPr lang="en-US" sz="2800"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spTree>
    <p:extLst>
      <p:ext uri="{BB962C8B-B14F-4D97-AF65-F5344CB8AC3E}">
        <p14:creationId xmlns:p14="http://schemas.microsoft.com/office/powerpoint/2010/main" val="16810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Next Steps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62808940"/>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604409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Tablet Ownership</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endParaRPr lang="en-US" dirty="0"/>
          </a:p>
          <a:p>
            <a:r>
              <a:rPr lang="en-US" dirty="0"/>
              <a:t>Internal Customer Data</a:t>
            </a:r>
          </a:p>
          <a:p>
            <a:r>
              <a:rPr lang="en-US" dirty="0"/>
              <a:t>National Averages</a:t>
            </a:r>
          </a:p>
          <a:p>
            <a:r>
              <a:rPr lang="en-US" dirty="0"/>
              <a:t>Comparisons</a:t>
            </a:r>
          </a:p>
          <a:p>
            <a:r>
              <a:rPr lang="en-US" dirty="0"/>
              <a:t>Next Steps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31323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Data and Comparisons</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2243137" y="2172037"/>
            <a:ext cx="3508755" cy="2513925"/>
          </a:xfrm>
        </p:spPr>
        <p:txBody>
          <a:bodyPr>
            <a:noAutofit/>
          </a:bodyPr>
          <a:lstStyle/>
          <a:p>
            <a:pPr lvl="0"/>
            <a:r>
              <a:rPr lang="en-US" sz="2800" dirty="0"/>
              <a:t>Calculation Methods</a:t>
            </a:r>
          </a:p>
          <a:p>
            <a:pPr lvl="0"/>
            <a:r>
              <a:rPr lang="en-US" sz="2800" dirty="0"/>
              <a:t>Key Features</a:t>
            </a:r>
          </a:p>
          <a:p>
            <a:pPr lvl="0"/>
            <a:r>
              <a:rPr lang="en-US" sz="2800" dirty="0"/>
              <a:t>Regional Considerations</a:t>
            </a:r>
          </a:p>
          <a:p>
            <a:pPr marL="0" lvl="0" indent="0">
              <a:buNone/>
            </a:pPr>
            <a:endParaRPr lang="en-US" sz="2800"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dirty="0"/>
          </a:p>
        </p:txBody>
      </p:sp>
      <p:pic>
        <p:nvPicPr>
          <p:cNvPr id="6" name="Content Placeholder 5" descr="Presentation with bar chart with solid fill">
            <a:extLst>
              <a:ext uri="{FF2B5EF4-FFF2-40B4-BE49-F238E27FC236}">
                <a16:creationId xmlns:a16="http://schemas.microsoft.com/office/drawing/2014/main" id="{05B0EE98-3137-22B8-A503-3ED4FEDB3617}"/>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6686974" y="1881275"/>
            <a:ext cx="3261889" cy="3261889"/>
          </a:xfrm>
        </p:spPr>
      </p:pic>
    </p:spTree>
    <p:extLst>
      <p:ext uri="{BB962C8B-B14F-4D97-AF65-F5344CB8AC3E}">
        <p14:creationId xmlns:p14="http://schemas.microsoft.com/office/powerpoint/2010/main" val="11366251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{184528E9-1DB3-452B-A4AD-4B30D9D5B4E4}tf33713516_win32</Template>
  <TotalTime>212</TotalTime>
  <Words>236</Words>
  <Application>Microsoft Office PowerPoint</Application>
  <PresentationFormat>Widescreen</PresentationFormat>
  <Paragraphs>99</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Symbol</vt:lpstr>
      <vt:lpstr>Walbaum Display</vt:lpstr>
      <vt:lpstr>3DFloatVTI</vt:lpstr>
      <vt:lpstr>Broadband Service and Tablet Ownership Metrics</vt:lpstr>
      <vt:lpstr>Agenda </vt:lpstr>
      <vt:lpstr>Introduction</vt:lpstr>
      <vt:lpstr>Data Background and Context</vt:lpstr>
      <vt:lpstr>Broadband Service by Income Bracket</vt:lpstr>
      <vt:lpstr>Data and Comparisons</vt:lpstr>
      <vt:lpstr>Next Steps</vt:lpstr>
      <vt:lpstr>Tablet Ownership</vt:lpstr>
      <vt:lpstr>Data and Comparisons</vt:lpstr>
      <vt:lpstr>Next Steps</vt:lpstr>
      <vt:lpstr>External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Broadband Service and Tablet Ownership Metrics</dc:title>
  <dc:creator>John Foster</dc:creator>
  <cp:lastModifiedBy>John Foster</cp:lastModifiedBy>
  <cp:revision>6</cp:revision>
  <dcterms:created xsi:type="dcterms:W3CDTF">2023-05-22T22:34:55Z</dcterms:created>
  <dcterms:modified xsi:type="dcterms:W3CDTF">2023-05-23T02:07:37Z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