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34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Excel_Worksheet.xlsx" /><Relationship Id="rId3" Type="http://schemas.openxmlformats.org/officeDocument/2006/relationships/image" Target="../media/image5.jpeg" /><Relationship Id="rId7" Type="http://schemas.openxmlformats.org/officeDocument/2006/relationships/image" Target="../media/image9.jpeg" /><Relationship Id="rId2" Type="http://schemas.openxmlformats.org/officeDocument/2006/relationships/image" Target="../media/image4.png" /><Relationship Id="rId1" Type="http://schemas.openxmlformats.org/officeDocument/2006/relationships/slideLayout" Target="../slideLayouts/slideLayout4.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 Id="rId9" Type="http://schemas.openxmlformats.org/officeDocument/2006/relationships/image" Target="../media/image10.emf"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590800" y="685800"/>
            <a:ext cx="12459891"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lang="en-US"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785409"/>
            <a:ext cx="10092928" cy="1938992"/>
          </a:xfrm>
          <a:prstGeom prst="rect">
            <a:avLst/>
          </a:prstGeom>
          <a:noFill/>
          <a:ln>
            <a:solidFill>
              <a:schemeClr val="accent2">
                <a:lumMod val="40000"/>
                <a:lumOff val="60000"/>
              </a:schemeClr>
            </a:solidFill>
          </a:ln>
        </p:spPr>
        <p:txBody>
          <a:bodyPr wrap="square" rtlCol="0" anchor="t">
            <a:spAutoFit/>
          </a:bodyPr>
          <a:lstStyle/>
          <a:p>
            <a:pPr algn="just"/>
            <a:r>
              <a:rPr lang="en-US" sz="2400" b="1" dirty="0">
                <a:latin typeface="Times New Roman" panose="02020603050405020304" pitchFamily="18" charset="0"/>
                <a:cs typeface="Times New Roman" panose="02020603050405020304" pitchFamily="18" charset="0"/>
              </a:rPr>
              <a:t>STUDENT NAME:</a:t>
            </a:r>
            <a:r>
              <a:rPr lang="en-IN" sz="2400" b="1" dirty="0">
                <a:latin typeface="Times New Roman" panose="02020603050405020304" pitchFamily="18" charset="0"/>
                <a:cs typeface="Times New Roman" panose="02020603050405020304" pitchFamily="18" charset="0"/>
              </a:rPr>
              <a:t> MADHUSHA.P</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REGISTER NO</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asunm203bcm22121</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a:t>
            </a:r>
            <a:r>
              <a:rPr lang="en-IN" sz="2400" b="1" dirty="0">
                <a:latin typeface="Times New Roman" panose="02020603050405020304" pitchFamily="18" charset="0"/>
                <a:cs typeface="Times New Roman" panose="02020603050405020304" pitchFamily="18" charset="0"/>
              </a:rPr>
              <a:t>T   </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COMMERCE</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COLLEGE</a:t>
            </a:r>
            <a:r>
              <a:rPr lang="en-IN" sz="2400" b="1" dirty="0">
                <a:latin typeface="Times New Roman" panose="02020603050405020304" pitchFamily="18" charset="0"/>
                <a:cs typeface="Times New Roman" panose="02020603050405020304" pitchFamily="18" charset="0"/>
              </a:rPr>
              <a:t>           : KCS KASI NADAR COLLEGE OF ARTS &amp; SCIENCE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142C649A-BC51-3AB8-6651-F6998DB0A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 y="1214457"/>
            <a:ext cx="8128000" cy="758190"/>
          </a:xfrm>
          <a:prstGeom prst="rect">
            <a:avLst/>
          </a:prstGeom>
        </p:spPr>
      </p:pic>
      <p:pic>
        <p:nvPicPr>
          <p:cNvPr id="10" name="Picture 9">
            <a:extLst>
              <a:ext uri="{FF2B5EF4-FFF2-40B4-BE49-F238E27FC236}">
                <a16:creationId xmlns:a16="http://schemas.microsoft.com/office/drawing/2014/main" id="{D21DABAD-3CA1-E07C-1F7E-DE87ABC26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066" y="3093309"/>
            <a:ext cx="2314575" cy="2428687"/>
          </a:xfrm>
          <a:prstGeom prst="rect">
            <a:avLst/>
          </a:prstGeom>
        </p:spPr>
      </p:pic>
      <p:pic>
        <p:nvPicPr>
          <p:cNvPr id="11" name="Picture 10">
            <a:extLst>
              <a:ext uri="{FF2B5EF4-FFF2-40B4-BE49-F238E27FC236}">
                <a16:creationId xmlns:a16="http://schemas.microsoft.com/office/drawing/2014/main" id="{DAB9FC62-F68D-CEC7-F029-F6FB474492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660" y="2229336"/>
            <a:ext cx="2314575" cy="2078317"/>
          </a:xfrm>
          <a:prstGeom prst="rect">
            <a:avLst/>
          </a:prstGeom>
        </p:spPr>
      </p:pic>
      <p:pic>
        <p:nvPicPr>
          <p:cNvPr id="12" name="Picture 11">
            <a:extLst>
              <a:ext uri="{FF2B5EF4-FFF2-40B4-BE49-F238E27FC236}">
                <a16:creationId xmlns:a16="http://schemas.microsoft.com/office/drawing/2014/main" id="{F523CFC2-80CE-8E58-2084-A0DC9D0D99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788" y="4244488"/>
            <a:ext cx="2538318" cy="2222987"/>
          </a:xfrm>
          <a:prstGeom prst="rect">
            <a:avLst/>
          </a:prstGeom>
        </p:spPr>
      </p:pic>
      <p:pic>
        <p:nvPicPr>
          <p:cNvPr id="13" name="Picture 12">
            <a:extLst>
              <a:ext uri="{FF2B5EF4-FFF2-40B4-BE49-F238E27FC236}">
                <a16:creationId xmlns:a16="http://schemas.microsoft.com/office/drawing/2014/main" id="{E7A9E9D7-A008-D77A-AF4C-054E6EABAF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5836" y="2916742"/>
            <a:ext cx="2025371" cy="1968612"/>
          </a:xfrm>
          <a:prstGeom prst="rect">
            <a:avLst/>
          </a:prstGeom>
        </p:spPr>
      </p:pic>
      <p:graphicFrame>
        <p:nvGraphicFramePr>
          <p:cNvPr id="2" name="Object 1">
            <a:extLst>
              <a:ext uri="{FF2B5EF4-FFF2-40B4-BE49-F238E27FC236}">
                <a16:creationId xmlns:a16="http://schemas.microsoft.com/office/drawing/2014/main" id="{F4E665E4-ABE7-49F7-B2EE-27C7FD511FC4}"/>
              </a:ext>
            </a:extLst>
          </p:cNvPr>
          <p:cNvGraphicFramePr>
            <a:graphicFrameLocks noChangeAspect="1"/>
          </p:cNvGraphicFramePr>
          <p:nvPr>
            <p:extLst>
              <p:ext uri="{D42A27DB-BD31-4B8C-83A1-F6EECF244321}">
                <p14:modId xmlns:p14="http://schemas.microsoft.com/office/powerpoint/2010/main" val="1181443632"/>
              </p:ext>
            </p:extLst>
          </p:nvPr>
        </p:nvGraphicFramePr>
        <p:xfrm>
          <a:off x="3429000" y="270363"/>
          <a:ext cx="1143000" cy="2078316"/>
        </p:xfrm>
        <a:graphic>
          <a:graphicData uri="http://schemas.openxmlformats.org/presentationml/2006/ole">
            <mc:AlternateContent xmlns:mc="http://schemas.openxmlformats.org/markup-compatibility/2006">
              <mc:Choice xmlns:v="urn:schemas-microsoft-com:vml" Requires="v">
                <p:oleObj name="Worksheet" showAsIcon="1" r:id="rId8" imgW="381071" imgH="792685" progId="Excel.Sheet.12">
                  <p:embed/>
                </p:oleObj>
              </mc:Choice>
              <mc:Fallback>
                <p:oleObj name="Worksheet" showAsIcon="1" r:id="rId8" imgW="381071" imgH="792685" progId="Excel.Sheet.12">
                  <p:embed/>
                  <p:pic>
                    <p:nvPicPr>
                      <p:cNvPr id="2" name="Object 1">
                        <a:extLst>
                          <a:ext uri="{FF2B5EF4-FFF2-40B4-BE49-F238E27FC236}">
                            <a16:creationId xmlns:a16="http://schemas.microsoft.com/office/drawing/2014/main" id="{F4E665E4-ABE7-49F7-B2EE-27C7FD511FC4}"/>
                          </a:ext>
                        </a:extLst>
                      </p:cNvPr>
                      <p:cNvPicPr/>
                      <p:nvPr/>
                    </p:nvPicPr>
                    <p:blipFill>
                      <a:blip r:embed="rId9"/>
                      <a:stretch>
                        <a:fillRect/>
                      </a:stretch>
                    </p:blipFill>
                    <p:spPr>
                      <a:xfrm>
                        <a:off x="3429000" y="270363"/>
                        <a:ext cx="1143000" cy="2078316"/>
                      </a:xfrm>
                      <a:prstGeom prst="rect">
                        <a:avLst/>
                      </a:prstGeom>
                    </p:spPr>
                  </p:pic>
                </p:oleObj>
              </mc:Fallback>
            </mc:AlternateContent>
          </a:graphicData>
        </a:graphic>
      </p:graphicFrame>
      <p:sp>
        <p:nvSpPr>
          <p:cNvPr id="3" name="Arrow: Left 2">
            <a:extLst>
              <a:ext uri="{FF2B5EF4-FFF2-40B4-BE49-F238E27FC236}">
                <a16:creationId xmlns:a16="http://schemas.microsoft.com/office/drawing/2014/main" id="{85E3974F-348C-594E-073B-BE0BA388F0F3}"/>
              </a:ext>
            </a:extLst>
          </p:cNvPr>
          <p:cNvSpPr/>
          <p:nvPr/>
        </p:nvSpPr>
        <p:spPr>
          <a:xfrm>
            <a:off x="4479365" y="571318"/>
            <a:ext cx="533400" cy="26710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815F797-896E-34CF-EC88-55614A032643}"/>
              </a:ext>
            </a:extLst>
          </p:cNvPr>
          <p:cNvSpPr txBox="1"/>
          <p:nvPr/>
        </p:nvSpPr>
        <p:spPr>
          <a:xfrm>
            <a:off x="5073657" y="483517"/>
            <a:ext cx="2133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(Click to open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4F6782-21DD-CFBA-E355-9CC03201C9D9}"/>
              </a:ext>
            </a:extLst>
          </p:cNvPr>
          <p:cNvSpPr txBox="1"/>
          <p:nvPr/>
        </p:nvSpPr>
        <p:spPr>
          <a:xfrm>
            <a:off x="690134" y="1063132"/>
            <a:ext cx="9259319" cy="4963595"/>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conclusion, employee data analysis using Excel provides valuable insights that can significantly enhance decision-making processes within an organization. By analyzing key metrics such as turnover rates, salary distribution, attendance patterns, diversity, performance appraisals, and training outcomes, companies can identify areas for improvement, ensure equity and inclusivity, and optimize workforce management. Excel’s powerful data visualization and analysis tools make it an accessible and effective platform for driving strategic initiatives that improve employee satisfaction, retention, and overall organizational performance.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975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44680" y="2132471"/>
            <a:ext cx="85932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EMPLOYEE RATING CARD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39774" y="445388"/>
            <a:ext cx="2917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074897" y="119982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7624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D06E3C7-ADAB-3831-2FB0-AE76D4FBE4E1}"/>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2D64D702-14D1-E161-FF83-E2C16B6D1D9D}"/>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772BF39E-12CE-A16A-0957-9A32C5216986}"/>
              </a:ext>
            </a:extLst>
          </p:cNvPr>
          <p:cNvSpPr txBox="1"/>
          <p:nvPr/>
        </p:nvSpPr>
        <p:spPr>
          <a:xfrm rot="10800000" flipV="1">
            <a:off x="834072" y="1799069"/>
            <a:ext cx="9165650" cy="3539430"/>
          </a:xfrm>
          <a:prstGeom prst="rect">
            <a:avLst/>
          </a:prstGeom>
          <a:noFill/>
        </p:spPr>
        <p:txBody>
          <a:bodyPr wrap="square" rtlCol="0">
            <a:spAutoFit/>
          </a:bodyPr>
          <a:lstStyle/>
          <a:p>
            <a:pPr algn="l"/>
            <a:r>
              <a:rPr lang="en-IN" sz="3200" dirty="0">
                <a:latin typeface="Times New Roman" panose="02020603050405020304" pitchFamily="18" charset="0"/>
                <a:cs typeface="Times New Roman" panose="02020603050405020304" pitchFamily="18" charset="0"/>
              </a:rPr>
              <a:t>Analyzed employee data to identify reasons for high turnover, ensure fair salary distribution, and link attendance to productivity. Evaluate workforce diversity, assess performance appraisal trends, measure training effectiveness, and connect employee satisfaction to retention rates. Additionally, forecast future staffing needs to optimize workforce planning.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lgn="just"/>
            <a:r>
              <a:rPr lang="en-IN" sz="2800" i="0" dirty="0">
                <a:solidFill>
                  <a:srgbClr val="0D0D0D"/>
                </a:solidFill>
                <a:effectLst/>
                <a:latin typeface="Times New Roman" panose="02020603050405020304" pitchFamily="18" charset="0"/>
                <a:cs typeface="Times New Roman" panose="02020603050405020304" pitchFamily="18" charset="0"/>
              </a:rPr>
              <a:t>In this analysis, I aim to streamline the process of identifying employee ratings based on their department, gender, and technical knowledge</a:t>
            </a:r>
            <a:r>
              <a:rPr lang="en-IN" sz="2800" dirty="0">
                <a:solidFill>
                  <a:srgbClr val="0D0D0D"/>
                </a:solidFill>
                <a:latin typeface="Times New Roman" panose="02020603050405020304" pitchFamily="18" charset="0"/>
                <a:cs typeface="Times New Roman" panose="02020603050405020304" pitchFamily="18" charset="0"/>
              </a:rPr>
              <a:t> </a:t>
            </a:r>
            <a:r>
              <a:rPr lang="en-IN" sz="2800" i="0" dirty="0">
                <a:solidFill>
                  <a:srgbClr val="0D0D0D"/>
                </a:solidFill>
                <a:effectLst/>
                <a:latin typeface="Times New Roman" panose="02020603050405020304" pitchFamily="18" charset="0"/>
                <a:cs typeface="Times New Roman" panose="02020603050405020304" pitchFamily="18" charset="0"/>
              </a:rPr>
              <a:t>using excel, with the help of below stated tools in excel </a:t>
            </a:r>
            <a:endParaRPr lang="en-US" sz="2800" i="0" dirty="0">
              <a:solidFill>
                <a:srgbClr val="0D0D0D"/>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Table</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Slicers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Pivot chart (line chart &amp; pie chart)</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Pivot formula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929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31DEB29-2D37-95AE-ECC9-DAF2DFF1DB7C}"/>
              </a:ext>
            </a:extLst>
          </p:cNvPr>
          <p:cNvSpPr txBox="1"/>
          <p:nvPr/>
        </p:nvSpPr>
        <p:spPr>
          <a:xfrm>
            <a:off x="1393032" y="2262188"/>
            <a:ext cx="6526688" cy="1815882"/>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Civil engineering</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Computer engineering</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Electrical engineering</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Electronics engineering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 y="470762"/>
            <a:ext cx="107194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14B814BD-3F5A-20D4-7E7B-C11E098DDF52}"/>
              </a:ext>
            </a:extLst>
          </p:cNvPr>
          <p:cNvSpPr txBox="1"/>
          <p:nvPr/>
        </p:nvSpPr>
        <p:spPr>
          <a:xfrm>
            <a:off x="3505200" y="1306026"/>
            <a:ext cx="6682978" cy="12649617"/>
          </a:xfrm>
          <a:prstGeom prst="rect">
            <a:avLst/>
          </a:prstGeom>
          <a:noFill/>
        </p:spPr>
        <p:txBody>
          <a:bodyPr wrap="square" rtlCol="0">
            <a:spAutoFit/>
          </a:bodyPr>
          <a:lstStyle/>
          <a:p>
            <a:pPr marL="457200" indent="-457200" algn="l">
              <a:buAutoNum type="arabicPeriod"/>
            </a:pPr>
            <a:r>
              <a:rPr lang="en-IN" sz="2400" dirty="0">
                <a:latin typeface="Times New Roman" panose="02020603050405020304" pitchFamily="18" charset="0"/>
                <a:cs typeface="Times New Roman" panose="02020603050405020304" pitchFamily="18" charset="0"/>
              </a:rPr>
              <a:t>Advanced analytical tools</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Formulas and function</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table</a:t>
            </a:r>
          </a:p>
          <a:p>
            <a:pPr algn="l"/>
            <a:r>
              <a:rPr lang="en-IN" sz="2400" dirty="0">
                <a:latin typeface="Times New Roman" panose="02020603050405020304" pitchFamily="18" charset="0"/>
                <a:cs typeface="Times New Roman" panose="02020603050405020304" pitchFamily="18" charset="0"/>
              </a:rPr>
              <a:t>2. Comprehensive data management</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organisation</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integration</a:t>
            </a:r>
          </a:p>
          <a:p>
            <a:pPr algn="l"/>
            <a:r>
              <a:rPr lang="en-IN" sz="2400" dirty="0">
                <a:latin typeface="Times New Roman" panose="02020603050405020304" pitchFamily="18" charset="0"/>
                <a:cs typeface="Times New Roman" panose="02020603050405020304" pitchFamily="18" charset="0"/>
              </a:rPr>
              <a:t>3. Scenario Analysis</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Used to analyse </a:t>
            </a:r>
            <a:r>
              <a:rPr lang="en-IN" sz="2400" dirty="0" err="1">
                <a:latin typeface="Times New Roman" panose="02020603050405020304" pitchFamily="18" charset="0"/>
                <a:cs typeface="Times New Roman" panose="02020603050405020304" pitchFamily="18" charset="0"/>
              </a:rPr>
              <a:t>differentsituation</a:t>
            </a:r>
            <a:endParaRPr lang="en-IN" sz="24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4. User-Friendly interface</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Accessibility</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Ease of use</a:t>
            </a:r>
          </a:p>
          <a:p>
            <a:pPr algn="l"/>
            <a:r>
              <a:rPr lang="en-IN" sz="2400" dirty="0">
                <a:latin typeface="Times New Roman" panose="02020603050405020304" pitchFamily="18" charset="0"/>
                <a:cs typeface="Times New Roman" panose="02020603050405020304" pitchFamily="18" charset="0"/>
              </a:rPr>
              <a:t>5. Visual Representation</a:t>
            </a:r>
          </a:p>
          <a:p>
            <a:pPr marL="457200" indent="-4572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Chart and graphics</a:t>
            </a: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lgn="l">
              <a:buAutoNum type="arabicPeriod"/>
            </a:pPr>
            <a:endParaRPr lang="en-IN" sz="2400" dirty="0">
              <a:latin typeface="Times New Roman" panose="02020603050405020304" pitchFamily="18" charset="0"/>
              <a:cs typeface="Times New Roman" panose="02020603050405020304" pitchFamily="18" charset="0"/>
            </a:endParaRPr>
          </a:p>
          <a:p>
            <a:pPr marL="342900" indent="-342900" algn="l">
              <a:buAutoNum type="arabicPeriod" startAt="4"/>
            </a:pPr>
            <a:endParaRPr lang="en-IN" sz="2400" b="1" dirty="0">
              <a:latin typeface="Times New Roman" panose="02020603050405020304" pitchFamily="18" charset="0"/>
              <a:cs typeface="Times New Roman" panose="02020603050405020304" pitchFamily="18" charset="0"/>
            </a:endParaRPr>
          </a:p>
          <a:p>
            <a:pPr marL="342900" indent="-342900" algn="l">
              <a:buAutoNum type="arabicPeriod" startAt="4"/>
            </a:pPr>
            <a:endParaRPr lang="en-IN" sz="2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3DCF96FC-42FB-41BA-8BE0-3742060E9D59}"/>
              </a:ext>
            </a:extLst>
          </p:cNvPr>
          <p:cNvSpPr txBox="1"/>
          <p:nvPr/>
        </p:nvSpPr>
        <p:spPr>
          <a:xfrm rot="10800000" flipV="1">
            <a:off x="914400" y="1143000"/>
            <a:ext cx="8346281" cy="6617196"/>
          </a:xfrm>
          <a:prstGeom prst="rect">
            <a:avLst/>
          </a:prstGeom>
          <a:noFill/>
        </p:spPr>
        <p:txBody>
          <a:bodyPr wrap="square" rtlCol="0">
            <a:spAutoFit/>
          </a:bodyPr>
          <a:lstStyle/>
          <a:p>
            <a:pPr algn="l"/>
            <a:r>
              <a:rPr lang="en-IN" sz="3200" b="1" dirty="0">
                <a:latin typeface="Times New Roman" panose="02020603050405020304" pitchFamily="18" charset="0"/>
                <a:cs typeface="Times New Roman" panose="02020603050405020304" pitchFamily="18" charset="0"/>
              </a:rPr>
              <a:t>DATA OVERVIEW </a:t>
            </a:r>
          </a:p>
          <a:p>
            <a:pPr algn="just"/>
            <a:r>
              <a:rPr lang="en-IN" sz="2400" dirty="0">
                <a:latin typeface="Times New Roman" panose="02020603050405020304" pitchFamily="18" charset="0"/>
                <a:cs typeface="Times New Roman" panose="02020603050405020304" pitchFamily="18" charset="0"/>
              </a:rPr>
              <a:t>The dataset contains information about employees within the organization, including their scores on Punctuality and Teamwork. This data is used to calculate the total score for each employee.</a:t>
            </a:r>
          </a:p>
          <a:p>
            <a:pPr algn="just"/>
            <a:endParaRPr lang="en-IN" sz="2400" dirty="0">
              <a:latin typeface="Times New Roman" panose="02020603050405020304" pitchFamily="18" charset="0"/>
              <a:cs typeface="Times New Roman" panose="02020603050405020304" pitchFamily="18" charset="0"/>
            </a:endParaRPr>
          </a:p>
          <a:p>
            <a:pPr algn="l"/>
            <a:r>
              <a:rPr lang="en-IN" sz="3200" b="1" dirty="0">
                <a:latin typeface="Times New Roman" panose="02020603050405020304" pitchFamily="18" charset="0"/>
                <a:cs typeface="Times New Roman" panose="02020603050405020304" pitchFamily="18" charset="0"/>
              </a:rPr>
              <a:t>DATA FIELDS</a:t>
            </a:r>
          </a:p>
          <a:p>
            <a:pPr algn="l"/>
            <a:endParaRPr lang="en-IN" sz="2400" b="1"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Problem Solving</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Punctuality</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Communication</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Technical knowledge</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Team work</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Meeting headline</a:t>
            </a:r>
          </a:p>
          <a:p>
            <a:pPr algn="l"/>
            <a:endParaRPr lang="en-IN" sz="2400"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035553-AC63-F78B-F76B-D470EE48188A}"/>
              </a:ext>
            </a:extLst>
          </p:cNvPr>
          <p:cNvSpPr txBox="1"/>
          <p:nvPr/>
        </p:nvSpPr>
        <p:spPr>
          <a:xfrm rot="10800000" flipV="1">
            <a:off x="1001713" y="1273622"/>
            <a:ext cx="6276578" cy="3416320"/>
          </a:xfrm>
          <a:prstGeom prst="rect">
            <a:avLst/>
          </a:prstGeom>
          <a:noFill/>
        </p:spPr>
        <p:txBody>
          <a:bodyPr wrap="square" rtlCol="0">
            <a:spAutoFit/>
          </a:bodyPr>
          <a:lstStyle/>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Data Cleaning</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Table</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pivot chart</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dashboard</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Inserting pivot chart in dashboard</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Inserting formula in dashboard to make interaction</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interactive dashboard by putting all together elements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340</Words>
  <Application>Microsoft Office PowerPoint</Application>
  <PresentationFormat>Widescreen</PresentationFormat>
  <Paragraphs>82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srimathi290605@gmail.com</cp:lastModifiedBy>
  <cp:revision>22</cp:revision>
  <dcterms:created xsi:type="dcterms:W3CDTF">2024-03-29T15:07:22Z</dcterms:created>
  <dcterms:modified xsi:type="dcterms:W3CDTF">2024-08-27T08:29:15Z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