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41" autoAdjust="0"/>
  </p:normalViewPr>
  <p:slideViewPr>
    <p:cSldViewPr>
      <p:cViewPr varScale="1">
        <p:scale>
          <a:sx n="78" d="100"/>
          <a:sy n="78" d="100"/>
        </p:scale>
        <p:origin x="850" y="6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w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476428" y="714356"/>
            <a:ext cx="9982200" cy="1000132"/>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Salary Analysis </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8084" y="1643050"/>
            <a:ext cx="10072758"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 </a:t>
            </a:r>
            <a:r>
              <a:rPr lang="en-IN" sz="2400" dirty="0">
                <a:latin typeface="Times New Roman" pitchFamily="18" charset="0"/>
                <a:cs typeface="Times New Roman" pitchFamily="18" charset="0"/>
              </a:rPr>
              <a:t> SRIMATHI. A</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REGISTER NO:      312204634,</a:t>
            </a:r>
            <a:r>
              <a:rPr lang="en-IN" sz="2400" dirty="0">
                <a:latin typeface="Times New Roman" pitchFamily="18" charset="0"/>
                <a:cs typeface="Times New Roman" pitchFamily="18" charset="0"/>
              </a:rPr>
              <a:t> DBC37E08156BCD6A7B544572B9A32CB7</a:t>
            </a:r>
          </a:p>
          <a:p>
            <a:r>
              <a:rPr lang="en-US" sz="2400" dirty="0">
                <a:latin typeface="Times New Roman" pitchFamily="18" charset="0"/>
                <a:cs typeface="Times New Roman" pitchFamily="18" charset="0"/>
              </a:rPr>
              <a:t>DEPARTMENT:     </a:t>
            </a: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COMMERCE</a:t>
            </a:r>
          </a:p>
          <a:p>
            <a:r>
              <a:rPr lang="en-US" sz="2400" dirty="0">
                <a:latin typeface="Times New Roman" pitchFamily="18" charset="0"/>
                <a:cs typeface="Times New Roman" pitchFamily="18" charset="0"/>
              </a:rPr>
              <a:t>COLLEGE:           </a:t>
            </a:r>
            <a:r>
              <a:rPr lang="en-IN" sz="2400" dirty="0">
                <a:latin typeface="Times New Roman" pitchFamily="18" charset="0"/>
                <a:cs typeface="Times New Roman" pitchFamily="18" charset="0"/>
              </a:rPr>
              <a:t> </a:t>
            </a:r>
            <a:r>
              <a:rPr lang="en-US" sz="2400" dirty="0">
                <a:latin typeface="Times New Roman" pitchFamily="18" charset="0"/>
                <a:cs typeface="Times New Roman" pitchFamily="18" charset="0"/>
              </a:rPr>
              <a:t>  K.C.S KASI NADAR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23902" y="428604"/>
            <a:ext cx="2437130"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2050" name="AutoShape 2" descr="blob:https://web.whatsapp.com/4aec8fe1-e205-4881-9dbf-84bcf98507f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blob:https://web.whatsapp.com/4aec8fe1-e205-4881-9dbf-84bcf98507f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1" name="Object 10"/>
          <p:cNvGraphicFramePr>
            <a:graphicFrameLocks noChangeAspect="1"/>
          </p:cNvGraphicFramePr>
          <p:nvPr/>
        </p:nvGraphicFramePr>
        <p:xfrm>
          <a:off x="2738414" y="500042"/>
          <a:ext cx="500066" cy="1058474"/>
        </p:xfrm>
        <a:graphic>
          <a:graphicData uri="http://schemas.openxmlformats.org/presentationml/2006/ole">
            <mc:AlternateContent xmlns:mc="http://schemas.openxmlformats.org/markup-compatibility/2006">
              <mc:Choice xmlns:v="urn:schemas-microsoft-com:vml" Requires="v">
                <p:oleObj name="Worksheet" showAsIcon="1" r:id="rId4" imgW="380880" imgH="806400" progId="Excel.Sheet.12">
                  <p:embed/>
                </p:oleObj>
              </mc:Choice>
              <mc:Fallback>
                <p:oleObj name="Worksheet" showAsIcon="1" r:id="rId4" imgW="380880" imgH="806400" progId="Excel.Sheet.12">
                  <p:embed/>
                  <p:pic>
                    <p:nvPicPr>
                      <p:cNvPr id="11"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414" y="500042"/>
                        <a:ext cx="500066" cy="10584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Picture 12" descr="Screenshot (5).png"/>
          <p:cNvPicPr>
            <a:picLocks noChangeAspect="1"/>
          </p:cNvPicPr>
          <p:nvPr/>
        </p:nvPicPr>
        <p:blipFill>
          <a:blip r:embed="rId6"/>
          <a:stretch>
            <a:fillRect/>
          </a:stretch>
        </p:blipFill>
        <p:spPr>
          <a:xfrm>
            <a:off x="1023902" y="1071546"/>
            <a:ext cx="8960530" cy="51727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277941" y="617711"/>
            <a:ext cx="10681335" cy="492443"/>
          </a:xfrm>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Rectangle 2"/>
          <p:cNvSpPr/>
          <p:nvPr/>
        </p:nvSpPr>
        <p:spPr>
          <a:xfrm>
            <a:off x="1277941" y="1412311"/>
            <a:ext cx="8572560" cy="3416320"/>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itchFamily="18" charset="0"/>
                <a:cs typeface="Times New Roman" pitchFamily="18" charset="0"/>
              </a:rPr>
              <a:t>A thorough salary analysis ensures a fair and competitive compensation structure.
Identifying and addressing salary disparities can improve employee satisfaction and reduce turnover.
The analysis helps attract and retain top talent by aligning salaries with industry standards.
Insights from the analysis guide informed decisions in compensation strategies.</a:t>
            </a:r>
          </a:p>
          <a:p>
            <a:pPr marL="342900" indent="-342900" algn="just">
              <a:buFont typeface="Arial" panose="020B0604020202020204" pitchFamily="34" charset="0"/>
              <a:buChar char="•"/>
            </a:pPr>
            <a:r>
              <a:rPr lang="en-IN" sz="2400" dirty="0">
                <a:latin typeface="Times New Roman" pitchFamily="18" charset="0"/>
                <a:cs typeface="Times New Roman" pitchFamily="18" charset="0"/>
              </a:rPr>
              <a:t>Overall, it fosters a more equitable and motivated workforce.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524100" y="928670"/>
            <a:ext cx="4714908" cy="693780"/>
          </a:xfrm>
          <a:prstGeom prst="rect">
            <a:avLst/>
          </a:prstGeom>
        </p:spPr>
        <p:txBody>
          <a:bodyPr vert="horz" wrap="square" lIns="0" tIns="16510" rIns="0" bIns="0" rtlCol="0">
            <a:spAutoFit/>
          </a:bodyPr>
          <a:lstStyle/>
          <a:p>
            <a:pPr marL="12700">
              <a:lnSpc>
                <a:spcPct val="100000"/>
              </a:lnSpc>
              <a:spcBef>
                <a:spcPts val="130"/>
              </a:spcBef>
            </a:pPr>
            <a:r>
              <a:rPr lang="en-US" sz="3200" spc="5" dirty="0">
                <a:latin typeface="Times New Roman" pitchFamily="18" charset="0"/>
                <a:cs typeface="Times New Roman" pitchFamily="18" charset="0"/>
              </a:rPr>
              <a:t>PROJECT</a:t>
            </a:r>
            <a:r>
              <a:rPr lang="en-US" sz="4400" spc="5" dirty="0">
                <a:latin typeface="Times New Roman" pitchFamily="18" charset="0"/>
                <a:cs typeface="Times New Roman" pitchFamily="18" charset="0"/>
              </a:rPr>
              <a:t> </a:t>
            </a:r>
            <a:r>
              <a:rPr lang="en-US" sz="3200" spc="5" dirty="0">
                <a:latin typeface="Times New Roman" pitchFamily="18" charset="0"/>
                <a:cs typeface="Times New Roman" pitchFamily="18" charset="0"/>
              </a:rPr>
              <a:t>TITLE</a:t>
            </a:r>
            <a:endParaRPr sz="320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666844" y="2214554"/>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146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t> </a:t>
            </a:r>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2095472" y="1000108"/>
            <a:ext cx="3143272" cy="505908"/>
          </a:xfrm>
          <a:prstGeom prst="rect">
            <a:avLst/>
          </a:prstGeom>
        </p:spPr>
        <p:txBody>
          <a:bodyPr vert="horz" wrap="square" lIns="0" tIns="13335" rIns="0" bIns="0" rtlCol="0">
            <a:spAutoFit/>
          </a:bodyPr>
          <a:lstStyle/>
          <a:p>
            <a:pPr marL="12700">
              <a:lnSpc>
                <a:spcPct val="100000"/>
              </a:lnSpc>
              <a:spcBef>
                <a:spcPts val="105"/>
              </a:spcBef>
            </a:pPr>
            <a:r>
              <a:rPr sz="3200" spc="25">
                <a:latin typeface="Times New Roman" pitchFamily="18" charset="0"/>
                <a:cs typeface="Times New Roman" pitchFamily="18" charset="0"/>
              </a:rPr>
              <a:t>A</a:t>
            </a:r>
            <a:r>
              <a:rPr sz="3200" spc="-5">
                <a:latin typeface="Times New Roman" pitchFamily="18" charset="0"/>
                <a:cs typeface="Times New Roman" pitchFamily="18" charset="0"/>
              </a:rPr>
              <a:t>G</a:t>
            </a:r>
            <a:r>
              <a:rPr sz="3200" spc="-35">
                <a:latin typeface="Times New Roman" pitchFamily="18" charset="0"/>
                <a:cs typeface="Times New Roman" pitchFamily="18" charset="0"/>
              </a:rPr>
              <a:t>E</a:t>
            </a:r>
            <a:r>
              <a:rPr sz="3200" spc="15">
                <a:latin typeface="Times New Roman" pitchFamily="18" charset="0"/>
                <a:cs typeface="Times New Roman" pitchFamily="18" charset="0"/>
              </a:rPr>
              <a:t>N</a:t>
            </a:r>
            <a:r>
              <a:rPr sz="3200">
                <a:latin typeface="Times New Roman" pitchFamily="18" charset="0"/>
                <a:cs typeface="Times New Roman" pitchFamily="18" charset="0"/>
              </a:rPr>
              <a:t>DA</a:t>
            </a:r>
            <a:endParaRPr sz="3200" dirty="0">
              <a:latin typeface="Times New Roman" pitchFamily="18" charset="0"/>
              <a:cs typeface="Times New Roman"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952596" y="1357298"/>
            <a:ext cx="5029200" cy="390876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itchFamily="18" charset="0"/>
                <a:cs typeface="Times New Roman" pitchFamily="18" charset="0"/>
              </a:rPr>
              <a:t>Problem Statement</a:t>
            </a:r>
          </a:p>
          <a:p>
            <a:pPr algn="l">
              <a:buFont typeface="+mj-lt"/>
              <a:buAutoNum type="arabicPeriod"/>
            </a:pPr>
            <a:r>
              <a:rPr lang="en-US" sz="2400" b="0" i="0" dirty="0">
                <a:solidFill>
                  <a:srgbClr val="0D0D0D"/>
                </a:solidFill>
                <a:effectLst/>
                <a:latin typeface="Times New Roman" pitchFamily="18" charset="0"/>
                <a:cs typeface="Times New Roman" pitchFamily="18" charset="0"/>
              </a:rPr>
              <a:t>Project Overview</a:t>
            </a:r>
          </a:p>
          <a:p>
            <a:pPr algn="l">
              <a:buFont typeface="+mj-lt"/>
              <a:buAutoNum type="arabicPeriod"/>
            </a:pPr>
            <a:r>
              <a:rPr lang="en-US" sz="2400" b="0" i="0" dirty="0">
                <a:solidFill>
                  <a:srgbClr val="0D0D0D"/>
                </a:solidFill>
                <a:effectLst/>
                <a:latin typeface="Times New Roman" pitchFamily="18" charset="0"/>
                <a:cs typeface="Times New Roman" pitchFamily="18" charset="0"/>
              </a:rPr>
              <a:t>End Users</a:t>
            </a:r>
          </a:p>
          <a:p>
            <a:pPr algn="l">
              <a:buFont typeface="+mj-lt"/>
              <a:buAutoNum type="arabicPeriod"/>
            </a:pPr>
            <a:r>
              <a:rPr lang="en-US" sz="2400" b="0" i="0" dirty="0">
                <a:solidFill>
                  <a:srgbClr val="0D0D0D"/>
                </a:solidFill>
                <a:effectLst/>
                <a:latin typeface="Times New Roman" pitchFamily="18" charset="0"/>
                <a:cs typeface="Times New Roman" pitchFamily="18" charset="0"/>
              </a:rPr>
              <a:t>Our Solution and Proposition</a:t>
            </a:r>
          </a:p>
          <a:p>
            <a:pPr algn="l">
              <a:buFont typeface="+mj-lt"/>
              <a:buAutoNum type="arabicPeriod"/>
            </a:pPr>
            <a:r>
              <a:rPr lang="en-US" sz="2400" dirty="0">
                <a:solidFill>
                  <a:srgbClr val="0D0D0D"/>
                </a:solidFill>
                <a:latin typeface="Times New Roman" pitchFamily="18" charset="0"/>
                <a:cs typeface="Times New Roman" pitchFamily="18" charset="0"/>
              </a:rPr>
              <a:t>Dataset Description</a:t>
            </a:r>
            <a:endParaRPr lang="en-US" sz="2400" b="0" i="0" dirty="0">
              <a:solidFill>
                <a:srgbClr val="0D0D0D"/>
              </a:solidFill>
              <a:effectLst/>
              <a:latin typeface="Times New Roman" pitchFamily="18" charset="0"/>
              <a:cs typeface="Times New Roman" pitchFamily="18" charset="0"/>
            </a:endParaRPr>
          </a:p>
          <a:p>
            <a:pPr algn="l">
              <a:buFont typeface="+mj-lt"/>
              <a:buAutoNum type="arabicPeriod"/>
            </a:pPr>
            <a:r>
              <a:rPr lang="en-US" sz="2400" b="0" i="0" dirty="0">
                <a:solidFill>
                  <a:srgbClr val="0D0D0D"/>
                </a:solidFill>
                <a:effectLst/>
                <a:latin typeface="Times New Roman" pitchFamily="18" charset="0"/>
                <a:cs typeface="Times New Roman" pitchFamily="18" charset="0"/>
              </a:rPr>
              <a:t>Modelling Approach</a:t>
            </a:r>
          </a:p>
          <a:p>
            <a:pPr algn="l">
              <a:buFont typeface="+mj-lt"/>
              <a:buAutoNum type="arabicPeriod"/>
            </a:pPr>
            <a:r>
              <a:rPr lang="en-US" sz="2400" b="0" i="0" dirty="0">
                <a:solidFill>
                  <a:srgbClr val="0D0D0D"/>
                </a:solidFill>
                <a:effectLst/>
                <a:latin typeface="Times New Roman" pitchFamily="18" charset="0"/>
                <a:cs typeface="Times New Roman" pitchFamily="18" charset="0"/>
              </a:rPr>
              <a:t>Results and </a:t>
            </a:r>
            <a:r>
              <a:rPr lang="en-US" sz="2400" dirty="0">
                <a:solidFill>
                  <a:srgbClr val="0D0D0D"/>
                </a:solidFill>
                <a:latin typeface="Times New Roman" pitchFamily="18" charset="0"/>
                <a:cs typeface="Times New Roman" pitchFamily="18" charset="0"/>
              </a:rPr>
              <a:t>Discussion</a:t>
            </a:r>
            <a:endParaRPr lang="en-US" sz="2400" b="0" i="0" dirty="0">
              <a:solidFill>
                <a:srgbClr val="0D0D0D"/>
              </a:solidFill>
              <a:effectLst/>
              <a:latin typeface="Times New Roman" pitchFamily="18" charset="0"/>
              <a:cs typeface="Times New Roman" pitchFamily="18" charset="0"/>
            </a:endParaRPr>
          </a:p>
          <a:p>
            <a:pPr algn="l">
              <a:buFont typeface="+mj-lt"/>
              <a:buAutoNum type="arabicPeriod"/>
            </a:pPr>
            <a:r>
              <a:rPr lang="en-US" sz="2400" b="0" i="0" dirty="0">
                <a:solidFill>
                  <a:srgbClr val="0D0D0D"/>
                </a:solidFill>
                <a:effectLst/>
                <a:latin typeface="Times New Roman" pitchFamily="18" charset="0"/>
                <a:cs typeface="Times New Roman"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381092" y="729445"/>
            <a:ext cx="6429420"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a:latin typeface="Times New Roman" pitchFamily="18" charset="0"/>
                <a:cs typeface="Times New Roman" pitchFamily="18" charset="0"/>
              </a:rPr>
              <a:t>P</a:t>
            </a:r>
            <a:r>
              <a:rPr sz="3200" spc="15">
                <a:latin typeface="Times New Roman" pitchFamily="18" charset="0"/>
                <a:cs typeface="Times New Roman" pitchFamily="18" charset="0"/>
              </a:rPr>
              <a:t>ROB</a:t>
            </a:r>
            <a:r>
              <a:rPr sz="3200" spc="55">
                <a:latin typeface="Times New Roman" pitchFamily="18" charset="0"/>
                <a:cs typeface="Times New Roman" pitchFamily="18" charset="0"/>
              </a:rPr>
              <a:t>L</a:t>
            </a:r>
            <a:r>
              <a:rPr sz="3200" spc="-20">
                <a:latin typeface="Times New Roman" pitchFamily="18" charset="0"/>
                <a:cs typeface="Times New Roman" pitchFamily="18" charset="0"/>
              </a:rPr>
              <a:t>E</a:t>
            </a:r>
            <a:r>
              <a:rPr lang="en-US" sz="3200" spc="20" dirty="0">
                <a:latin typeface="Times New Roman" pitchFamily="18" charset="0"/>
                <a:cs typeface="Times New Roman" pitchFamily="18" charset="0"/>
              </a:rPr>
              <a:t>M STATEMENT</a:t>
            </a:r>
            <a:endParaRPr sz="3200">
              <a:latin typeface="Times New Roman" pitchFamily="18" charset="0"/>
              <a:cs typeface="Times New Roman"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809588" y="285728"/>
            <a:ext cx="8715436" cy="1200329"/>
          </a:xfrm>
          <a:prstGeom prst="rect">
            <a:avLst/>
          </a:prstGeom>
        </p:spPr>
        <p:txBody>
          <a:bodyPr wrap="square">
            <a:spAutoFit/>
          </a:bodyPr>
          <a:lstStyle/>
          <a:p>
            <a:pPr>
              <a:buFont typeface="Arial" pitchFamily="34" charset="0"/>
              <a:buChar char="•"/>
            </a:pPr>
            <a:endParaRPr lang="en-US" sz="2400" dirty="0"/>
          </a:p>
          <a:p>
            <a:pPr>
              <a:buFont typeface="Arial" pitchFamily="34" charset="0"/>
              <a:buChar char="•"/>
            </a:pPr>
            <a:endParaRPr lang="en-US" sz="2400" dirty="0"/>
          </a:p>
          <a:p>
            <a:endParaRPr lang="en-US" sz="2400" dirty="0"/>
          </a:p>
        </p:txBody>
      </p:sp>
      <p:sp>
        <p:nvSpPr>
          <p:cNvPr id="12" name="Rectangle 11"/>
          <p:cNvSpPr/>
          <p:nvPr/>
        </p:nvSpPr>
        <p:spPr>
          <a:xfrm>
            <a:off x="1381092" y="1500174"/>
            <a:ext cx="7643866" cy="3785652"/>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itchFamily="18" charset="0"/>
                <a:cs typeface="Times New Roman" pitchFamily="18" charset="0"/>
              </a:rPr>
              <a:t>Analyzed the employee salary structure to identify disparities and ensure fairness.</a:t>
            </a:r>
          </a:p>
          <a:p>
            <a:pPr marL="342900" indent="-342900" algn="just">
              <a:buFont typeface="Arial" panose="020B0604020202020204" pitchFamily="34" charset="0"/>
              <a:buChar char="•"/>
            </a:pPr>
            <a:r>
              <a:rPr lang="en-IN" sz="2400" dirty="0">
                <a:latin typeface="Times New Roman" pitchFamily="18" charset="0"/>
                <a:cs typeface="Times New Roman" pitchFamily="18" charset="0"/>
              </a:rPr>
              <a:t>Compare salaries across roles, experience levels, and demographic factors.
 Benchmark salaries against industry standards.
Assess the impact of current salaries on employee satisfaction and retention.
Provide recommendations for optimizing compensation strategies.</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81026" y="1071546"/>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a:t>PROJECT</a:t>
            </a:r>
            <a:r>
              <a:rPr lang="en-US" sz="3200" spc="5" dirty="0"/>
              <a:t> </a:t>
            </a:r>
            <a:r>
              <a:rPr sz="3200" spc="-20"/>
              <a:t>OVERVIEW</a:t>
            </a:r>
            <a:endParaRPr sz="320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81025" y="1785926"/>
            <a:ext cx="9228717" cy="4524315"/>
          </a:xfrm>
          <a:prstGeom prst="rect">
            <a:avLst/>
          </a:prstGeom>
          <a:noFill/>
        </p:spPr>
        <p:txBody>
          <a:bodyPr wrap="square" rtlCol="0">
            <a:spAutoFit/>
          </a:bodyPr>
          <a:lstStyle/>
          <a:p>
            <a:pPr algn="just"/>
            <a:r>
              <a:rPr lang="en-IN" sz="2400" dirty="0">
                <a:latin typeface="Times New Roman" pitchFamily="18" charset="0"/>
                <a:cs typeface="Times New Roman" pitchFamily="18" charset="0"/>
              </a:rPr>
              <a:t>The Employee Salary Analysis project aims to assess salary fairness and competitiveness by analyzing salary data across roles and demographics. The project seeks to identify disparities, benchmark against industry standards, and provide insights for salary adjustments to enhance employee satisfaction and retention.</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Tables </a:t>
            </a:r>
          </a:p>
          <a:p>
            <a:pPr marL="457200" indent="-457200" algn="just">
              <a:buFont typeface="+mj-lt"/>
              <a:buAutoNum type="arabicPeriod"/>
            </a:pPr>
            <a:r>
              <a:rPr lang="en-US" sz="2400" dirty="0">
                <a:latin typeface="Times New Roman" pitchFamily="18" charset="0"/>
                <a:cs typeface="Times New Roman" pitchFamily="18" charset="0"/>
              </a:rPr>
              <a:t>Slicer</a:t>
            </a:r>
          </a:p>
          <a:p>
            <a:pPr marL="457200" indent="-457200" algn="just">
              <a:buFont typeface="+mj-lt"/>
              <a:buAutoNum type="arabicPeriod"/>
            </a:pPr>
            <a:r>
              <a:rPr lang="en-US" sz="2400" dirty="0">
                <a:latin typeface="Times New Roman" pitchFamily="18" charset="0"/>
                <a:cs typeface="Times New Roman" pitchFamily="18" charset="0"/>
              </a:rPr>
              <a:t>Pivot Chart( Line chart, Pie chart, Bar chart)</a:t>
            </a:r>
          </a:p>
          <a:p>
            <a:pPr marL="457200" indent="-457200" algn="just">
              <a:buFont typeface="+mj-lt"/>
              <a:buAutoNum type="arabicPeriod"/>
            </a:pPr>
            <a:r>
              <a:rPr lang="en-US" sz="2400" dirty="0">
                <a:latin typeface="Times New Roman" pitchFamily="18" charset="0"/>
                <a:cs typeface="Times New Roman" pitchFamily="18" charset="0"/>
              </a:rPr>
              <a:t>By inserting formula to make interactive dashboard</a:t>
            </a:r>
          </a:p>
          <a:p>
            <a:endParaRPr lang="en-US" sz="2400" dirty="0">
              <a:latin typeface="Times New Roman" pitchFamily="18" charset="0"/>
              <a:cs typeface="Times New Roman"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81092" y="785794"/>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1" name="Rectangle 10"/>
          <p:cNvSpPr/>
          <p:nvPr/>
        </p:nvSpPr>
        <p:spPr>
          <a:xfrm>
            <a:off x="1309654" y="2071678"/>
            <a:ext cx="6215106" cy="1938992"/>
          </a:xfrm>
          <a:prstGeom prst="rect">
            <a:avLst/>
          </a:prstGeom>
        </p:spPr>
        <p:txBody>
          <a:bodyPr wrap="square">
            <a:spAutoFit/>
          </a:bodyPr>
          <a:lstStyle/>
          <a:p>
            <a:pPr>
              <a:buFont typeface="Arial" pitchFamily="34" charset="0"/>
              <a:buChar char="•"/>
            </a:pPr>
            <a:r>
              <a:rPr lang="en-US" sz="2400" dirty="0">
                <a:solidFill>
                  <a:srgbClr val="0D0D0D"/>
                </a:solidFill>
                <a:latin typeface="Times New Roman" pitchFamily="18" charset="0"/>
                <a:cs typeface="Times New Roman" pitchFamily="18" charset="0"/>
              </a:rPr>
              <a:t>Human  Resources Department</a:t>
            </a:r>
          </a:p>
          <a:p>
            <a:pPr>
              <a:buFont typeface="Arial" pitchFamily="34" charset="0"/>
              <a:buChar char="•"/>
            </a:pPr>
            <a:r>
              <a:rPr lang="en-US" sz="2400" dirty="0">
                <a:solidFill>
                  <a:srgbClr val="0D0D0D"/>
                </a:solidFill>
                <a:latin typeface="Times New Roman" pitchFamily="18" charset="0"/>
                <a:cs typeface="Times New Roman" pitchFamily="18" charset="0"/>
              </a:rPr>
              <a:t>Finance Department</a:t>
            </a:r>
          </a:p>
          <a:p>
            <a:pPr>
              <a:buFont typeface="Arial" pitchFamily="34" charset="0"/>
              <a:buChar char="•"/>
            </a:pPr>
            <a:r>
              <a:rPr lang="en-US" sz="2400" dirty="0">
                <a:solidFill>
                  <a:srgbClr val="0D0D0D"/>
                </a:solidFill>
                <a:latin typeface="Times New Roman" pitchFamily="18" charset="0"/>
                <a:cs typeface="Times New Roman" pitchFamily="18" charset="0"/>
              </a:rPr>
              <a:t>Compensation and Benefit specialist</a:t>
            </a:r>
          </a:p>
          <a:p>
            <a:pPr>
              <a:buFont typeface="Arial" pitchFamily="34" charset="0"/>
              <a:buChar char="•"/>
            </a:pPr>
            <a:r>
              <a:rPr lang="en-US" sz="2400" dirty="0">
                <a:solidFill>
                  <a:srgbClr val="0D0D0D"/>
                </a:solidFill>
                <a:latin typeface="Times New Roman" pitchFamily="18" charset="0"/>
                <a:cs typeface="Times New Roman" pitchFamily="18" charset="0"/>
              </a:rPr>
              <a:t>Operational Manager</a:t>
            </a:r>
          </a:p>
          <a:p>
            <a:pPr>
              <a:buFont typeface="Arial" pitchFamily="34" charset="0"/>
              <a:buChar char="•"/>
            </a:pPr>
            <a:r>
              <a:rPr lang="en-US" sz="2400" dirty="0">
                <a:solidFill>
                  <a:srgbClr val="0D0D0D"/>
                </a:solidFill>
                <a:latin typeface="Times New Roman" pitchFamily="18" charset="0"/>
                <a:cs typeface="Times New Roman" pitchFamily="18" charset="0"/>
              </a:rPr>
              <a:t>IT and Data management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6646" y="214290"/>
            <a:ext cx="9763125" cy="505908"/>
          </a:xfrm>
          <a:prstGeom prst="rect">
            <a:avLst/>
          </a:prstGeom>
        </p:spPr>
        <p:txBody>
          <a:bodyPr vert="horz" wrap="square" lIns="0" tIns="13335" rIns="0" bIns="0" rtlCol="0">
            <a:spAutoFit/>
          </a:bodyPr>
          <a:lstStyle/>
          <a:p>
            <a:pPr marL="12700">
              <a:lnSpc>
                <a:spcPct val="100000"/>
              </a:lnSpc>
              <a:spcBef>
                <a:spcPts val="105"/>
              </a:spcBef>
            </a:pP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1238216" y="928670"/>
            <a:ext cx="7643866" cy="11541621"/>
          </a:xfrm>
          <a:prstGeom prst="rect">
            <a:avLst/>
          </a:prstGeom>
        </p:spPr>
        <p:txBody>
          <a:bodyPr wrap="square">
            <a:spAutoFit/>
          </a:bodyPr>
          <a:lstStyle/>
          <a:p>
            <a:pPr marL="514350" indent="-514350">
              <a:buAutoNum type="arabicPeriod"/>
            </a:pPr>
            <a:r>
              <a:rPr lang="en-IN" sz="2400" dirty="0">
                <a:solidFill>
                  <a:srgbClr val="0D0D0D"/>
                </a:solidFill>
                <a:latin typeface="Times New Roman" pitchFamily="18" charset="0"/>
                <a:cs typeface="Times New Roman" pitchFamily="18" charset="0"/>
              </a:rPr>
              <a:t>Visual Representation</a:t>
            </a:r>
          </a:p>
          <a:p>
            <a:pPr marL="342900" indent="-342900">
              <a:buFont typeface="Arial" panose="020B0604020202020204" pitchFamily="34" charset="0"/>
              <a:buChar char="•"/>
            </a:pPr>
            <a:r>
              <a:rPr lang="en-IN" sz="2400" dirty="0">
                <a:solidFill>
                  <a:srgbClr val="0D0D0D"/>
                </a:solidFill>
                <a:latin typeface="Times New Roman" pitchFamily="18" charset="0"/>
                <a:cs typeface="Times New Roman" pitchFamily="18" charset="0"/>
              </a:rPr>
              <a:t>Chart and Graphs</a:t>
            </a:r>
          </a:p>
          <a:p>
            <a:r>
              <a:rPr lang="en-IN" sz="2400" dirty="0">
                <a:solidFill>
                  <a:srgbClr val="0D0D0D"/>
                </a:solidFill>
                <a:latin typeface="Times New Roman" pitchFamily="18" charset="0"/>
                <a:cs typeface="Times New Roman" pitchFamily="18" charset="0"/>
              </a:rPr>
              <a:t>2. Scenario Analysis</a:t>
            </a:r>
          </a:p>
          <a:p>
            <a:pPr marL="342900" indent="-342900">
              <a:buFont typeface="Arial" panose="020B0604020202020204" pitchFamily="34" charset="0"/>
              <a:buChar char="•"/>
            </a:pPr>
            <a:r>
              <a:rPr lang="en-IN" sz="2400" dirty="0">
                <a:solidFill>
                  <a:srgbClr val="0D0D0D"/>
                </a:solidFill>
                <a:latin typeface="Times New Roman" pitchFamily="18" charset="0"/>
                <a:cs typeface="Times New Roman" pitchFamily="18" charset="0"/>
              </a:rPr>
              <a:t>Used to analyses different situation</a:t>
            </a:r>
          </a:p>
          <a:p>
            <a:r>
              <a:rPr lang="en-IN" sz="2400" dirty="0">
                <a:solidFill>
                  <a:srgbClr val="0D0D0D"/>
                </a:solidFill>
                <a:latin typeface="Times New Roman" pitchFamily="18" charset="0"/>
                <a:cs typeface="Times New Roman" pitchFamily="18" charset="0"/>
              </a:rPr>
              <a:t>3. Comprehensive Data Management</a:t>
            </a:r>
          </a:p>
          <a:p>
            <a:pPr marL="342900" indent="-342900">
              <a:buFont typeface="Arial" panose="020B0604020202020204" pitchFamily="34" charset="0"/>
              <a:buChar char="•"/>
            </a:pPr>
            <a:r>
              <a:rPr lang="en-IN" sz="2400" dirty="0">
                <a:solidFill>
                  <a:srgbClr val="0D0D0D"/>
                </a:solidFill>
                <a:latin typeface="Times New Roman" pitchFamily="18" charset="0"/>
                <a:cs typeface="Times New Roman" pitchFamily="18" charset="0"/>
              </a:rPr>
              <a:t>Data Organization</a:t>
            </a:r>
          </a:p>
          <a:p>
            <a:pPr marL="342900" indent="-342900">
              <a:buFont typeface="Arial" panose="020B0604020202020204" pitchFamily="34" charset="0"/>
              <a:buChar char="•"/>
            </a:pPr>
            <a:r>
              <a:rPr lang="en-IN" sz="2400" dirty="0">
                <a:solidFill>
                  <a:srgbClr val="0D0D0D"/>
                </a:solidFill>
                <a:latin typeface="Times New Roman" pitchFamily="18" charset="0"/>
                <a:cs typeface="Times New Roman" pitchFamily="18" charset="0"/>
              </a:rPr>
              <a:t>Data Integration</a:t>
            </a:r>
          </a:p>
          <a:p>
            <a:r>
              <a:rPr lang="en-IN" sz="2400" dirty="0">
                <a:solidFill>
                  <a:srgbClr val="0D0D0D"/>
                </a:solidFill>
                <a:latin typeface="Times New Roman" pitchFamily="18" charset="0"/>
                <a:cs typeface="Times New Roman" pitchFamily="18" charset="0"/>
              </a:rPr>
              <a:t>4. User-Friendly Interface:</a:t>
            </a:r>
          </a:p>
          <a:p>
            <a:pPr marL="342900" indent="-342900">
              <a:buFont typeface="Arial" panose="020B0604020202020204" pitchFamily="34" charset="0"/>
              <a:buChar char="•"/>
            </a:pPr>
            <a:r>
              <a:rPr lang="en-IN" sz="2400" dirty="0">
                <a:solidFill>
                  <a:srgbClr val="0D0D0D"/>
                </a:solidFill>
                <a:latin typeface="Times New Roman" pitchFamily="18" charset="0"/>
                <a:cs typeface="Times New Roman" pitchFamily="18" charset="0"/>
              </a:rPr>
              <a:t>Accessibility</a:t>
            </a:r>
          </a:p>
          <a:p>
            <a:pPr marL="342900" indent="-342900">
              <a:buFont typeface="Arial" panose="020B0604020202020204" pitchFamily="34" charset="0"/>
              <a:buChar char="•"/>
            </a:pPr>
            <a:r>
              <a:rPr lang="en-IN" sz="2400" dirty="0">
                <a:solidFill>
                  <a:srgbClr val="0D0D0D"/>
                </a:solidFill>
                <a:latin typeface="Times New Roman" pitchFamily="18" charset="0"/>
                <a:cs typeface="Times New Roman" pitchFamily="18" charset="0"/>
              </a:rPr>
              <a:t>Ease of Use</a:t>
            </a:r>
          </a:p>
          <a:p>
            <a:r>
              <a:rPr lang="en-IN" sz="2400" dirty="0">
                <a:solidFill>
                  <a:srgbClr val="0D0D0D"/>
                </a:solidFill>
                <a:latin typeface="Times New Roman" pitchFamily="18" charset="0"/>
                <a:cs typeface="Times New Roman" pitchFamily="18" charset="0"/>
              </a:rPr>
              <a:t>5. Advanced Analytical Tools:</a:t>
            </a:r>
          </a:p>
          <a:p>
            <a:pPr marL="342900" indent="-342900">
              <a:buFont typeface="Arial" panose="020B0604020202020204" pitchFamily="34" charset="0"/>
              <a:buChar char="•"/>
            </a:pPr>
            <a:r>
              <a:rPr lang="en-IN" sz="2400" dirty="0">
                <a:solidFill>
                  <a:srgbClr val="0D0D0D"/>
                </a:solidFill>
                <a:latin typeface="Times New Roman" pitchFamily="18" charset="0"/>
                <a:cs typeface="Times New Roman" pitchFamily="18" charset="0"/>
              </a:rPr>
              <a:t>Formulas and function</a:t>
            </a:r>
          </a:p>
          <a:p>
            <a:pPr marL="342900" indent="-342900">
              <a:buFont typeface="Arial" panose="020B0604020202020204" pitchFamily="34" charset="0"/>
              <a:buChar char="•"/>
            </a:pPr>
            <a:r>
              <a:rPr lang="en-IN" sz="2400" dirty="0">
                <a:solidFill>
                  <a:srgbClr val="0D0D0D"/>
                </a:solidFill>
                <a:latin typeface="Times New Roman" pitchFamily="18" charset="0"/>
                <a:cs typeface="Times New Roman" pitchFamily="18" charset="0"/>
              </a:rPr>
              <a:t>Pivot Tables</a:t>
            </a: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342900" indent="-3429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457200" indent="-457200">
              <a:buFont typeface="Arial" panose="020B0604020202020204" pitchFamily="34" charset="0"/>
              <a:buChar char="•"/>
            </a:pPr>
            <a:endParaRPr lang="en-IN" sz="2400" dirty="0">
              <a:solidFill>
                <a:srgbClr val="0D0D0D"/>
              </a:solidFill>
              <a:latin typeface="Times New Roman" pitchFamily="18" charset="0"/>
              <a:cs typeface="Times New Roman" pitchFamily="18" charset="0"/>
            </a:endParaRPr>
          </a:p>
          <a:p>
            <a:pPr marL="514350" indent="-514350">
              <a:buAutoNum type="arabicPeriod"/>
            </a:pPr>
            <a:endParaRPr lang="en-US" sz="2400" dirty="0">
              <a:solidFill>
                <a:srgbClr val="0D0D0D"/>
              </a:solidFill>
              <a:latin typeface="Times New Roman" pitchFamily="18" charset="0"/>
              <a:cs typeface="Times New Roman" pitchFamily="18" charset="0"/>
            </a:endParaRPr>
          </a:p>
          <a:p>
            <a:pPr marL="514350" indent="-514350"/>
            <a:endParaRPr lang="en-IN" sz="2400" dirty="0">
              <a:solidFill>
                <a:srgbClr val="0D0D0D"/>
              </a:solidFill>
              <a:latin typeface="Times New Roman" pitchFamily="18" charset="0"/>
              <a:cs typeface="Times New Roman" pitchFamily="18" charset="0"/>
            </a:endParaRPr>
          </a:p>
          <a:p>
            <a:pPr marL="514350" indent="-514350">
              <a:buFont typeface="Arial" pitchFamily="34" charset="0"/>
              <a:buChar char="•"/>
            </a:pPr>
            <a:endParaRPr lang="en-US" sz="2400" dirty="0">
              <a:solidFill>
                <a:srgbClr val="0D0D0D"/>
              </a:solidFill>
              <a:latin typeface="Times New Roman" pitchFamily="18" charset="0"/>
              <a:cs typeface="Times New Roman" pitchFamily="18" charset="0"/>
            </a:endParaRPr>
          </a:p>
          <a:p>
            <a:pPr marL="514350" indent="-514350">
              <a:buFont typeface="Arial" pitchFamily="34" charset="0"/>
              <a:buAutoNum type="arabicPeriod" startAt="4"/>
            </a:pPr>
            <a:endParaRPr lang="en-IN" sz="2400" dirty="0">
              <a:solidFill>
                <a:srgbClr val="0D0D0D"/>
              </a:solidFill>
              <a:latin typeface="Times New Roman" pitchFamily="18" charset="0"/>
              <a:cs typeface="Times New Roman" pitchFamily="18" charset="0"/>
            </a:endParaRPr>
          </a:p>
          <a:p>
            <a:pPr marL="514350" indent="-514350"/>
            <a:endParaRPr lang="en-US" sz="2400" dirty="0">
              <a:solidFill>
                <a:srgbClr val="0D0D0D"/>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95274" y="214290"/>
            <a:ext cx="10681335" cy="492443"/>
          </a:xfrm>
        </p:spPr>
        <p:txBody>
          <a:bodyPr/>
          <a:lstStyle/>
          <a:p>
            <a:r>
              <a:rPr lang="en-IN" sz="3200" dirty="0">
                <a:latin typeface="Times New Roman" pitchFamily="18" charset="0"/>
                <a:cs typeface="Times New Roman" pitchFamily="18" charset="0"/>
              </a:rPr>
              <a:t>Dataset Description</a:t>
            </a:r>
          </a:p>
        </p:txBody>
      </p:sp>
      <p:sp>
        <p:nvSpPr>
          <p:cNvPr id="3" name="Rectangle 2"/>
          <p:cNvSpPr/>
          <p:nvPr/>
        </p:nvSpPr>
        <p:spPr>
          <a:xfrm>
            <a:off x="1095340" y="2428868"/>
            <a:ext cx="7643866" cy="461665"/>
          </a:xfrm>
          <a:prstGeom prst="rect">
            <a:avLst/>
          </a:prstGeom>
        </p:spPr>
        <p:txBody>
          <a:bodyPr wrap="square">
            <a:spAutoFit/>
          </a:bodyPr>
          <a:lstStyle/>
          <a:p>
            <a:pPr marL="514350" indent="-514350">
              <a:buFont typeface="+mj-lt"/>
              <a:buAutoNum type="arabicPeriod"/>
            </a:pPr>
            <a:endParaRPr lang="en-US" sz="2400" dirty="0">
              <a:solidFill>
                <a:srgbClr val="0D0D0D"/>
              </a:solidFill>
              <a:latin typeface="Times New Roman" pitchFamily="18" charset="0"/>
              <a:cs typeface="Times New Roman" pitchFamily="18" charset="0"/>
            </a:endParaRPr>
          </a:p>
        </p:txBody>
      </p:sp>
      <p:sp>
        <p:nvSpPr>
          <p:cNvPr id="4" name="Rectangle 3"/>
          <p:cNvSpPr/>
          <p:nvPr/>
        </p:nvSpPr>
        <p:spPr>
          <a:xfrm>
            <a:off x="523836" y="785794"/>
            <a:ext cx="9072626" cy="6863417"/>
          </a:xfrm>
          <a:prstGeom prst="rect">
            <a:avLst/>
          </a:prstGeom>
        </p:spPr>
        <p:txBody>
          <a:bodyPr wrap="square">
            <a:spAutoFit/>
          </a:bodyPr>
          <a:lstStyle/>
          <a:p>
            <a:pPr marL="514350" indent="-514350"/>
            <a:r>
              <a:rPr lang="en-US" sz="2000" dirty="0">
                <a:solidFill>
                  <a:srgbClr val="0D0D0D"/>
                </a:solidFill>
                <a:latin typeface="Times New Roman" pitchFamily="18" charset="0"/>
                <a:cs typeface="Times New Roman" pitchFamily="18" charset="0"/>
              </a:rPr>
              <a:t>1.Data overview </a:t>
            </a:r>
          </a:p>
          <a:p>
            <a:pPr marL="514350" indent="-514350"/>
            <a:r>
              <a:rPr lang="en-US" sz="2000" dirty="0">
                <a:solidFill>
                  <a:srgbClr val="0D0D0D"/>
                </a:solidFill>
                <a:latin typeface="Times New Roman" pitchFamily="18" charset="0"/>
                <a:cs typeface="Times New Roman" pitchFamily="18" charset="0"/>
              </a:rPr>
              <a:t>For employee salary analysis, gather data on employee demographics, salary</a:t>
            </a:r>
          </a:p>
          <a:p>
            <a:pPr marL="514350" indent="-514350"/>
            <a:r>
              <a:rPr lang="en-US" sz="2000" dirty="0">
                <a:solidFill>
                  <a:srgbClr val="0D0D0D"/>
                </a:solidFill>
                <a:latin typeface="Times New Roman" pitchFamily="18" charset="0"/>
                <a:cs typeface="Times New Roman" pitchFamily="18" charset="0"/>
              </a:rPr>
              <a:t>components(base, bonuses, etc.), and market comparisons. </a:t>
            </a:r>
          </a:p>
          <a:p>
            <a:pPr marL="514350" indent="-514350"/>
            <a:r>
              <a:rPr lang="en-US" sz="2000" dirty="0">
                <a:solidFill>
                  <a:srgbClr val="0D0D0D"/>
                </a:solidFill>
                <a:latin typeface="Times New Roman" pitchFamily="18" charset="0"/>
                <a:cs typeface="Times New Roman" pitchFamily="18" charset="0"/>
              </a:rPr>
              <a:t>2. Data Fields</a:t>
            </a:r>
          </a:p>
          <a:p>
            <a:pPr marL="514350" indent="-514350"/>
            <a:r>
              <a:rPr lang="en-US" sz="2000" dirty="0">
                <a:solidFill>
                  <a:srgbClr val="0D0D0D"/>
                </a:solidFill>
                <a:latin typeface="Times New Roman" pitchFamily="18" charset="0"/>
                <a:cs typeface="Times New Roman" pitchFamily="18" charset="0"/>
              </a:rPr>
              <a:t>ID</a:t>
            </a:r>
          </a:p>
          <a:p>
            <a:pPr marL="514350" indent="-514350"/>
            <a:r>
              <a:rPr lang="en-US" sz="2000" dirty="0">
                <a:solidFill>
                  <a:srgbClr val="0D0D0D"/>
                </a:solidFill>
                <a:latin typeface="Times New Roman" pitchFamily="18" charset="0"/>
                <a:cs typeface="Times New Roman" pitchFamily="18" charset="0"/>
              </a:rPr>
              <a:t>Name</a:t>
            </a:r>
          </a:p>
          <a:p>
            <a:pPr marL="514350" indent="-514350"/>
            <a:r>
              <a:rPr lang="en-US" sz="2000" dirty="0">
                <a:solidFill>
                  <a:srgbClr val="0D0D0D"/>
                </a:solidFill>
                <a:latin typeface="Times New Roman" pitchFamily="18" charset="0"/>
                <a:cs typeface="Times New Roman" pitchFamily="18" charset="0"/>
              </a:rPr>
              <a:t>Surname</a:t>
            </a:r>
          </a:p>
          <a:p>
            <a:pPr marL="514350" indent="-514350"/>
            <a:r>
              <a:rPr lang="en-US" sz="2000" dirty="0">
                <a:solidFill>
                  <a:srgbClr val="0D0D0D"/>
                </a:solidFill>
                <a:latin typeface="Times New Roman" pitchFamily="18" charset="0"/>
                <a:cs typeface="Times New Roman" pitchFamily="18" charset="0"/>
              </a:rPr>
              <a:t>Age</a:t>
            </a:r>
          </a:p>
          <a:p>
            <a:pPr marL="514350" indent="-514350"/>
            <a:r>
              <a:rPr lang="en-US" sz="2000" dirty="0">
                <a:solidFill>
                  <a:srgbClr val="0D0D0D"/>
                </a:solidFill>
                <a:latin typeface="Times New Roman" pitchFamily="18" charset="0"/>
                <a:cs typeface="Times New Roman" pitchFamily="18" charset="0"/>
              </a:rPr>
              <a:t>Tenure</a:t>
            </a:r>
          </a:p>
          <a:p>
            <a:pPr marL="514350" indent="-514350"/>
            <a:r>
              <a:rPr lang="en-US" sz="2000" dirty="0">
                <a:solidFill>
                  <a:srgbClr val="0D0D0D"/>
                </a:solidFill>
                <a:latin typeface="Times New Roman" pitchFamily="18" charset="0"/>
                <a:cs typeface="Times New Roman" pitchFamily="18" charset="0"/>
              </a:rPr>
              <a:t>Gender</a:t>
            </a:r>
          </a:p>
          <a:p>
            <a:pPr marL="514350" indent="-514350"/>
            <a:r>
              <a:rPr lang="en-US" sz="2000" dirty="0">
                <a:solidFill>
                  <a:srgbClr val="0D0D0D"/>
                </a:solidFill>
                <a:latin typeface="Times New Roman" pitchFamily="18" charset="0"/>
                <a:cs typeface="Times New Roman" pitchFamily="18" charset="0"/>
              </a:rPr>
              <a:t>Region</a:t>
            </a:r>
          </a:p>
          <a:p>
            <a:pPr marL="514350" indent="-514350"/>
            <a:r>
              <a:rPr lang="en-US" sz="2000" dirty="0">
                <a:solidFill>
                  <a:srgbClr val="0D0D0D"/>
                </a:solidFill>
                <a:latin typeface="Times New Roman" pitchFamily="18" charset="0"/>
                <a:cs typeface="Times New Roman" pitchFamily="18" charset="0"/>
              </a:rPr>
              <a:t>Department</a:t>
            </a:r>
          </a:p>
          <a:p>
            <a:pPr marL="514350" indent="-514350"/>
            <a:r>
              <a:rPr lang="en-US" sz="2000" dirty="0">
                <a:solidFill>
                  <a:srgbClr val="0D0D0D"/>
                </a:solidFill>
                <a:latin typeface="Times New Roman" pitchFamily="18" charset="0"/>
                <a:cs typeface="Times New Roman" pitchFamily="18" charset="0"/>
              </a:rPr>
              <a:t>Manager</a:t>
            </a:r>
          </a:p>
          <a:p>
            <a:pPr marL="514350" indent="-514350"/>
            <a:r>
              <a:rPr lang="en-US" sz="2000" dirty="0">
                <a:solidFill>
                  <a:srgbClr val="0D0D0D"/>
                </a:solidFill>
                <a:latin typeface="Times New Roman" pitchFamily="18" charset="0"/>
                <a:cs typeface="Times New Roman" pitchFamily="18" charset="0"/>
              </a:rPr>
              <a:t>Hours</a:t>
            </a:r>
          </a:p>
          <a:p>
            <a:pPr marL="514350" indent="-514350"/>
            <a:r>
              <a:rPr lang="en-US" sz="2000" dirty="0">
                <a:solidFill>
                  <a:srgbClr val="0D0D0D"/>
                </a:solidFill>
                <a:latin typeface="Times New Roman" pitchFamily="18" charset="0"/>
                <a:cs typeface="Times New Roman" pitchFamily="18" charset="0"/>
              </a:rPr>
              <a:t>Salary band</a:t>
            </a:r>
          </a:p>
          <a:p>
            <a:pPr marL="514350" indent="-514350"/>
            <a:r>
              <a:rPr lang="en-US" sz="2000" dirty="0">
                <a:solidFill>
                  <a:srgbClr val="0D0D0D"/>
                </a:solidFill>
                <a:latin typeface="Times New Roman" pitchFamily="18" charset="0"/>
                <a:cs typeface="Times New Roman" pitchFamily="18" charset="0"/>
              </a:rPr>
              <a:t>FTE Salary</a:t>
            </a:r>
          </a:p>
          <a:p>
            <a:pPr marL="514350" indent="-514350"/>
            <a:r>
              <a:rPr lang="en-US" sz="2000" dirty="0">
                <a:solidFill>
                  <a:srgbClr val="0D0D0D"/>
                </a:solidFill>
                <a:latin typeface="Times New Roman" pitchFamily="18" charset="0"/>
                <a:cs typeface="Times New Roman" pitchFamily="18" charset="0"/>
              </a:rPr>
              <a:t>Salary</a:t>
            </a:r>
          </a:p>
          <a:p>
            <a:pPr marL="514350" indent="-514350"/>
            <a:r>
              <a:rPr lang="en-US" sz="2000" dirty="0">
                <a:solidFill>
                  <a:srgbClr val="0D0D0D"/>
                </a:solidFill>
                <a:latin typeface="Times New Roman" pitchFamily="18" charset="0"/>
                <a:cs typeface="Times New Roman" pitchFamily="18" charset="0"/>
              </a:rPr>
              <a:t>Performance</a:t>
            </a:r>
          </a:p>
          <a:p>
            <a:pPr marL="514350" indent="-514350"/>
            <a:endParaRPr lang="en-US" sz="2000" dirty="0">
              <a:solidFill>
                <a:srgbClr val="0D0D0D"/>
              </a:solidFill>
              <a:latin typeface="Times New Roman" pitchFamily="18" charset="0"/>
              <a:cs typeface="Times New Roman" pitchFamily="18" charset="0"/>
            </a:endParaRPr>
          </a:p>
          <a:p>
            <a:pPr marL="514350" indent="-514350"/>
            <a:endParaRPr lang="en-US" sz="2000" dirty="0">
              <a:solidFill>
                <a:srgbClr val="0D0D0D"/>
              </a:solidFill>
              <a:latin typeface="Times New Roman" pitchFamily="18" charset="0"/>
              <a:cs typeface="Times New Roman" pitchFamily="18" charset="0"/>
            </a:endParaRPr>
          </a:p>
          <a:p>
            <a:pPr marL="514350" indent="-514350"/>
            <a:endParaRPr lang="en-US" sz="2000" dirty="0">
              <a:solidFill>
                <a:srgbClr val="0D0D0D"/>
              </a:solidFill>
              <a:latin typeface="Times New Roman" pitchFamily="18" charset="0"/>
              <a:cs typeface="Times New Roman" pitchFamily="18" charset="0"/>
            </a:endParaRPr>
          </a:p>
          <a:p>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3024166" y="285728"/>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imes New Roman" pitchFamily="18" charset="0"/>
                <a:cs typeface="Times New Roman" pitchFamily="18" charset="0"/>
              </a:rPr>
              <a:t>M</a:t>
            </a:r>
            <a:r>
              <a:rPr sz="3200" b="1" dirty="0">
                <a:latin typeface="Times New Roman" pitchFamily="18" charset="0"/>
                <a:cs typeface="Times New Roman" pitchFamily="18" charset="0"/>
              </a:rPr>
              <a:t>O</a:t>
            </a:r>
            <a:r>
              <a:rPr sz="3200" b="1" spc="-15" dirty="0">
                <a:latin typeface="Times New Roman" pitchFamily="18" charset="0"/>
                <a:cs typeface="Times New Roman" pitchFamily="18" charset="0"/>
              </a:rPr>
              <a:t>D</a:t>
            </a:r>
            <a:r>
              <a:rPr sz="3200" b="1" spc="-35" dirty="0">
                <a:latin typeface="Times New Roman" pitchFamily="18" charset="0"/>
                <a:cs typeface="Times New Roman" pitchFamily="18" charset="0"/>
              </a:rPr>
              <a:t>E</a:t>
            </a:r>
            <a:r>
              <a:rPr sz="3200" b="1" spc="-30" dirty="0">
                <a:latin typeface="Times New Roman" pitchFamily="18" charset="0"/>
                <a:cs typeface="Times New Roman" pitchFamily="18" charset="0"/>
              </a:rPr>
              <a:t>LL</a:t>
            </a:r>
            <a:r>
              <a:rPr sz="3200" b="1" spc="-5" dirty="0">
                <a:latin typeface="Times New Roman" pitchFamily="18" charset="0"/>
                <a:cs typeface="Times New Roman" pitchFamily="18" charset="0"/>
              </a:rPr>
              <a:t>I</a:t>
            </a:r>
            <a:r>
              <a:rPr sz="3200" b="1" spc="30" dirty="0">
                <a:latin typeface="Times New Roman" pitchFamily="18" charset="0"/>
                <a:cs typeface="Times New Roman" pitchFamily="18" charset="0"/>
              </a:rPr>
              <a:t>N</a:t>
            </a:r>
            <a:r>
              <a:rPr sz="3200" b="1" spc="5" dirty="0">
                <a:latin typeface="Times New Roman" pitchFamily="18" charset="0"/>
                <a:cs typeface="Times New Roman" pitchFamily="18" charset="0"/>
              </a:rPr>
              <a:t>G</a:t>
            </a:r>
            <a:endParaRPr sz="3200" dirty="0">
              <a:latin typeface="Times New Roman" pitchFamily="18" charset="0"/>
              <a:cs typeface="Times New Roman" pitchFamily="18" charset="0"/>
            </a:endParaRPr>
          </a:p>
        </p:txBody>
      </p:sp>
      <p:sp>
        <p:nvSpPr>
          <p:cNvPr id="7" name="Rectangle 6"/>
          <p:cNvSpPr/>
          <p:nvPr/>
        </p:nvSpPr>
        <p:spPr>
          <a:xfrm>
            <a:off x="1381092" y="1357298"/>
            <a:ext cx="8072494" cy="3108543"/>
          </a:xfrm>
          <a:prstGeom prst="rect">
            <a:avLst/>
          </a:prstGeom>
        </p:spPr>
        <p:txBody>
          <a:bodyPr wrap="square">
            <a:spAutoFit/>
          </a:bodyPr>
          <a:lstStyle/>
          <a:p>
            <a:pPr algn="just">
              <a:buFont typeface="Arial" pitchFamily="34" charset="0"/>
              <a:buChar char="•"/>
            </a:pPr>
            <a:r>
              <a:rPr lang="en-US" sz="2400" dirty="0">
                <a:solidFill>
                  <a:srgbClr val="0D0D0D"/>
                </a:solidFill>
                <a:latin typeface="Times New Roman" pitchFamily="18" charset="0"/>
                <a:cs typeface="Times New Roman" pitchFamily="18" charset="0"/>
              </a:rPr>
              <a:t>Data cleaning</a:t>
            </a:r>
          </a:p>
          <a:p>
            <a:pPr algn="just">
              <a:buFont typeface="Arial" pitchFamily="34" charset="0"/>
              <a:buChar char="•"/>
            </a:pPr>
            <a:r>
              <a:rPr lang="en-US" sz="2400" dirty="0">
                <a:solidFill>
                  <a:srgbClr val="0D0D0D"/>
                </a:solidFill>
                <a:latin typeface="Times New Roman" pitchFamily="18" charset="0"/>
                <a:cs typeface="Times New Roman" pitchFamily="18" charset="0"/>
              </a:rPr>
              <a:t>Creating table</a:t>
            </a:r>
          </a:p>
          <a:p>
            <a:pPr algn="just">
              <a:buFont typeface="Arial" pitchFamily="34" charset="0"/>
              <a:buChar char="•"/>
            </a:pPr>
            <a:r>
              <a:rPr lang="en-US" sz="2400" dirty="0">
                <a:solidFill>
                  <a:srgbClr val="0D0D0D"/>
                </a:solidFill>
                <a:latin typeface="Times New Roman" pitchFamily="18" charset="0"/>
                <a:cs typeface="Times New Roman" pitchFamily="18" charset="0"/>
              </a:rPr>
              <a:t>Creating pivot chart</a:t>
            </a:r>
          </a:p>
          <a:p>
            <a:pPr algn="just">
              <a:buFont typeface="Arial" pitchFamily="34" charset="0"/>
              <a:buChar char="•"/>
            </a:pPr>
            <a:r>
              <a:rPr lang="en-US" sz="2400" dirty="0">
                <a:solidFill>
                  <a:srgbClr val="0D0D0D"/>
                </a:solidFill>
                <a:latin typeface="Times New Roman" pitchFamily="18" charset="0"/>
                <a:cs typeface="Times New Roman" pitchFamily="18" charset="0"/>
              </a:rPr>
              <a:t>Creating dashboard</a:t>
            </a:r>
          </a:p>
          <a:p>
            <a:pPr algn="just">
              <a:buFont typeface="Arial" pitchFamily="34" charset="0"/>
              <a:buChar char="•"/>
            </a:pPr>
            <a:r>
              <a:rPr lang="en-US" sz="2400" dirty="0">
                <a:solidFill>
                  <a:srgbClr val="0D0D0D"/>
                </a:solidFill>
                <a:latin typeface="Times New Roman" pitchFamily="18" charset="0"/>
                <a:cs typeface="Times New Roman" pitchFamily="18" charset="0"/>
              </a:rPr>
              <a:t>Inserting pivot chart in dashboard</a:t>
            </a:r>
          </a:p>
          <a:p>
            <a:pPr algn="just">
              <a:buFont typeface="Arial" pitchFamily="34" charset="0"/>
              <a:buChar char="•"/>
            </a:pPr>
            <a:r>
              <a:rPr lang="en-US" sz="2400" dirty="0">
                <a:solidFill>
                  <a:srgbClr val="0D0D0D"/>
                </a:solidFill>
                <a:latin typeface="Times New Roman" pitchFamily="18" charset="0"/>
                <a:cs typeface="Times New Roman" pitchFamily="18" charset="0"/>
              </a:rPr>
              <a:t>Inserting formulas in dash board to make interaction</a:t>
            </a:r>
          </a:p>
          <a:p>
            <a:pPr algn="just">
              <a:buFont typeface="Arial" pitchFamily="34" charset="0"/>
              <a:buChar char="•"/>
            </a:pPr>
            <a:r>
              <a:rPr lang="en-US" sz="2400" dirty="0">
                <a:solidFill>
                  <a:srgbClr val="0D0D0D"/>
                </a:solidFill>
                <a:latin typeface="Times New Roman" pitchFamily="18" charset="0"/>
                <a:cs typeface="Times New Roman" pitchFamily="18" charset="0"/>
              </a:rPr>
              <a:t>Creating interactive dashboard by putting all together elements.</a:t>
            </a:r>
          </a:p>
          <a:p>
            <a:pPr algn="just"/>
            <a:endParaRPr lang="en-US" sz="2800" dirty="0">
              <a:solidFill>
                <a:srgbClr val="0D0D0D"/>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TotalTime>
  <Words>415</Words>
  <Application>Microsoft Office PowerPoint</Application>
  <PresentationFormat>Widescreen</PresentationFormat>
  <Paragraphs>110</Paragraphs>
  <Slides>11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Office Theme</vt:lpstr>
      <vt:lpstr>Worksheet</vt:lpstr>
      <vt:lpstr>Employee Salary Analysis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46</cp:revision>
  <dcterms:created xsi:type="dcterms:W3CDTF">2024-03-29T15:07:22Z</dcterms:created>
  <dcterms:modified xsi:type="dcterms:W3CDTF">2024-08-27T07:22:18Z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