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25-Oct-23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CREATE  CHATBOT IN PYTHON</a:t>
            </a:r>
            <a:endParaRPr lang="en-US" dirty="0"/>
          </a:p>
        </p:txBody>
      </p:sp>
      <p:sp>
        <p:nvSpPr>
          <p:cNvPr id="3" name="Subtitle 2"/>
          <p:cNvSpPr>
            <a:spLocks noGrp="1"/>
          </p:cNvSpPr>
          <p:nvPr>
            <p:ph type="subTitle" idx="1"/>
          </p:nvPr>
        </p:nvSpPr>
        <p:spPr/>
        <p:txBody>
          <a:bodyPr/>
          <a:lstStyle/>
          <a:p>
            <a:r>
              <a:rPr lang="en-US" dirty="0" smtClean="0"/>
              <a:t>PHASE   FOUR: development part two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descr="NLP Chatbots | Building FAQ Chatbot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download.png"/>
          <p:cNvPicPr>
            <a:picLocks noChangeAspect="1"/>
          </p:cNvPicPr>
          <p:nvPr/>
        </p:nvPicPr>
        <p:blipFill>
          <a:blip r:embed="rId2"/>
          <a:stretch>
            <a:fillRect/>
          </a:stretch>
        </p:blipFill>
        <p:spPr>
          <a:xfrm>
            <a:off x="685800" y="990600"/>
            <a:ext cx="7391400" cy="487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Rectangle 2"/>
          <p:cNvSpPr/>
          <p:nvPr/>
        </p:nvSpPr>
        <p:spPr>
          <a:xfrm>
            <a:off x="914400" y="1981200"/>
            <a:ext cx="5943600" cy="4093428"/>
          </a:xfrm>
          <a:prstGeom prst="rect">
            <a:avLst/>
          </a:prstGeom>
        </p:spPr>
        <p:txBody>
          <a:bodyPr wrap="square">
            <a:spAutoFit/>
          </a:bodyPr>
          <a:lstStyle/>
          <a:p>
            <a:r>
              <a:rPr lang="en-US" sz="2000" dirty="0" smtClean="0"/>
              <a:t>A database is used in many applications for the connection of </a:t>
            </a:r>
            <a:r>
              <a:rPr lang="en-US" sz="2000" dirty="0" err="1" smtClean="0"/>
              <a:t>Chatbots.Every</a:t>
            </a:r>
            <a:r>
              <a:rPr lang="en-US" sz="2000" dirty="0" smtClean="0"/>
              <a:t> customer or user needs appropriate answers and so database is used to so that purpose can be solved. Human language can be transformed into the data transformation with the help of NLP. NLP helps to transform with a blend of text and patterns because of which it gets applicable responses. There are many NLP applications and programming interfaces and services that helps in development of </a:t>
            </a:r>
            <a:r>
              <a:rPr lang="en-US" sz="2000" dirty="0" err="1" smtClean="0"/>
              <a:t>Chatbots</a:t>
            </a:r>
            <a:r>
              <a:rPr lang="en-US" sz="2000" dirty="0" smtClean="0"/>
              <a:t>. And make it possible for all sort of businesses – small, medium or large-scale industries. The primary point here is that smart bots can help increase the customer base by enhancing the customer support </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INTRODUCTIONA TO AI CHATBOT</a:t>
            </a:r>
            <a:endParaRPr lang="en-US" sz="3200" dirty="0"/>
          </a:p>
        </p:txBody>
      </p:sp>
      <p:sp>
        <p:nvSpPr>
          <p:cNvPr id="1025" name="Rectangle 1"/>
          <p:cNvSpPr>
            <a:spLocks noChangeArrowheads="1"/>
          </p:cNvSpPr>
          <p:nvPr/>
        </p:nvSpPr>
        <p:spPr bwMode="auto">
          <a:xfrm>
            <a:off x="0" y="0"/>
            <a:ext cx="9241504" cy="6903407"/>
          </a:xfrm>
          <a:prstGeom prst="rect">
            <a:avLst/>
          </a:prstGeom>
          <a:noFill/>
          <a:ln w="9525">
            <a:noFill/>
            <a:miter lim="800000"/>
            <a:headEnd/>
            <a:tailEnd/>
          </a:ln>
          <a:effectLst/>
        </p:spPr>
        <p:txBody>
          <a:bodyPr vert="horz" wrap="none" lIns="0" tIns="268203"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51515"/>
                </a:solidFill>
                <a:effectLst/>
                <a:latin typeface="Arial" pitchFamily="34" charset="0"/>
                <a:cs typeface="Arial" pitchFamily="34" charset="0"/>
              </a:rPr>
              <a:t/>
            </a:r>
            <a:br>
              <a:rPr kumimoji="0" lang="en-US" sz="1300" b="0" i="0" u="none" strike="noStrike" cap="none" normalizeH="0" baseline="0" dirty="0" smtClean="0">
                <a:ln>
                  <a:noFill/>
                </a:ln>
                <a:solidFill>
                  <a:srgbClr val="151515"/>
                </a:solidFill>
                <a:effectLst/>
                <a:latin typeface="Arial" pitchFamily="34" charset="0"/>
                <a:cs typeface="Arial" pitchFamily="34" charset="0"/>
              </a:rPr>
            </a:b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Were you ever curious as to how to build a talking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a:t>
            </a:r>
            <a:r>
              <a:rPr kumimoji="0" lang="en-US" sz="2800" b="0" i="0" u="none" strike="noStrike" cap="none" normalizeH="0" baseline="0" dirty="0" err="1" smtClean="0">
                <a:ln>
                  <a:noFill/>
                </a:ln>
                <a:solidFill>
                  <a:srgbClr val="222222"/>
                </a:solidFill>
                <a:effectLst/>
                <a:latin typeface="Arial" pitchFamily="34" charset="0"/>
                <a:cs typeface="Arial" pitchFamily="34" charset="0"/>
              </a:rPr>
              <a:t>ChatBot</a:t>
            </a:r>
            <a:r>
              <a:rPr kumimoji="0" lang="en-US" sz="2800" b="0" i="0" u="none" strike="noStrike" cap="none" normalizeH="0" baseline="0" dirty="0" smtClean="0">
                <a:ln>
                  <a:noFill/>
                </a:ln>
                <a:solidFill>
                  <a:srgbClr val="222222"/>
                </a:solidFill>
                <a:effectLst/>
                <a:latin typeface="Arial" pitchFamily="34" charset="0"/>
                <a:cs typeface="Arial" pitchFamily="34" charset="0"/>
              </a:rPr>
              <a:t> with Python and also have a conversation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with your own personal AI?</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AS  the topic suggests we are here to help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a conversation with your AI today. To have a conversation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with your AI, you need a few pre-trained tools which can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you build an AI </a:t>
            </a:r>
            <a:r>
              <a:rPr kumimoji="0" lang="en-US" sz="2800" b="0" i="0" u="none" strike="noStrike" cap="none" normalizeH="0" baseline="0" dirty="0" err="1" smtClean="0">
                <a:ln>
                  <a:noFill/>
                </a:ln>
                <a:solidFill>
                  <a:srgbClr val="222222"/>
                </a:solidFill>
                <a:effectLst/>
                <a:latin typeface="Arial" pitchFamily="34" charset="0"/>
                <a:cs typeface="Arial" pitchFamily="34" charset="0"/>
              </a:rPr>
              <a:t>chatbot</a:t>
            </a:r>
            <a:r>
              <a:rPr kumimoji="0" lang="en-US" sz="2800" b="0" i="0" u="none" strike="noStrike" cap="none" normalizeH="0" baseline="0" dirty="0" smtClean="0">
                <a:ln>
                  <a:noFill/>
                </a:ln>
                <a:solidFill>
                  <a:srgbClr val="222222"/>
                </a:solidFill>
                <a:effectLst/>
                <a:latin typeface="Arial" pitchFamily="34" charset="0"/>
                <a:cs typeface="Arial" pitchFamily="34" charset="0"/>
              </a:rPr>
              <a:t> system. In this article, we will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Arial" pitchFamily="34" charset="0"/>
                <a:cs typeface="Arial" pitchFamily="34" charset="0"/>
              </a:rPr>
              <a:t> to combine speech recognition processes with an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800" dirty="0" smtClean="0">
              <a:solidFill>
                <a:srgbClr val="222222"/>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222222"/>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sz="2000" dirty="0" smtClean="0"/>
              <a:t>THE ARCHITECTURE OF CHATBOT</a:t>
            </a:r>
            <a:endParaRPr lang="en-US" sz="2000" dirty="0"/>
          </a:p>
        </p:txBody>
      </p:sp>
      <p:sp>
        <p:nvSpPr>
          <p:cNvPr id="3" name="Rectangle 2"/>
          <p:cNvSpPr/>
          <p:nvPr/>
        </p:nvSpPr>
        <p:spPr>
          <a:xfrm>
            <a:off x="838200" y="1371600"/>
            <a:ext cx="6019800" cy="4524315"/>
          </a:xfrm>
          <a:prstGeom prst="rect">
            <a:avLst/>
          </a:prstGeom>
        </p:spPr>
        <p:txBody>
          <a:bodyPr wrap="square">
            <a:spAutoFit/>
          </a:bodyPr>
          <a:lstStyle/>
          <a:p>
            <a:pPr fontAlgn="base"/>
            <a:r>
              <a:rPr lang="en-US" sz="2400" dirty="0" smtClean="0"/>
              <a:t>Typical </a:t>
            </a:r>
            <a:r>
              <a:rPr lang="en-US" sz="2400" dirty="0" err="1" smtClean="0"/>
              <a:t>chatbot</a:t>
            </a:r>
            <a:r>
              <a:rPr lang="en-US" sz="2400" dirty="0" smtClean="0"/>
              <a:t> architecture should consist of the following:</a:t>
            </a:r>
          </a:p>
          <a:p>
            <a:pPr fontAlgn="base"/>
            <a:r>
              <a:rPr lang="en-US" sz="2400" dirty="0" smtClean="0"/>
              <a:t>Chat window/session/front end application interface</a:t>
            </a:r>
          </a:p>
          <a:p>
            <a:pPr fontAlgn="base"/>
            <a:r>
              <a:rPr lang="en-US" sz="2400" dirty="0" smtClean="0"/>
              <a:t>The deep learning model for Natural Language Processing [NLP]</a:t>
            </a:r>
          </a:p>
          <a:p>
            <a:pPr fontAlgn="base"/>
            <a:r>
              <a:rPr lang="en-US" sz="2400" dirty="0" smtClean="0"/>
              <a:t>Corpus or training data for training the NLP model</a:t>
            </a:r>
          </a:p>
          <a:p>
            <a:pPr fontAlgn="base"/>
            <a:r>
              <a:rPr lang="en-US" sz="2400" dirty="0" smtClean="0"/>
              <a:t>Application Database for processing actions to be performed by the </a:t>
            </a:r>
            <a:r>
              <a:rPr lang="en-US" sz="2400" dirty="0" err="1" smtClean="0"/>
              <a:t>chatbot</a:t>
            </a:r>
            <a:endParaRPr lang="en-US" sz="2400" dirty="0" smtClean="0"/>
          </a:p>
          <a:p>
            <a:pPr fontAlgn="base"/>
            <a:r>
              <a:rPr lang="en-US" sz="2400" dirty="0" smtClean="0"/>
              <a:t>Please refer to the below figure to understand the architectural interface: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a:t>
            </a:r>
            <a:endParaRPr lang="en-US" dirty="0"/>
          </a:p>
        </p:txBody>
      </p:sp>
      <p:pic>
        <p:nvPicPr>
          <p:cNvPr id="15362" name="Picture 2" descr="chatbot tutorial"/>
          <p:cNvPicPr>
            <a:picLocks noChangeAspect="1" noChangeArrowheads="1"/>
          </p:cNvPicPr>
          <p:nvPr/>
        </p:nvPicPr>
        <p:blipFill>
          <a:blip r:embed="rId2"/>
          <a:srcRect/>
          <a:stretch>
            <a:fillRect/>
          </a:stretch>
        </p:blipFill>
        <p:spPr bwMode="auto">
          <a:xfrm>
            <a:off x="228600" y="2438400"/>
            <a:ext cx="8763000" cy="3352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HA.jpg"/>
          <p:cNvPicPr>
            <a:picLocks noChangeAspect="1"/>
          </p:cNvPicPr>
          <p:nvPr/>
        </p:nvPicPr>
        <p:blipFill>
          <a:blip r:embed="rId2"/>
          <a:stretch>
            <a:fillRect/>
          </a:stretch>
        </p:blipFill>
        <p:spPr>
          <a:xfrm>
            <a:off x="381000" y="4114800"/>
            <a:ext cx="8153400" cy="2438400"/>
          </a:xfrm>
          <a:prstGeom prst="rect">
            <a:avLst/>
          </a:prstGeom>
        </p:spPr>
      </p:pic>
      <p:pic>
        <p:nvPicPr>
          <p:cNvPr id="4" name="Picture 3" descr="phaa.jpg"/>
          <p:cNvPicPr>
            <a:picLocks noChangeAspect="1"/>
          </p:cNvPicPr>
          <p:nvPr/>
        </p:nvPicPr>
        <p:blipFill>
          <a:blip r:embed="rId3"/>
          <a:stretch>
            <a:fillRect/>
          </a:stretch>
        </p:blipFill>
        <p:spPr>
          <a:xfrm>
            <a:off x="685800" y="838200"/>
            <a:ext cx="7467600" cy="30571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for this text-based </a:t>
            </a:r>
            <a:r>
              <a:rPr lang="en-US" dirty="0" err="1" smtClean="0"/>
              <a:t>chatbot</a:t>
            </a:r>
            <a:endParaRPr lang="en-US" dirty="0"/>
          </a:p>
        </p:txBody>
      </p:sp>
      <p:sp>
        <p:nvSpPr>
          <p:cNvPr id="3" name="Rectangle 2"/>
          <p:cNvSpPr/>
          <p:nvPr/>
        </p:nvSpPr>
        <p:spPr>
          <a:xfrm>
            <a:off x="990600" y="1676400"/>
            <a:ext cx="5867400" cy="4524315"/>
          </a:xfrm>
          <a:prstGeom prst="rect">
            <a:avLst/>
          </a:prstGeom>
        </p:spPr>
        <p:txBody>
          <a:bodyPr wrap="square">
            <a:spAutoFit/>
          </a:bodyPr>
          <a:lstStyle/>
          <a:p>
            <a:pPr fontAlgn="base"/>
            <a:r>
              <a:rPr lang="en-US" b="1" dirty="0" smtClean="0"/>
              <a:t>Algorithm for this text-based </a:t>
            </a:r>
            <a:r>
              <a:rPr lang="en-US" b="1" dirty="0" err="1" smtClean="0"/>
              <a:t>chatbot</a:t>
            </a:r>
            <a:endParaRPr lang="en-US" b="1" dirty="0" smtClean="0"/>
          </a:p>
          <a:p>
            <a:pPr fontAlgn="base"/>
            <a:r>
              <a:rPr lang="en-US" dirty="0" smtClean="0"/>
              <a:t>Input the corpus</a:t>
            </a:r>
          </a:p>
          <a:p>
            <a:pPr fontAlgn="base"/>
            <a:r>
              <a:rPr lang="en-US" dirty="0" smtClean="0"/>
              <a:t>Perform data pre-processing on corpus:</a:t>
            </a:r>
          </a:p>
          <a:p>
            <a:pPr fontAlgn="base"/>
            <a:r>
              <a:rPr lang="en-US" dirty="0" smtClean="0"/>
              <a:t>Text case [upper or lower] handling </a:t>
            </a:r>
          </a:p>
          <a:p>
            <a:pPr fontAlgn="base"/>
            <a:r>
              <a:rPr lang="en-US" dirty="0" smtClean="0"/>
              <a:t>Tokenization</a:t>
            </a:r>
          </a:p>
          <a:p>
            <a:pPr fontAlgn="base"/>
            <a:r>
              <a:rPr lang="en-US" dirty="0" smtClean="0"/>
              <a:t>Stemming</a:t>
            </a:r>
          </a:p>
          <a:p>
            <a:pPr fontAlgn="base"/>
            <a:r>
              <a:rPr lang="en-US" dirty="0" smtClean="0"/>
              <a:t>Generate BOW [Bag of Words]</a:t>
            </a:r>
          </a:p>
          <a:p>
            <a:pPr fontAlgn="base"/>
            <a:r>
              <a:rPr lang="en-US" dirty="0" smtClean="0"/>
              <a:t>Generate one hot encoding for the target column</a:t>
            </a:r>
          </a:p>
          <a:p>
            <a:pPr fontAlgn="base"/>
            <a:r>
              <a:rPr lang="en-US" dirty="0" smtClean="0"/>
              <a:t>Design a neural network to classify the words with TAGS as target outputs</a:t>
            </a:r>
          </a:p>
          <a:p>
            <a:pPr fontAlgn="base"/>
            <a:r>
              <a:rPr lang="en-US" dirty="0" smtClean="0"/>
              <a:t>Design a chat utility as a function to interact with the user till the user calls a “quit”</a:t>
            </a:r>
          </a:p>
          <a:p>
            <a:pPr fontAlgn="base"/>
            <a:r>
              <a:rPr lang="en-US" dirty="0" smtClean="0"/>
              <a:t>If the user does not understand or finds the </a:t>
            </a:r>
            <a:r>
              <a:rPr lang="en-US" dirty="0" err="1" smtClean="0"/>
              <a:t>bot’s</a:t>
            </a:r>
            <a:r>
              <a:rPr lang="en-US" dirty="0" smtClean="0"/>
              <a:t> answer irrelevant, the user calls a “*” asking the </a:t>
            </a:r>
            <a:r>
              <a:rPr lang="en-US" dirty="0" err="1" smtClean="0"/>
              <a:t>bot</a:t>
            </a:r>
            <a:r>
              <a:rPr lang="en-US" dirty="0" smtClean="0"/>
              <a:t> to re-evaluate what the user has asked</a:t>
            </a:r>
          </a:p>
          <a:p>
            <a:pPr fontAlgn="base"/>
            <a:r>
              <a:rPr lang="en-US" dirty="0" smtClean="0"/>
              <a:t>Run the chat utility function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png"/>
          <p:cNvPicPr>
            <a:picLocks noChangeAspect="1"/>
          </p:cNvPicPr>
          <p:nvPr/>
        </p:nvPicPr>
        <p:blipFill>
          <a:blip r:embed="rId2"/>
          <a:stretch>
            <a:fillRect/>
          </a:stretch>
        </p:blipFill>
        <p:spPr>
          <a:xfrm>
            <a:off x="1143000" y="685800"/>
            <a:ext cx="6705600" cy="5410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SESSIONS</a:t>
            </a:r>
            <a:endParaRPr lang="en-US" dirty="0"/>
          </a:p>
        </p:txBody>
      </p:sp>
      <p:sp>
        <p:nvSpPr>
          <p:cNvPr id="18433" name="Rectangle 1"/>
          <p:cNvSpPr>
            <a:spLocks noChangeArrowheads="1"/>
          </p:cNvSpPr>
          <p:nvPr/>
        </p:nvSpPr>
        <p:spPr bwMode="auto">
          <a:xfrm>
            <a:off x="0" y="1905000"/>
            <a:ext cx="9144000" cy="153888"/>
          </a:xfrm>
          <a:prstGeom prst="rect">
            <a:avLst/>
          </a:prstGeom>
          <a:solidFill>
            <a:srgbClr val="F6F6F6"/>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lvl="1" fontAlgn="base">
              <a:spcBef>
                <a:spcPct val="0"/>
              </a:spcBef>
              <a:spcAft>
                <a:spcPct val="0"/>
              </a:spcAft>
            </a:pPr>
            <a:endParaRPr kumimoji="0" lang="en-US" sz="1000" b="0" i="0" u="none" strike="noStrike" cap="none" normalizeH="0" baseline="0" dirty="0" smtClean="0">
              <a:ln>
                <a:noFill/>
              </a:ln>
              <a:solidFill>
                <a:srgbClr val="212529"/>
              </a:solidFill>
              <a:effectLst/>
              <a:latin typeface="SFMono-Regular"/>
              <a:cs typeface="Arial" pitchFamily="34" charset="0"/>
            </a:endParaRPr>
          </a:p>
        </p:txBody>
      </p:sp>
      <p:sp>
        <p:nvSpPr>
          <p:cNvPr id="18434" name="Rectangle 2"/>
          <p:cNvSpPr>
            <a:spLocks noChangeArrowheads="1"/>
          </p:cNvSpPr>
          <p:nvPr/>
        </p:nvSpPr>
        <p:spPr bwMode="auto">
          <a:xfrm>
            <a:off x="2362200" y="1905000"/>
            <a:ext cx="5426486" cy="3477875"/>
          </a:xfrm>
          <a:prstGeom prst="rect">
            <a:avLst/>
          </a:prstGeom>
          <a:solidFill>
            <a:srgbClr val="F6F6F6"/>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SFMono-Regular"/>
                <a:cs typeface="Arial" pitchFamily="34" charset="0"/>
              </a:rPr>
              <a:t>	&gt; hi 🪴</a:t>
            </a:r>
            <a:endParaRPr kumimoji="0" lang="en-US" sz="2400" b="0" i="0" u="none" strike="noStrike" cap="none" normalizeH="0" baseline="0" dirty="0" smtClean="0">
              <a:ln>
                <a:noFill/>
              </a:ln>
              <a:solidFill>
                <a:srgbClr val="212529"/>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Welcome, friend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&gt; hello 🪴 are you a plant? &gt;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me?</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 are you a plant?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&gt; yes 🪴 hi &gt;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are you a plant?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No, I'm the pot below the plant!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&gt; cool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12529"/>
                </a:solidFill>
                <a:latin typeface="SFMono-Regular"/>
                <a:cs typeface="Arial" pitchFamily="34" charset="0"/>
              </a:rPr>
              <a:t>	</a:t>
            </a:r>
            <a:r>
              <a:rPr kumimoji="0" lang="en-US" sz="2400" b="0" i="0" u="none" strike="noStrike" cap="none" normalizeH="0" baseline="0" dirty="0" smtClean="0">
                <a:ln>
                  <a:noFill/>
                </a:ln>
                <a:solidFill>
                  <a:srgbClr val="212529"/>
                </a:solidFill>
                <a:effectLst/>
                <a:latin typeface="SFMono-Regular"/>
                <a:cs typeface="Arial" pitchFamily="34" charset="0"/>
              </a:rPr>
              <a:t> Welcome, friend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paa.png"/>
          <p:cNvPicPr>
            <a:picLocks noChangeAspect="1"/>
          </p:cNvPicPr>
          <p:nvPr/>
        </p:nvPicPr>
        <p:blipFill>
          <a:blip r:embed="rId2"/>
          <a:stretch>
            <a:fillRect/>
          </a:stretch>
        </p:blipFill>
        <p:spPr>
          <a:xfrm>
            <a:off x="609600" y="609600"/>
            <a:ext cx="7696200" cy="5333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224</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CREATE  CHATBOT IN PYTHON</vt:lpstr>
      <vt:lpstr>INTRODUCTIONA TO AI CHATBOT</vt:lpstr>
      <vt:lpstr>THE ARCHITECTURE OF CHATBOT</vt:lpstr>
      <vt:lpstr>TOKENIZATIONA</vt:lpstr>
      <vt:lpstr>Slide 5</vt:lpstr>
      <vt:lpstr>Algorithm for this text-based chatbot</vt:lpstr>
      <vt:lpstr>Slide 7</vt:lpstr>
      <vt:lpstr>TRAINING SESSIONS</vt:lpstr>
      <vt:lpstr>Slide 9</vt:lpstr>
      <vt:lpstr>Slide 10</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CHATBOT IN PYTHON</dc:title>
  <dc:creator>Gayu--</dc:creator>
  <cp:lastModifiedBy>Gayu--</cp:lastModifiedBy>
  <cp:revision>8</cp:revision>
  <dcterms:created xsi:type="dcterms:W3CDTF">2006-08-16T00:00:00Z</dcterms:created>
  <dcterms:modified xsi:type="dcterms:W3CDTF">2023-10-26T04:15:23Z</dcterms:modified>
</cp:coreProperties>
</file>