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06" r:id="rId5"/>
    <p:sldId id="305" r:id="rId6"/>
    <p:sldId id="320" r:id="rId7"/>
    <p:sldId id="322" r:id="rId8"/>
    <p:sldId id="323" r:id="rId9"/>
    <p:sldId id="290" r:id="rId10"/>
    <p:sldId id="287" r:id="rId11"/>
    <p:sldId id="293" r:id="rId12"/>
    <p:sldId id="292" r:id="rId13"/>
    <p:sldId id="294" r:id="rId14"/>
    <p:sldId id="296" r:id="rId15"/>
    <p:sldId id="297" r:id="rId16"/>
    <p:sldId id="295" r:id="rId17"/>
    <p:sldId id="291" r:id="rId18"/>
    <p:sldId id="258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206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29.wmf"/><Relationship Id="rId2" Type="http://schemas.openxmlformats.org/officeDocument/2006/relationships/image" Target="../media/image26.wmf"/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9BCBD-CDAD-44C0-8E0F-7A8E42C7E9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70F59-D812-47A0-A6DA-9D789E6F3D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91C9B-A551-4377-899B-C4E55A8406E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5F2B9-19A6-4442-9758-4FEEF21EF2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ECC21-B829-4F04-B6DB-F167941BFC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F6D74-D209-46BB-97F6-19D2AF7C81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8CA37-C1FB-4FBB-AAA3-EEE71E1F724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C13B-4F32-4F84-B75F-25D988C5B4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7D1E3-6DF1-44AF-B026-0B43E058CEF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FB529-0BA7-4C74-B5BF-4945CE8CB4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E9745-CCE2-4911-92E3-86C9D5840A0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AB487-04F9-4AFF-82E9-911F37E557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B99B0-6696-453E-9429-6AAEDFD3F9E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D1BAC-1B57-4139-BCD2-EF6AB1E00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BA138-1518-4E34-9666-F260F104333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6EEC-53A5-445C-8D96-08F6940A48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C80E2-B43A-41AC-B7BA-35BE49E8919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3E822-5AD4-4B36-BED4-3704108F2F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AE59F-B8A4-456C-890D-87B897B6EE9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C631F-F799-41E6-9223-C2EEEDCF08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486B5C-B5A2-49E9-AB56-D805CB9954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7CCDD88-8295-4D75-BDD3-F5683FD70B8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27.wmf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1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21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4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33.png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32.png"/><Relationship Id="rId13" Type="http://schemas.openxmlformats.org/officeDocument/2006/relationships/image" Target="../media/image31.png"/><Relationship Id="rId12" Type="http://schemas.openxmlformats.org/officeDocument/2006/relationships/oleObject" Target="../embeddings/oleObject16.bin"/><Relationship Id="rId11" Type="http://schemas.openxmlformats.org/officeDocument/2006/relationships/oleObject" Target="../embeddings/oleObject15.bin"/><Relationship Id="rId10" Type="http://schemas.openxmlformats.org/officeDocument/2006/relationships/oleObject" Target="../embeddings/oleObject14.bin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564583"/>
            <a:ext cx="12198350" cy="14584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051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593372" y="4651375"/>
            <a:ext cx="5078413" cy="635000"/>
          </a:xfrm>
        </p:spPr>
        <p:txBody>
          <a:bodyPr/>
          <a:lstStyle/>
          <a:p>
            <a:pPr eaLnBrk="1" hangingPunct="1"/>
            <a:r>
              <a:rPr lang="zh-CN" altLang="en-US" sz="2800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陈子鹏</a:t>
            </a:r>
            <a:endParaRPr lang="zh-CN" altLang="en-US" sz="2800" i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52" name="文本框 3"/>
          <p:cNvSpPr txBox="1">
            <a:spLocks noChangeArrowheads="1"/>
          </p:cNvSpPr>
          <p:nvPr/>
        </p:nvSpPr>
        <p:spPr bwMode="auto">
          <a:xfrm>
            <a:off x="571894" y="5556250"/>
            <a:ext cx="11520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Lab of  Machine Learning and Data Mining</a:t>
            </a:r>
            <a:endParaRPr lang="en-US" altLang="zh-CN" sz="2400" dirty="0">
              <a:latin typeface="Times New Roman" panose="02020603050405020304" pitchFamily="18" charset="0"/>
              <a:sym typeface="Arial" panose="020B0604020202020204" pitchFamily="34" charset="0"/>
            </a:endParaRPr>
          </a:p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South China University of Technology</a:t>
            </a:r>
            <a:endParaRPr lang="zh-CN" altLang="en-US" sz="2400" dirty="0"/>
          </a:p>
        </p:txBody>
      </p:sp>
      <p:pic>
        <p:nvPicPr>
          <p:cNvPr id="2053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87338"/>
            <a:ext cx="54340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210050"/>
            <a:ext cx="25527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标题 1"/>
          <p:cNvSpPr>
            <a:spLocks noGrp="1" noChangeArrowheads="1"/>
          </p:cNvSpPr>
          <p:nvPr/>
        </p:nvSpPr>
        <p:spPr bwMode="auto">
          <a:xfrm>
            <a:off x="382587" y="2236189"/>
            <a:ext cx="11490325" cy="157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4000" dirty="0" smtClean="0">
                <a:solidFill>
                  <a:schemeClr val="bg1"/>
                </a:solidFill>
              </a:rPr>
              <a:t>传统文本分类方法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zh-CN" sz="1100" dirty="0" smtClean="0">
                <a:solidFill>
                  <a:schemeClr val="bg1"/>
                </a:solidFill>
              </a:rPr>
              <a:t>									</a:t>
            </a:r>
            <a:endParaRPr lang="en-US" altLang="zh-CN" sz="11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VSM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/>
              <a:t>向量空间模型把对文本的处理简化为向量空间中的向量运算，并且它以空间上的相似度表达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语义的相似度。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我们把文档看作一系列词，每一个词都有一个权重，所以一个文档可以转化成一个向量。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向量空间模型简单的基于单词的出现与否以及TF-IDF等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信息来进行检索，会有以下问题：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1</a:t>
            </a:r>
            <a:r>
              <a:rPr lang="zh-CN" altLang="en-US" sz="2000"/>
              <a:t>）单词的多义性(polysems)和同义性(synonymys)。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</a:t>
            </a:r>
            <a:r>
              <a:rPr lang="zh-CN" altLang="en-US" sz="2000"/>
              <a:t>）词的位置关系。</a:t>
            </a:r>
            <a:endParaRPr lang="zh-CN" altLang="en-US" sz="2000"/>
          </a:p>
        </p:txBody>
      </p:sp>
      <p:pic>
        <p:nvPicPr>
          <p:cNvPr id="2" name="图片 1" descr="QQDL~0GMXMJE@J]T]08FYA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3830" y="3141345"/>
            <a:ext cx="3345180" cy="323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LSA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/>
              <a:t>看一个查询的</a:t>
            </a:r>
            <a:r>
              <a:rPr lang="zh-CN" altLang="en-US" sz="2000"/>
              <a:t>例子：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假设查询词：dies  dagger</a:t>
            </a:r>
            <a:endParaRPr lang="zh-CN" altLang="en-US" sz="2000"/>
          </a:p>
        </p:txBody>
      </p:sp>
      <p:pic>
        <p:nvPicPr>
          <p:cNvPr id="2" name="图片 1" descr="J}3NYT0$L2$NW9%`L{R%O{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215" y="2251075"/>
            <a:ext cx="6464935" cy="2356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LSA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/>
              <a:t>我们希望找到一种模型，能够捕获到单词之间的相关性。如果两个单词之间有很强的相关性，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那么当一个单词出现时，往往意味着另一个单词也应该出现；反之，如果查询语句或者文档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中的某个单词和其他单词的相关性都不大，那么这个词很可能表示的是另外一个意思。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LSA的基本假设是，如果两个词多次出现在同一文档中，则这两个词在语义上具有相似性。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LSA在</a:t>
            </a:r>
            <a:r>
              <a:rPr lang="zh-CN" altLang="en-US" sz="2000"/>
              <a:t>大量的文本上构建一个矩阵，这个矩阵的一行代表一个词，一列代表一个文档，矩阵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元素代表该词在该文档中出现的次数（也可以是是该词语的tf-idf），然后在此矩阵上使用奇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异值分解。</a:t>
            </a:r>
            <a:endParaRPr lang="en-US" altLang="zh-CN" sz="2000"/>
          </a:p>
        </p:txBody>
      </p:sp>
      <p:pic>
        <p:nvPicPr>
          <p:cNvPr id="2" name="图片 1" descr="9~R`Q0N%FBDDF)AJ%SLN[P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5060" y="4743450"/>
            <a:ext cx="3772535" cy="1874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LSA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/>
              <a:t>给定一个大小为m*m的矩阵A，其对角化分解可以写成: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其中，U的每一列都是特征向量，  对角线上的元素是从大到小排列的特征值, 若将U记作: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则</a:t>
            </a:r>
            <a:r>
              <a:rPr lang="en-US" altLang="zh-CN" sz="2000"/>
              <a:t>: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当矩阵是一个对称矩阵时，则存在一个对称对角化分解: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pic>
        <p:nvPicPr>
          <p:cNvPr id="2" name="图片 1" descr="T_IV9F@OSXB7@@64A{JU_L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2715" y="2179955"/>
            <a:ext cx="1766570" cy="34226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1200" y="2679065"/>
          <a:ext cx="256540" cy="27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52400" imgH="165100" progId="Equation.KSEE3">
                  <p:embed/>
                </p:oleObj>
              </mc:Choice>
              <mc:Fallback>
                <p:oleObj name="" r:id="rId2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21200" y="2679065"/>
                        <a:ext cx="256540" cy="278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}P6P%MKHW8Y}X%EF9{703D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390" y="3052445"/>
            <a:ext cx="2648585" cy="372110"/>
          </a:xfrm>
          <a:prstGeom prst="rect">
            <a:avLst/>
          </a:prstGeom>
        </p:spPr>
      </p:pic>
      <p:pic>
        <p:nvPicPr>
          <p:cNvPr id="7" name="图片 6" descr="4__E4}}S70%0KDQ230(WS8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100" y="3502660"/>
            <a:ext cx="5764530" cy="2181225"/>
          </a:xfrm>
          <a:prstGeom prst="rect">
            <a:avLst/>
          </a:prstGeom>
        </p:spPr>
      </p:pic>
      <p:pic>
        <p:nvPicPr>
          <p:cNvPr id="8" name="图片 7" descr="WB)`ZAZY)J{VFVG}$L_6Q_B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975" y="5793105"/>
            <a:ext cx="1287780" cy="32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LSA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/>
              <a:t>当给定一个大小为</a:t>
            </a:r>
            <a:r>
              <a:rPr lang="en-US" altLang="zh-CN" sz="2000"/>
              <a:t>m*n</a:t>
            </a:r>
            <a:r>
              <a:rPr lang="zh-CN" altLang="en-US" sz="2000"/>
              <a:t>的矩阵</a:t>
            </a:r>
            <a:r>
              <a:rPr lang="en-US" altLang="zh-CN" sz="2000"/>
              <a:t>A</a:t>
            </a:r>
            <a:r>
              <a:rPr lang="zh-CN" altLang="en-US" sz="2000"/>
              <a:t>，虽然矩阵</a:t>
            </a:r>
            <a:r>
              <a:rPr lang="en-US" altLang="zh-CN" sz="2000"/>
              <a:t>A</a:t>
            </a:r>
            <a:r>
              <a:rPr lang="zh-CN" altLang="en-US" sz="2000"/>
              <a:t>不一定是方阵，但大小为 </a:t>
            </a:r>
            <a:r>
              <a:rPr lang="en-US" altLang="zh-CN" sz="2000"/>
              <a:t>m*m </a:t>
            </a:r>
            <a:r>
              <a:rPr lang="zh-CN" altLang="en-US" sz="2000"/>
              <a:t>的 </a:t>
            </a:r>
            <a:r>
              <a:rPr lang="en-US" altLang="zh-CN" sz="2000"/>
              <a:t>AA</a:t>
            </a:r>
            <a:r>
              <a:rPr lang="en-US" altLang="zh-CN" sz="2000" baseline="30000"/>
              <a:t>T </a:t>
            </a:r>
            <a:r>
              <a:rPr lang="zh-CN" altLang="en-US" sz="2000"/>
              <a:t>和 </a:t>
            </a:r>
            <a:r>
              <a:rPr lang="en-US" altLang="zh-CN" sz="2000"/>
              <a:t>n*n </a:t>
            </a:r>
            <a:r>
              <a:rPr lang="zh-CN" altLang="en-US" sz="2000"/>
              <a:t>的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A</a:t>
            </a:r>
            <a:r>
              <a:rPr lang="en-US" altLang="zh-CN" sz="2000" baseline="30000"/>
              <a:t>T</a:t>
            </a:r>
            <a:r>
              <a:rPr lang="en-US" altLang="zh-CN" sz="2000"/>
              <a:t>A </a:t>
            </a:r>
            <a:r>
              <a:rPr lang="zh-CN" altLang="en-US" sz="2000"/>
              <a:t>却是对称矩阵，若：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则矩阵</a:t>
            </a:r>
            <a:r>
              <a:rPr lang="en-US" altLang="zh-CN" sz="2000"/>
              <a:t>A</a:t>
            </a:r>
            <a:r>
              <a:rPr lang="zh-CN" altLang="en-US" sz="2000"/>
              <a:t>的奇异值分解为：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其中，矩阵                                       的大小为 </a:t>
            </a:r>
            <a:r>
              <a:rPr lang="en-US" altLang="zh-CN" sz="2000"/>
              <a:t>m*m</a:t>
            </a:r>
            <a:r>
              <a:rPr lang="zh-CN" altLang="en-US" sz="2000"/>
              <a:t> ，列向量                           是</a:t>
            </a:r>
            <a:r>
              <a:rPr lang="en-US" altLang="zh-CN" sz="2000">
                <a:sym typeface="+mn-ea"/>
              </a:rPr>
              <a:t>AA</a:t>
            </a:r>
            <a:r>
              <a:rPr lang="en-US" altLang="zh-CN" sz="2000" baseline="30000">
                <a:sym typeface="+mn-ea"/>
              </a:rPr>
              <a:t>T </a:t>
            </a:r>
            <a:r>
              <a:rPr lang="zh-CN" altLang="en-US" sz="2000"/>
              <a:t>的特征向量，也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被称为矩阵</a:t>
            </a:r>
            <a:r>
              <a:rPr lang="en-US" altLang="zh-CN" sz="2000"/>
              <a:t>A</a:t>
            </a:r>
            <a:r>
              <a:rPr lang="zh-CN" altLang="en-US" sz="2000"/>
              <a:t>的左奇异向量；矩阵                                      的大小为 </a:t>
            </a:r>
            <a:r>
              <a:rPr lang="en-US" altLang="zh-CN" sz="2000"/>
              <a:t>n*n </a:t>
            </a:r>
            <a:r>
              <a:rPr lang="zh-CN" altLang="en-US" sz="2000"/>
              <a:t>，列向量                          是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A</a:t>
            </a:r>
            <a:r>
              <a:rPr lang="en-US" altLang="zh-CN" sz="2000" baseline="30000">
                <a:sym typeface="+mn-ea"/>
              </a:rPr>
              <a:t>T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/>
              <a:t>的特征向量，也被称为矩阵</a:t>
            </a:r>
            <a:r>
              <a:rPr lang="en-US" altLang="zh-CN" sz="2000"/>
              <a:t>A</a:t>
            </a:r>
            <a:r>
              <a:rPr lang="zh-CN" altLang="en-US" sz="2000"/>
              <a:t>的右奇异向量。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矩阵    大小为</a:t>
            </a:r>
            <a:r>
              <a:rPr lang="en-US" altLang="zh-CN" sz="2000"/>
              <a:t>m*m</a:t>
            </a:r>
            <a:r>
              <a:rPr lang="zh-CN" altLang="en-US" sz="2000"/>
              <a:t>，矩阵     大小为</a:t>
            </a:r>
            <a:r>
              <a:rPr lang="en-US" altLang="zh-CN" sz="2000"/>
              <a:t>n*n</a:t>
            </a:r>
            <a:r>
              <a:rPr lang="zh-CN" altLang="en-US" sz="2000"/>
              <a:t>，两个矩阵对角线上的非零元素相同。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矩阵     的大小为</a:t>
            </a:r>
            <a:r>
              <a:rPr lang="en-US" altLang="zh-CN" sz="2000"/>
              <a:t>m*n</a:t>
            </a:r>
            <a:r>
              <a:rPr lang="zh-CN" altLang="en-US" sz="2000"/>
              <a:t>，位于对角线上的元素被称为奇异值。</a:t>
            </a:r>
            <a:endParaRPr lang="en-US" altLang="zh-CN" sz="2000"/>
          </a:p>
        </p:txBody>
      </p:sp>
      <p:pic>
        <p:nvPicPr>
          <p:cNvPr id="2" name="图片 1" descr="TLP4~YI(SL]OC2BDZ]_HS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0025" y="2550160"/>
            <a:ext cx="3588385" cy="292100"/>
          </a:xfrm>
          <a:prstGeom prst="rect">
            <a:avLst/>
          </a:prstGeom>
        </p:spPr>
      </p:pic>
      <p:pic>
        <p:nvPicPr>
          <p:cNvPr id="5" name="图片 4" descr="R`1Z{T{IJ}(IRYP%IZLFB4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515" y="3267710"/>
            <a:ext cx="1334135" cy="323215"/>
          </a:xfrm>
          <a:prstGeom prst="rect">
            <a:avLst/>
          </a:prstGeom>
        </p:spPr>
      </p:pic>
      <p:pic>
        <p:nvPicPr>
          <p:cNvPr id="6" name="图片 5" descr="4RFV]EREXZH4V$B%A0L`T%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880" y="3864610"/>
            <a:ext cx="2133600" cy="274320"/>
          </a:xfrm>
          <a:prstGeom prst="rect">
            <a:avLst/>
          </a:prstGeom>
        </p:spPr>
      </p:pic>
      <p:pic>
        <p:nvPicPr>
          <p:cNvPr id="7" name="图片 6" descr="2JYH5$F3R2%U8M}%E(_9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480" y="3834130"/>
            <a:ext cx="1440180" cy="304800"/>
          </a:xfrm>
          <a:prstGeom prst="rect">
            <a:avLst/>
          </a:prstGeom>
        </p:spPr>
      </p:pic>
      <p:pic>
        <p:nvPicPr>
          <p:cNvPr id="8" name="图片 7" descr="P4U[QL%2XAYJQ3GW)(E291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770" y="4257040"/>
            <a:ext cx="2110740" cy="266700"/>
          </a:xfrm>
          <a:prstGeom prst="rect">
            <a:avLst/>
          </a:prstGeom>
        </p:spPr>
      </p:pic>
      <p:pic>
        <p:nvPicPr>
          <p:cNvPr id="9" name="图片 8" descr="%J`%E[3NN)}C@G77D{5X)8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1340" y="4257040"/>
            <a:ext cx="1394460" cy="243840"/>
          </a:xfrm>
          <a:prstGeom prst="rect">
            <a:avLst/>
          </a:prstGeom>
        </p:spPr>
      </p:pic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7318" y="5008563"/>
          <a:ext cx="320675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190500" imgH="215900" progId="Equation.KSEE3">
                  <p:embed/>
                </p:oleObj>
              </mc:Choice>
              <mc:Fallback>
                <p:oleObj name="" r:id="rId7" imgW="190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7318" y="5008563"/>
                        <a:ext cx="320675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19513" y="5008563"/>
          <a:ext cx="363855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215900" imgH="215900" progId="Equation.KSEE3">
                  <p:embed/>
                </p:oleObj>
              </mc:Choice>
              <mc:Fallback>
                <p:oleObj name="" r:id="rId9" imgW="215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19513" y="5008563"/>
                        <a:ext cx="363855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9705" y="5466080"/>
          <a:ext cx="372745" cy="32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292100" imgH="254000" progId="Equation.KSEE3">
                  <p:embed/>
                </p:oleObj>
              </mc:Choice>
              <mc:Fallback>
                <p:oleObj name="" r:id="rId11" imgW="2921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9705" y="5466080"/>
                        <a:ext cx="372745" cy="32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LSA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接下来，我们来看看矩阵     与矩阵    和矩阵    的关系。令常数</a:t>
            </a:r>
            <a:r>
              <a:rPr lang="en-US" altLang="zh-CN" sz="2000"/>
              <a:t>k</a:t>
            </a:r>
            <a:r>
              <a:rPr lang="zh-CN" altLang="en-US" sz="2000"/>
              <a:t>是矩阵</a:t>
            </a:r>
            <a:r>
              <a:rPr lang="en-US" altLang="zh-CN" sz="2000"/>
              <a:t>A</a:t>
            </a:r>
            <a:r>
              <a:rPr lang="zh-CN" altLang="en-US" sz="2000"/>
              <a:t>的秩，则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矩阵    和矩阵     对角线上的非零元素是相同的，若设矩阵    对角线上的非零元素为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并且这些特征值也都是非负的，再令矩阵    对角线上的非零元素分别为                           ，则：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奇异值对应着矩阵中隐含的重要信息，且重要性和奇异值大小正相关，可以保留最重要的几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个奇异值，进行降维。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2" name="图片 1" descr="TLP4~YI(SL]OC2BDZ]_HS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340" y="2125980"/>
            <a:ext cx="3588385" cy="292100"/>
          </a:xfrm>
          <a:prstGeom prst="rect">
            <a:avLst/>
          </a:prstGeom>
        </p:spPr>
      </p:pic>
      <p:pic>
        <p:nvPicPr>
          <p:cNvPr id="5" name="图片 4" descr="R`1Z{T{IJ}(IRYP%IZLFB4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940" y="2094865"/>
            <a:ext cx="1334135" cy="323215"/>
          </a:xfrm>
          <a:prstGeom prst="rect">
            <a:avLst/>
          </a:prstGeom>
        </p:spPr>
      </p:pic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2850" y="2634615"/>
          <a:ext cx="372745" cy="32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292100" imgH="254000" progId="Equation.KSEE3">
                  <p:embed/>
                </p:oleObj>
              </mc:Choice>
              <mc:Fallback>
                <p:oleObj name="" r:id="rId3" imgW="2921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2850" y="2634615"/>
                        <a:ext cx="372745" cy="32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31068" y="2595563"/>
          <a:ext cx="320675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90500" imgH="215900" progId="Equation.KSEE3">
                  <p:embed/>
                </p:oleObj>
              </mc:Choice>
              <mc:Fallback>
                <p:oleObj name="" r:id="rId5" imgW="190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1068" y="2595563"/>
                        <a:ext cx="320675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79758" y="2595563"/>
          <a:ext cx="363855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215900" imgH="215900" progId="Equation.KSEE3">
                  <p:embed/>
                </p:oleObj>
              </mc:Choice>
              <mc:Fallback>
                <p:oleObj name="" r:id="rId7" imgW="215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79758" y="2595563"/>
                        <a:ext cx="363855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(KIQ5FEX6533HJ`7_49)(Y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8050" y="2663825"/>
            <a:ext cx="1607820" cy="266700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4778" y="3016568"/>
          <a:ext cx="320675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0" imgW="190500" imgH="215900" progId="Equation.KSEE3">
                  <p:embed/>
                </p:oleObj>
              </mc:Choice>
              <mc:Fallback>
                <p:oleObj name="" r:id="rId10" imgW="190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4778" y="3016568"/>
                        <a:ext cx="320675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94903" y="3016568"/>
          <a:ext cx="363855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215900" imgH="215900" progId="Equation.KSEE3">
                  <p:embed/>
                </p:oleObj>
              </mc:Choice>
              <mc:Fallback>
                <p:oleObj name="" r:id="rId11" imgW="215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4903" y="3016568"/>
                        <a:ext cx="363855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22173" y="3016568"/>
          <a:ext cx="320675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2" imgW="190500" imgH="215900" progId="Equation.KSEE3">
                  <p:embed/>
                </p:oleObj>
              </mc:Choice>
              <mc:Fallback>
                <p:oleObj name="" r:id="rId12" imgW="190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22173" y="3016568"/>
                        <a:ext cx="320675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 descr="{})154%{H[HF35{I)]OU5FU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20935" y="3077210"/>
            <a:ext cx="1485900" cy="243840"/>
          </a:xfrm>
          <a:prstGeom prst="rect">
            <a:avLst/>
          </a:prstGeom>
        </p:spPr>
      </p:pic>
      <p:pic>
        <p:nvPicPr>
          <p:cNvPr id="19" name="图片 18" descr="K5$K67{1~{_HD(KJY033J6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41740" y="3500120"/>
            <a:ext cx="1402080" cy="198120"/>
          </a:xfrm>
          <a:prstGeom prst="rect">
            <a:avLst/>
          </a:prstGeom>
        </p:spPr>
      </p:pic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73065" y="3436620"/>
          <a:ext cx="372745" cy="32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5" imgW="292100" imgH="254000" progId="Equation.KSEE3">
                  <p:embed/>
                </p:oleObj>
              </mc:Choice>
              <mc:Fallback>
                <p:oleObj name="" r:id="rId15" imgW="2921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3065" y="3436620"/>
                        <a:ext cx="372745" cy="32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 descr="(%{_IZ`EMM0)_KI}B]Q@W%Y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66490" y="4013200"/>
            <a:ext cx="3985895" cy="373380"/>
          </a:xfrm>
          <a:prstGeom prst="rect">
            <a:avLst/>
          </a:prstGeom>
        </p:spPr>
      </p:pic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33688" y="4668520"/>
          <a:ext cx="6523990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7" imgW="3822700" imgH="228600" progId="Equation.KSEE3">
                  <p:embed/>
                </p:oleObj>
              </mc:Choice>
              <mc:Fallback>
                <p:oleObj name="" r:id="rId17" imgW="38227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33688" y="4668520"/>
                        <a:ext cx="6523990" cy="38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LSA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/>
              <a:t>单词文档矩阵如下：                                 奇异值分解，取前三个奇异值：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2218055"/>
            <a:ext cx="4269105" cy="3771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590" y="2557145"/>
            <a:ext cx="6999605" cy="2887980"/>
          </a:xfrm>
          <a:prstGeom prst="rect">
            <a:avLst/>
          </a:prstGeom>
        </p:spPr>
      </p:pic>
      <p:pic>
        <p:nvPicPr>
          <p:cNvPr id="7" name="图片 6" descr="VK14X)YE3_~3@(O@}@E)@~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257290"/>
            <a:ext cx="6704330" cy="310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63" y="3190875"/>
            <a:ext cx="30972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-3175" y="1547813"/>
            <a:ext cx="12198350" cy="11350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7412" name="标题 1"/>
          <p:cNvSpPr>
            <a:spLocks noGrp="1" noChangeArrowheads="1"/>
          </p:cNvSpPr>
          <p:nvPr>
            <p:ph type="title"/>
          </p:nvPr>
        </p:nvSpPr>
        <p:spPr>
          <a:xfrm>
            <a:off x="933450" y="148907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solidFill>
                  <a:schemeClr val="bg1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Thanks for your listening ...</a:t>
            </a:r>
            <a:endParaRPr lang="en-US" altLang="zh-CN" i="1" smtClean="0">
              <a:solidFill>
                <a:schemeClr val="bg1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17413" name="图片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311525"/>
            <a:ext cx="53213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87338"/>
            <a:ext cx="543401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075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Outline</a:t>
            </a:r>
            <a:endParaRPr lang="en-US" altLang="zh-CN" i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BOW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n-gram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TF-IDF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VSM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LSA(LSI)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fontAlgn="auto">
              <a:buFont typeface="Arial" panose="020B0604020202020204" pitchFamily="34" charset="0"/>
              <a:buNone/>
              <a:defRPr/>
            </a:pPr>
            <a:endParaRPr lang="en-US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/>
              <a:t>传统的文本分类</a:t>
            </a:r>
            <a:r>
              <a:rPr lang="zh-CN" altLang="en-US" sz="2000"/>
              <a:t>方法：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1</a:t>
            </a:r>
            <a:r>
              <a:rPr lang="zh-CN" altLang="en-US" sz="2000"/>
              <a:t>）人工设计一些特征，从原始文档中提取特征，然后指定分类器如 LR 、SVM 、朴素贝叶斯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等等，训练模型对文章进行分类，比较经典的特征提取方法如频次法，TF-IDF，互信息方法，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N-Gram。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</a:t>
            </a:r>
            <a:r>
              <a:rPr lang="zh-CN" altLang="en-US" sz="2000"/>
              <a:t>）对于文本情感分析，还可以用基于词库的方法，具体过程为：对文本进行分词，之后对比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极性词库，通过计算句子的正面得分，比如有多少词是正面的，与负面得分，及两者相加的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综合得分，设定阈值进行比较，得到该文本的情感极性。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BOW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/>
              <a:t>BOW 模型假定对于一个文档，忽略它的单词顺序和语法、句法等要素，将其仅仅看作是若干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个词汇的集合，文档中每个单词的出现都是独立的，不依赖于其它单词是否出现。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给定两句话：                                          构建字典：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能将上述两句话重新表达为下述两个向量: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这两个向量共包含10个元素, 其中第</a:t>
            </a:r>
            <a:r>
              <a:rPr lang="en-US" altLang="zh-CN" sz="2000"/>
              <a:t>i</a:t>
            </a:r>
            <a:r>
              <a:rPr lang="zh-CN" altLang="en-US" sz="2000"/>
              <a:t>个元素表示字典中第i个单词在句子中出现的次数.</a:t>
            </a:r>
            <a:endParaRPr lang="zh-CN" altLang="en-US" sz="2000"/>
          </a:p>
        </p:txBody>
      </p:sp>
      <p:pic>
        <p:nvPicPr>
          <p:cNvPr id="2" name="图片 1" descr="99@]O9$(EKJ@K3X{2CP]4H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3101340"/>
            <a:ext cx="3726815" cy="800100"/>
          </a:xfrm>
          <a:prstGeom prst="rect">
            <a:avLst/>
          </a:prstGeom>
        </p:spPr>
      </p:pic>
      <p:pic>
        <p:nvPicPr>
          <p:cNvPr id="5" name="图片 4" descr="TV_Z9[BN_@F9%4W}6W(6TE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20" y="3200400"/>
            <a:ext cx="7285355" cy="601980"/>
          </a:xfrm>
          <a:prstGeom prst="rect">
            <a:avLst/>
          </a:prstGeom>
        </p:spPr>
      </p:pic>
      <p:pic>
        <p:nvPicPr>
          <p:cNvPr id="6" name="图片 5" descr="W0]0_F_%%C81_A37LEI~S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545" y="3985895"/>
            <a:ext cx="2209800" cy="87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n-gram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/>
              <a:t>基于 N-Gram 的方法是把文章序列，通过大小为 N 的窗口，形成一个个 Group。然后对这些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Group 做统计，滤除出现频次较低的 Group，再把这些 Group 组成文本的向量特征空间，传入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分类器，进行分类。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例子：我 </a:t>
            </a:r>
            <a:r>
              <a:rPr lang="en-US" altLang="zh-CN" sz="2000"/>
              <a:t>/ </a:t>
            </a:r>
            <a:r>
              <a:rPr lang="zh-CN" altLang="en-US" sz="2000"/>
              <a:t>去了 </a:t>
            </a:r>
            <a:r>
              <a:rPr lang="en-US" altLang="zh-CN" sz="2000"/>
              <a:t>/ </a:t>
            </a:r>
            <a:r>
              <a:rPr lang="zh-CN" altLang="en-US" sz="2000"/>
              <a:t>北京 </a:t>
            </a:r>
            <a:r>
              <a:rPr lang="en-US" altLang="zh-CN" sz="2000"/>
              <a:t>/ </a:t>
            </a:r>
            <a:r>
              <a:rPr lang="zh-CN" altLang="en-US" sz="2000"/>
              <a:t>天安门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单元Unigram：  我  去了  北京  天安门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二元Bi-gram：    我 去了/ 去了 北京/ 北京 天安门/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三元Tri-gram：   我 去了 北京/ 去了 北京 天安门/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MI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/>
              <a:t>互信息指的是两个随机变量之间的相关程度。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确定随机变量</a:t>
            </a:r>
            <a:r>
              <a:rPr lang="en-US" altLang="zh-CN" sz="2000"/>
              <a:t>x</a:t>
            </a:r>
            <a:r>
              <a:rPr lang="zh-CN" altLang="en-US" sz="2000"/>
              <a:t>的值后，另一个随机变量</a:t>
            </a:r>
            <a:r>
              <a:rPr lang="en-US" altLang="zh-CN" sz="2000"/>
              <a:t>y</a:t>
            </a:r>
            <a:r>
              <a:rPr lang="zh-CN" altLang="en-US" sz="2000"/>
              <a:t>不确定性的削弱程度。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互信息最小</a:t>
            </a:r>
            <a:r>
              <a:rPr lang="zh-CN" altLang="en-US" sz="2000"/>
              <a:t>为0，意味着给定一个随机变量对确定一另一个随机变量没有关系。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最大为随机变量</a:t>
            </a:r>
            <a:r>
              <a:rPr lang="en-US" altLang="zh-CN" sz="2000"/>
              <a:t>y</a:t>
            </a:r>
            <a:r>
              <a:rPr lang="zh-CN" altLang="en-US" sz="2000"/>
              <a:t>的熵，意味着给定一个随机变量，能完全消除另一个随机变量的不确定性。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互信息计算公式：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假设X,Y完全无关，H(</a:t>
            </a:r>
            <a:r>
              <a:rPr lang="en-US" altLang="zh-CN" sz="2000"/>
              <a:t>y</a:t>
            </a:r>
            <a:r>
              <a:rPr lang="zh-CN" altLang="en-US" sz="2000"/>
              <a:t>) = H(</a:t>
            </a:r>
            <a:r>
              <a:rPr lang="en-US" altLang="zh-CN" sz="2000"/>
              <a:t>y|x</a:t>
            </a:r>
            <a:r>
              <a:rPr lang="zh-CN" altLang="en-US" sz="2000"/>
              <a:t>) , 那么I(</a:t>
            </a:r>
            <a:r>
              <a:rPr lang="en-US" altLang="zh-CN" sz="2000"/>
              <a:t>y;x</a:t>
            </a:r>
            <a:r>
              <a:rPr lang="zh-CN" altLang="en-US" sz="2000"/>
              <a:t>) = 0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假设X,Y完全相关，H(</a:t>
            </a:r>
            <a:r>
              <a:rPr lang="en-US" altLang="zh-CN" sz="2000"/>
              <a:t>y|x</a:t>
            </a:r>
            <a:r>
              <a:rPr lang="zh-CN" altLang="en-US" sz="2000"/>
              <a:t>) =0， 那么I(X;Y) = H(X)</a:t>
            </a:r>
            <a:endParaRPr lang="zh-CN" altLang="en-US" sz="200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72840" y="3656965"/>
          <a:ext cx="295783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62100" imgH="203200" progId="Equation.KSEE3">
                  <p:embed/>
                </p:oleObj>
              </mc:Choice>
              <mc:Fallback>
                <p:oleObj name="" r:id="rId1" imgW="1562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72840" y="3656965"/>
                        <a:ext cx="2957830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MI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在对文本进行特征选择的时候，</a:t>
            </a:r>
            <a:r>
              <a:rPr lang="en-US" altLang="zh-CN" sz="2000"/>
              <a:t>x</a:t>
            </a:r>
            <a:r>
              <a:rPr lang="zh-CN" altLang="en-US" sz="2000"/>
              <a:t>表示某个词，</a:t>
            </a:r>
            <a:r>
              <a:rPr lang="en-US" altLang="zh-CN" sz="2000"/>
              <a:t>y</a:t>
            </a:r>
            <a:r>
              <a:rPr lang="zh-CN" altLang="en-US" sz="2000"/>
              <a:t>表示类别。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使用互信息理论进行特征抽取是基于如下假设 :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在某个特定类别出现频率高, 但在其他类别出现频率比较低的词条与该类的互信息比较大。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使用互信息能够保留具有信息含量的词项的同时，去掉那些没有信息含量的词项，从而提高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正确率。</a:t>
            </a:r>
            <a:endParaRPr lang="en-US" altLang="zh-CN" sz="20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24985" y="2018030"/>
          <a:ext cx="295783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562100" imgH="203200" progId="Equation.KSEE3">
                  <p:embed/>
                </p:oleObj>
              </mc:Choice>
              <mc:Fallback>
                <p:oleObj name="" r:id="rId1" imgW="1562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24985" y="2018030"/>
                        <a:ext cx="2957830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TF-IDF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/>
              <a:t>假定现在有一篇长文《中国的蜜蜂养殖》，要提取它的关键词。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如果某个词很重要，它应该在这篇文章中多次出现。于是，我们进行"词频"统计。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出现次数最多的词是"的"、"是"、"在"这一类最常用的词。它们叫做"停用词"（stop words）。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但我们可能发现"中国"、"蜜蜂"、"养殖"这三个词的出现次数一样多。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显然它们的重要性是不一样的，"中国"是很常见的词，相对而言，"蜜蜂"和"养殖"不那么常见。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在词频的基础上，要对每个词分配一个"重要性"权重。最常见的词（"的"、"是"、"在"）给予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最小的权重，较常见的词（"中国"）给予较小的权重，较少见的词（"蜜蜂"、"养殖"）给予较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大的权重。这个权重叫做"逆文档频率"。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175" y="465138"/>
            <a:ext cx="12198350" cy="10588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101" name="标题 1"/>
          <p:cNvSpPr>
            <a:spLocks noGrp="1" noChangeArrowheads="1"/>
          </p:cNvSpPr>
          <p:nvPr>
            <p:ph type="title"/>
          </p:nvPr>
        </p:nvSpPr>
        <p:spPr>
          <a:xfrm>
            <a:off x="546100" y="406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TF-IDF</a:t>
            </a:r>
            <a:endParaRPr lang="en-US" altLang="zh-CN" i="1" dirty="0" smtClean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/>
              <a:t>计算词频：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考虑到文章有长短之分，为了便于不同文章的比较，进行"词频"标准化：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计算逆文档频率：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计算</a:t>
            </a:r>
            <a:r>
              <a:rPr lang="en-US" altLang="zh-CN" sz="2000"/>
              <a:t>TF-IDF</a:t>
            </a:r>
            <a:r>
              <a:rPr lang="zh-CN" altLang="en-US" sz="2000"/>
              <a:t>：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5560" y="2111375"/>
          <a:ext cx="387350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209800" imgH="203200" progId="Equation.KSEE3">
                  <p:embed/>
                </p:oleObj>
              </mc:Choice>
              <mc:Fallback>
                <p:oleObj name="" r:id="rId1" imgW="2209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5560" y="2111375"/>
                        <a:ext cx="3873500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01428" y="3173413"/>
          <a:ext cx="3917315" cy="73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234565" imgH="419100" progId="Equation.KSEE3">
                  <p:embed/>
                </p:oleObj>
              </mc:Choice>
              <mc:Fallback>
                <p:oleObj name="" r:id="rId3" imgW="2234565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1428" y="3173413"/>
                        <a:ext cx="3917315" cy="735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81755" y="4250690"/>
          <a:ext cx="3801110" cy="725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2197100" imgH="419100" progId="Equation.KSEE3">
                  <p:embed/>
                </p:oleObj>
              </mc:Choice>
              <mc:Fallback>
                <p:oleObj name="" r:id="rId5" imgW="2197100" imgH="419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1755" y="4250690"/>
                        <a:ext cx="3801110" cy="725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3245" y="5475605"/>
          <a:ext cx="2860675" cy="34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1371600" imgH="165100" progId="Equation.KSEE3">
                  <p:embed/>
                </p:oleObj>
              </mc:Choice>
              <mc:Fallback>
                <p:oleObj name="" r:id="rId7" imgW="13716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73245" y="5475605"/>
                        <a:ext cx="2860675" cy="344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0528 Action Recogni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20160528 Action Recognition</Template>
  <TotalTime>0</TotalTime>
  <Words>2702</Words>
  <Application>WPS 演示</Application>
  <PresentationFormat>自定义</PresentationFormat>
  <Paragraphs>176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17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Calibri Light</vt:lpstr>
      <vt:lpstr>Times New Roman</vt:lpstr>
      <vt:lpstr>黑体</vt:lpstr>
      <vt:lpstr>微软雅黑</vt:lpstr>
      <vt:lpstr>Arial Unicode MS</vt:lpstr>
      <vt:lpstr>20160528 Action Recognition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Outline</vt:lpstr>
      <vt:lpstr>PowerPoint 演示文稿</vt:lpstr>
      <vt:lpstr>BOW</vt:lpstr>
      <vt:lpstr>LSA</vt:lpstr>
      <vt:lpstr>LSA</vt:lpstr>
      <vt:lpstr>MI</vt:lpstr>
      <vt:lpstr>TF-IDF</vt:lpstr>
      <vt:lpstr>TF-IDF</vt:lpstr>
      <vt:lpstr>VSM</vt:lpstr>
      <vt:lpstr>LSA</vt:lpstr>
      <vt:lpstr>LSA</vt:lpstr>
      <vt:lpstr>LSA</vt:lpstr>
      <vt:lpstr>LSA</vt:lpstr>
      <vt:lpstr>LSA</vt:lpstr>
      <vt:lpstr>LSA</vt:lpstr>
      <vt:lpstr>Thanks for your listening ...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G50</cp:lastModifiedBy>
  <cp:revision>129</cp:revision>
  <dcterms:created xsi:type="dcterms:W3CDTF">2016-08-18T11:03:00Z</dcterms:created>
  <dcterms:modified xsi:type="dcterms:W3CDTF">2018-10-12T06:21:53Z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