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7" r:id="rId5"/>
    <p:sldId id="289" r:id="rId6"/>
    <p:sldId id="295" r:id="rId7"/>
    <p:sldId id="293" r:id="rId8"/>
    <p:sldId id="294" r:id="rId9"/>
    <p:sldId id="296" r:id="rId10"/>
    <p:sldId id="297" r:id="rId11"/>
    <p:sldId id="298" r:id="rId12"/>
    <p:sldId id="299" r:id="rId13"/>
    <p:sldId id="301" r:id="rId14"/>
    <p:sldId id="303" r:id="rId15"/>
    <p:sldId id="302" r:id="rId16"/>
    <p:sldId id="304" r:id="rId17"/>
    <p:sldId id="305" r:id="rId18"/>
    <p:sldId id="300" r:id="rId19"/>
    <p:sldId id="306" r:id="rId20"/>
    <p:sldId id="258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Chen Haibin</a:t>
            </a:r>
            <a:endParaRPr lang="en-US" altLang="zh-CN" sz="2800" i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7189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82587" y="223618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Mixture Models and EM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100" dirty="0" smtClean="0">
                <a:solidFill>
                  <a:schemeClr val="bg1"/>
                </a:solidFill>
              </a:rPr>
              <a:t>									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732280"/>
            <a:ext cx="7269480" cy="34817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1825" y="5213985"/>
            <a:ext cx="8977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参数初值可任意选择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每次迭代实际在求</a:t>
            </a:r>
            <a:r>
              <a:rPr lang="en-US" altLang="zh-CN" sz="2400"/>
              <a:t>Q</a:t>
            </a:r>
            <a:r>
              <a:rPr lang="zh-CN" altLang="en-US" sz="2400"/>
              <a:t>函数极大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 </a:t>
            </a:r>
            <a:r>
              <a:rPr lang="zh-CN" altLang="en-US"/>
              <a:t>算法的证明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2332990"/>
            <a:ext cx="6811010" cy="1440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" y="4079240"/>
            <a:ext cx="5796915" cy="218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 </a:t>
            </a:r>
            <a:r>
              <a:rPr lang="zh-CN" altLang="en-US"/>
              <a:t>算法的证明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以下证明</a:t>
            </a:r>
            <a:r>
              <a:rPr lang="en-US" altLang="zh-CN"/>
              <a:t>Q</a:t>
            </a:r>
            <a:r>
              <a:rPr lang="zh-CN" altLang="en-US"/>
              <a:t>函数单调递增、</a:t>
            </a:r>
            <a:r>
              <a:rPr lang="en-US" altLang="zh-CN"/>
              <a:t>H</a:t>
            </a:r>
            <a:r>
              <a:rPr lang="zh-CN" altLang="en-US"/>
              <a:t>函数单调递减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461895"/>
            <a:ext cx="521843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 </a:t>
            </a:r>
            <a:r>
              <a:rPr lang="zh-CN" altLang="en-US"/>
              <a:t>算法的证明</a:t>
            </a:r>
            <a:endParaRPr lang="zh-CN" altLang="en-US"/>
          </a:p>
          <a:p>
            <a:r>
              <a:rPr lang="en-US" altLang="zh-CN"/>
              <a:t>Jensen</a:t>
            </a:r>
            <a:r>
              <a:rPr lang="zh-CN" altLang="en-US"/>
              <a:t>不等式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凸函数 </a:t>
            </a:r>
            <a:r>
              <a:rPr lang="en-US" altLang="zh-CN"/>
              <a:t>E[f(x)] ≥ f(E[x])</a:t>
            </a:r>
            <a:endParaRPr lang="en-US" altLang="zh-CN"/>
          </a:p>
          <a:p>
            <a:r>
              <a:rPr lang="zh-CN" altLang="en-US"/>
              <a:t>凹函数则相反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380" y="2279015"/>
            <a:ext cx="4063365" cy="344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 </a:t>
            </a:r>
            <a:r>
              <a:rPr lang="zh-CN" altLang="en-US"/>
              <a:t>算法的证明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855" y="2356485"/>
            <a:ext cx="4782820" cy="564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5" y="2921000"/>
            <a:ext cx="59944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5685" y="2449195"/>
            <a:ext cx="4225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log</a:t>
            </a:r>
            <a:r>
              <a:rPr lang="zh-CN" altLang="en-US" sz="2800">
                <a:sym typeface="+mn-ea"/>
              </a:rPr>
              <a:t>为凹函数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f(E[x]) ≥ </a:t>
            </a:r>
            <a:r>
              <a:rPr lang="en-US" altLang="zh-CN" sz="2800">
                <a:sym typeface="+mn-ea"/>
              </a:rPr>
              <a:t>E[f(x)]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 </a:t>
            </a:r>
            <a:r>
              <a:rPr lang="zh-CN" altLang="en-US"/>
              <a:t>算法的证明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因此</a:t>
            </a:r>
            <a:r>
              <a:rPr lang="en-US" altLang="zh-CN"/>
              <a:t>P(Y|θ)</a:t>
            </a:r>
            <a:r>
              <a:rPr lang="zh-CN" altLang="en-US"/>
              <a:t>单调递增并最终收敛</a:t>
            </a:r>
            <a:r>
              <a:rPr lang="en-US" altLang="zh-CN"/>
              <a:t>(</a:t>
            </a:r>
            <a:r>
              <a:rPr lang="zh-CN" altLang="en-US"/>
              <a:t>可能为</a:t>
            </a:r>
            <a:r>
              <a:rPr lang="zh-CN" altLang="en-US"/>
              <a:t>极大值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85685" y="2449195"/>
            <a:ext cx="4225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log</a:t>
            </a:r>
            <a:r>
              <a:rPr lang="zh-CN" altLang="en-US" sz="2800">
                <a:sym typeface="+mn-ea"/>
              </a:rPr>
              <a:t>为凹函数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f(E[x]) ≥ E[f(x)]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2449195"/>
            <a:ext cx="4342130" cy="2316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EM </a:t>
            </a:r>
            <a:r>
              <a:rPr lang="zh-CN" altLang="en-US"/>
              <a:t>算法的证明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L(q,θ)is a functional of the distribution q(Z)</a:t>
            </a:r>
            <a:endParaRPr lang="zh-CN" altLang="en-US" sz="2400"/>
          </a:p>
          <a:p>
            <a:r>
              <a:rPr lang="zh-CN" altLang="en-US" sz="2400"/>
              <a:t>Kullback-Leibler di-vergence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2397760"/>
            <a:ext cx="4026535" cy="202057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947285" y="2028825"/>
            <a:ext cx="6673215" cy="2798445"/>
            <a:chOff x="1928" y="2127"/>
            <a:chExt cx="11529" cy="528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8" y="2931"/>
              <a:ext cx="1572" cy="63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1" y="6115"/>
              <a:ext cx="1514" cy="56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8" y="5534"/>
              <a:ext cx="1800" cy="58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0" y="5538"/>
              <a:ext cx="1688" cy="57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52" y="3511"/>
              <a:ext cx="1553" cy="458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2642" y="2931"/>
              <a:ext cx="6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524" y="7116"/>
              <a:ext cx="109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8" y="5033"/>
              <a:ext cx="1885" cy="544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3068" y="2955"/>
              <a:ext cx="0" cy="41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524" y="4470"/>
              <a:ext cx="2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094" y="4540"/>
              <a:ext cx="0" cy="25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9" y="3882"/>
              <a:ext cx="1648" cy="492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/>
            <p:nvPr/>
          </p:nvCxnSpPr>
          <p:spPr>
            <a:xfrm>
              <a:off x="4852" y="3002"/>
              <a:ext cx="0" cy="14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23" y="3952"/>
              <a:ext cx="3769" cy="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839" y="4044"/>
              <a:ext cx="0" cy="307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829" y="2967"/>
              <a:ext cx="0" cy="9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右箭头 21"/>
            <p:cNvSpPr/>
            <p:nvPr/>
          </p:nvSpPr>
          <p:spPr>
            <a:xfrm>
              <a:off x="4804" y="5174"/>
              <a:ext cx="1241" cy="4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50"/>
                <a:t>e-step</a:t>
              </a:r>
              <a:endParaRPr lang="en-US" altLang="zh-CN" sz="135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11110" y="3534"/>
              <a:ext cx="0" cy="36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0838" y="3499"/>
              <a:ext cx="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064" y="2600"/>
              <a:ext cx="0" cy="13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9140" y="2600"/>
              <a:ext cx="1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右箭头 30"/>
            <p:cNvSpPr/>
            <p:nvPr/>
          </p:nvSpPr>
          <p:spPr>
            <a:xfrm>
              <a:off x="7574" y="5033"/>
              <a:ext cx="1284" cy="4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50"/>
                <a:t>m-step</a:t>
              </a:r>
              <a:endParaRPr lang="en-US" altLang="zh-CN" sz="135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12337" y="3507"/>
              <a:ext cx="0" cy="36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2337" y="2130"/>
              <a:ext cx="0" cy="13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1647" y="2127"/>
              <a:ext cx="1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762" y="2934"/>
              <a:ext cx="4568" cy="0"/>
            </a:xfrm>
            <a:prstGeom prst="line">
              <a:avLst/>
            </a:prstGeom>
            <a:ln w="28575" cmpd="dbl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307" y="3960"/>
              <a:ext cx="1130" cy="0"/>
            </a:xfrm>
            <a:prstGeom prst="line">
              <a:avLst/>
            </a:prstGeom>
            <a:ln w="28575" cmpd="dbl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11318" y="3573"/>
              <a:ext cx="0" cy="35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9433" y="2649"/>
              <a:ext cx="0" cy="272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12959" y="2127"/>
              <a:ext cx="0" cy="76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6129" y="2268"/>
              <a:ext cx="0" cy="5060"/>
            </a:xfrm>
            <a:prstGeom prst="line">
              <a:avLst/>
            </a:prstGeom>
            <a:ln w="28575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8999" y="2268"/>
              <a:ext cx="0" cy="5142"/>
            </a:xfrm>
            <a:prstGeom prst="line">
              <a:avLst/>
            </a:prstGeom>
            <a:ln w="28575" cmpd="sng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3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for Gaussian mixtures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zh-CN" altLang="en-US" sz="2400"/>
              <a:t>Gaussian </a:t>
            </a:r>
            <a:r>
              <a:rPr lang="en-US" altLang="zh-CN" sz="2400"/>
              <a:t>mixture </a:t>
            </a:r>
            <a:r>
              <a:rPr lang="zh-CN" altLang="en-US" sz="2400"/>
              <a:t>distribution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 introduce a K-dimensional binary random variable z   z</a:t>
            </a:r>
            <a:r>
              <a:rPr lang="zh-CN" altLang="en-US" sz="2400" baseline="-25000"/>
              <a:t>k</a:t>
            </a:r>
            <a:r>
              <a:rPr lang="zh-CN" altLang="en-US" sz="2400"/>
              <a:t>∈{0,1}and ∑</a:t>
            </a:r>
            <a:r>
              <a:rPr lang="zh-CN" altLang="en-US" sz="2400" baseline="-25000"/>
              <a:t>k</a:t>
            </a:r>
            <a:r>
              <a:rPr lang="zh-CN" altLang="en-US" sz="2400"/>
              <a:t>z</a:t>
            </a:r>
            <a:r>
              <a:rPr lang="zh-CN" altLang="en-US" sz="2400" baseline="-25000"/>
              <a:t>k</a:t>
            </a:r>
            <a:r>
              <a:rPr lang="zh-CN" altLang="en-US" sz="2400"/>
              <a:t>=</a:t>
            </a:r>
            <a:r>
              <a:rPr lang="en-US" altLang="zh-CN" sz="2400"/>
              <a:t>1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the conditional probability of z given x</a:t>
            </a:r>
            <a:endParaRPr lang="en-US" altLang="zh-CN" sz="2400"/>
          </a:p>
          <a:p>
            <a:r>
              <a:rPr lang="en-US" altLang="zh-CN" sz="2400"/>
              <a:t>γ(z</a:t>
            </a:r>
            <a:r>
              <a:rPr lang="en-US" altLang="zh-CN" sz="2400" baseline="-25000"/>
              <a:t>k</a:t>
            </a:r>
            <a:r>
              <a:rPr lang="en-US" altLang="zh-CN" sz="2400"/>
              <a:t>) : 'responsibility' :k takes for ‘explaining’ the observation x</a:t>
            </a:r>
            <a:endParaRPr lang="en-US" altLang="zh-CN" sz="2400"/>
          </a:p>
          <a:p>
            <a:r>
              <a:rPr lang="zh-CN" altLang="en-US" sz="2400"/>
              <a:t>当前模型参数下第</a:t>
            </a:r>
            <a:r>
              <a:rPr lang="en-US" altLang="zh-CN" sz="2400"/>
              <a:t>j</a:t>
            </a:r>
            <a:r>
              <a:rPr lang="zh-CN" altLang="en-US" sz="2400"/>
              <a:t>个观测数据来自第</a:t>
            </a:r>
            <a:r>
              <a:rPr lang="en-US" altLang="zh-CN" sz="2400"/>
              <a:t>k</a:t>
            </a:r>
            <a:r>
              <a:rPr lang="zh-CN" altLang="en-US" sz="2400"/>
              <a:t>个分模型的概率</a:t>
            </a:r>
            <a:endParaRPr lang="zh-CN" altLang="en-US" sz="2400"/>
          </a:p>
        </p:txBody>
      </p:sp>
      <p:pic>
        <p:nvPicPr>
          <p:cNvPr id="-2147482560" name="图片 6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3886200"/>
            <a:ext cx="1971040" cy="599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2371725"/>
            <a:ext cx="2562225" cy="875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10" y="3712210"/>
            <a:ext cx="466598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3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for Gaussian mixtures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732280"/>
            <a:ext cx="5542915" cy="4716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45" y="2190750"/>
            <a:ext cx="570484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 K-means Clustering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2 EM Algorithm 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3 EM for Gaussian mixtures </a:t>
            </a:r>
            <a:endParaRPr lang="en-US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K-means Clustering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Our goal is topartition the data set into number K of cluster </a:t>
            </a:r>
            <a:r>
              <a:rPr lang="en-US" altLang="zh-CN"/>
              <a:t>-&gt;</a:t>
            </a:r>
            <a:endParaRPr lang="en-US" altLang="zh-CN"/>
          </a:p>
          <a:p>
            <a:r>
              <a:rPr lang="en-US" altLang="zh-CN"/>
              <a:t>each data point to its closest vector {μ</a:t>
            </a:r>
            <a:r>
              <a:rPr lang="en-US" altLang="zh-CN" baseline="-25000"/>
              <a:t>k</a:t>
            </a:r>
            <a:r>
              <a:rPr lang="en-US" altLang="zh-CN"/>
              <a:t>},is a minimum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distortion measure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(if {x</a:t>
            </a:r>
            <a:r>
              <a:rPr lang="en-US" altLang="zh-CN" baseline="-25000"/>
              <a:t>n</a:t>
            </a:r>
            <a:r>
              <a:rPr lang="en-US" altLang="zh-CN"/>
              <a:t>} is assigned to cluster k then r</a:t>
            </a:r>
            <a:r>
              <a:rPr lang="en-US" altLang="zh-CN" baseline="-25000"/>
              <a:t>nk</a:t>
            </a:r>
            <a:r>
              <a:rPr lang="en-US" altLang="zh-CN"/>
              <a:t>=1)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835" y="4154805"/>
            <a:ext cx="3148330" cy="104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K-means Clustering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1.choose some initial values for the μ</a:t>
            </a:r>
            <a:r>
              <a:rPr lang="en-US" altLang="zh-CN" baseline="-25000"/>
              <a:t>k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 2.minimize J with respect to the r</a:t>
            </a:r>
            <a:r>
              <a:rPr lang="en-US" altLang="zh-CN" baseline="-25000"/>
              <a:t>nk </a:t>
            </a:r>
            <a:r>
              <a:rPr lang="en-US" altLang="zh-CN"/>
              <a:t>(μ</a:t>
            </a:r>
            <a:r>
              <a:rPr lang="en-US" altLang="zh-CN" baseline="-25000"/>
              <a:t>k </a:t>
            </a:r>
            <a:r>
              <a:rPr lang="en-US" altLang="zh-CN"/>
              <a:t>fixed)  </a:t>
            </a:r>
            <a:endParaRPr lang="en-US" altLang="zh-CN"/>
          </a:p>
          <a:p>
            <a:pPr lvl="1"/>
            <a:r>
              <a:rPr lang="en-US" altLang="zh-CN"/>
              <a:t>assign thenthdata point to theclosest cluster centr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3.minimize J with respect to the μ</a:t>
            </a:r>
            <a:r>
              <a:rPr lang="en-US" altLang="zh-CN" baseline="-25000"/>
              <a:t>k</a:t>
            </a:r>
            <a:r>
              <a:rPr lang="en-US" altLang="zh-CN"/>
              <a:t> (r</a:t>
            </a:r>
            <a:r>
              <a:rPr lang="en-US" altLang="zh-CN" baseline="-25000"/>
              <a:t>nk</a:t>
            </a:r>
            <a:r>
              <a:rPr lang="en-US" altLang="zh-CN"/>
              <a:t>fixed)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8540" y="3473450"/>
            <a:ext cx="5074920" cy="105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K-means Clustering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 3.minimize J with respect to the μ</a:t>
            </a:r>
            <a:r>
              <a:rPr lang="en-US" altLang="zh-CN" baseline="-25000"/>
              <a:t>k</a:t>
            </a:r>
            <a:r>
              <a:rPr lang="en-US" altLang="zh-CN"/>
              <a:t> (r</a:t>
            </a:r>
            <a:r>
              <a:rPr lang="en-US" altLang="zh-CN" baseline="-25000"/>
              <a:t>nk</a:t>
            </a:r>
            <a:r>
              <a:rPr lang="en-US" altLang="zh-CN"/>
              <a:t>fixed)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   →                                  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the mean of all of the data points x</a:t>
            </a:r>
            <a:r>
              <a:rPr lang="en-US" altLang="zh-CN" baseline="-25000"/>
              <a:t>n</a:t>
            </a:r>
            <a:r>
              <a:rPr lang="en-US" altLang="zh-CN"/>
              <a:t> assigned to cluster 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4.repeated until convergence...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2496820"/>
            <a:ext cx="209359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60" y="2496820"/>
            <a:ext cx="1847215" cy="866775"/>
          </a:xfrm>
          <a:prstGeom prst="rect">
            <a:avLst/>
          </a:prstGeom>
        </p:spPr>
      </p:pic>
      <p:pic>
        <p:nvPicPr>
          <p:cNvPr id="-2147482534" name="图片 -214748253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4131945"/>
            <a:ext cx="3201670" cy="2570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1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K-means Clustering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6480" y="1732280"/>
            <a:ext cx="4543425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30" y="1824355"/>
            <a:ext cx="4618990" cy="36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>
                <a:latin typeface="Calibri" panose="020F0502020204030204" pitchFamily="34" charset="0"/>
                <a:sym typeface="+mn-ea"/>
              </a:rPr>
              <a:t>一次试验的概率</a:t>
            </a:r>
            <a:r>
              <a:rPr lang="en-US" altLang="zh-CN" sz="2400">
                <a:latin typeface="Calibri" panose="020F0502020204030204" pitchFamily="34" charset="0"/>
                <a:sym typeface="+mn-ea"/>
              </a:rPr>
              <a:t>:</a:t>
            </a:r>
            <a:endParaRPr lang="en-US" altLang="zh-CN" sz="2400">
              <a:latin typeface="Calibri" panose="020F0502020204030204" pitchFamily="34" charset="0"/>
              <a:sym typeface="+mn-ea"/>
            </a:endParaRPr>
          </a:p>
          <a:p>
            <a:endParaRPr lang="en-US" altLang="zh-CN" sz="24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400"/>
              <a:t>似然函数</a:t>
            </a:r>
            <a:r>
              <a:rPr lang="en-US" altLang="zh-CN" sz="2400"/>
              <a:t>:</a:t>
            </a:r>
            <a:endParaRPr lang="en-US" altLang="zh-CN"/>
          </a:p>
          <a:p>
            <a:endParaRPr lang="zh-CN" altLang="en-US" sz="2400"/>
          </a:p>
          <a:p>
            <a:r>
              <a:rPr lang="zh-CN" altLang="en-US" sz="2400"/>
              <a:t>包含未知变量并有包含和的对数</a:t>
            </a:r>
            <a:r>
              <a:rPr lang="zh-CN" altLang="en-US" sz="2400"/>
              <a:t>，难以求出解析解</a:t>
            </a:r>
            <a:r>
              <a:rPr lang="zh-CN" altLang="en-US" sz="2400"/>
              <a:t>。关于潜在变量Z的取值的知识仅仅来源于后验概率分布p(Z</a:t>
            </a:r>
            <a:r>
              <a:rPr lang="en-US" altLang="zh-CN" sz="2400"/>
              <a:t>|</a:t>
            </a:r>
            <a:r>
              <a:rPr lang="zh-CN" altLang="en-US" sz="2400"/>
              <a:t>X;</a:t>
            </a:r>
            <a:r>
              <a:rPr lang="en-US" altLang="zh-CN" sz="2400"/>
              <a:t>θ</a:t>
            </a:r>
            <a:r>
              <a:rPr lang="zh-CN" altLang="en-US" sz="2400"/>
              <a:t>)，是不完整的。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32280"/>
            <a:ext cx="6254750" cy="212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5" y="3859530"/>
            <a:ext cx="3246120" cy="789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748530"/>
            <a:ext cx="3990340" cy="598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470" y="4748530"/>
            <a:ext cx="2207895" cy="616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取初值 </a:t>
            </a:r>
            <a:r>
              <a:rPr lang="en-US" altLang="zh-CN"/>
              <a:t>Π</a:t>
            </a:r>
            <a:r>
              <a:rPr lang="en-US" altLang="zh-CN" baseline="-25000"/>
              <a:t>0</a:t>
            </a:r>
            <a:r>
              <a:rPr lang="en-US" altLang="zh-CN"/>
              <a:t>=0.4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en-US" altLang="zh-CN" baseline="-25000"/>
              <a:t>0</a:t>
            </a:r>
            <a:r>
              <a:rPr lang="en-US" altLang="zh-CN"/>
              <a:t>=0.6</a:t>
            </a:r>
            <a:r>
              <a:rPr lang="zh-CN" altLang="en-US"/>
              <a:t>，</a:t>
            </a:r>
            <a:r>
              <a:rPr lang="en-US" altLang="zh-CN"/>
              <a:t>q</a:t>
            </a:r>
            <a:r>
              <a:rPr lang="en-US" altLang="zh-CN" baseline="-25000"/>
              <a:t>0</a:t>
            </a:r>
            <a:r>
              <a:rPr lang="en-US" altLang="zh-CN"/>
              <a:t>=0.7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u</a:t>
            </a:r>
            <a:r>
              <a:rPr lang="en-US" altLang="zh-CN" baseline="-25000"/>
              <a:t>1</a:t>
            </a:r>
            <a:r>
              <a:rPr lang="en-US" altLang="zh-CN"/>
              <a:t> = 1/10 * ((0.4*0.6/0.4*0.6+0.6*0.7)+(0.4*0.4/0.4*0.4+0.6*0.3))</a:t>
            </a:r>
            <a:endParaRPr lang="en-US" altLang="zh-CN"/>
          </a:p>
          <a:p>
            <a:r>
              <a:rPr lang="en-US" altLang="zh-CN"/>
              <a:t>     = 0.4064</a:t>
            </a:r>
            <a:endParaRPr lang="en-US" altLang="zh-CN"/>
          </a:p>
          <a:p>
            <a:r>
              <a:rPr lang="zh-CN" altLang="en-US"/>
              <a:t>更新为</a:t>
            </a:r>
            <a:r>
              <a:rPr lang="en-US" altLang="zh-CN"/>
              <a:t>[0.36,0.36,0.47...]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2569210"/>
            <a:ext cx="5730240" cy="91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2 </a:t>
            </a:r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 Algorithm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0880" y="1835150"/>
            <a:ext cx="5333365" cy="3500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4245" y="2118360"/>
            <a:ext cx="51600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Π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=0.4064</a:t>
            </a:r>
            <a:endParaRPr lang="zh-CN" altLang="en-US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p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=0.36*6/sum(u)=0.5368</a:t>
            </a:r>
            <a:endParaRPr lang="zh-CN" altLang="en-US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q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=(1-0.36)*6/sum(1-u)=0.6432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1948</Words>
  <Application>WPS 演示</Application>
  <PresentationFormat>自定义</PresentationFormat>
  <Paragraphs>176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华文宋体</vt:lpstr>
      <vt:lpstr>方正喵呜体</vt:lpstr>
      <vt:lpstr>20160528 Action Recognition</vt:lpstr>
      <vt:lpstr>PowerPoint 演示文稿</vt:lpstr>
      <vt:lpstr>Outline</vt:lpstr>
      <vt:lpstr>Part 1 Abstract</vt:lpstr>
      <vt:lpstr>Part 1 K-means Clustering</vt:lpstr>
      <vt:lpstr>Part 1 K-means Clustering</vt:lpstr>
      <vt:lpstr>Part 1 K-means Clustering</vt:lpstr>
      <vt:lpstr>Part 1 K-means Clustering</vt:lpstr>
      <vt:lpstr>Part 2 EM Algorithm</vt:lpstr>
      <vt:lpstr>Part 2 EM Algorithm</vt:lpstr>
      <vt:lpstr>Part 2 EM Algorithm</vt:lpstr>
      <vt:lpstr>Part 2 EM Algorithm</vt:lpstr>
      <vt:lpstr>Part 2 EM Algorithm</vt:lpstr>
      <vt:lpstr>Part 2 EM Algorithm</vt:lpstr>
      <vt:lpstr>Part 2 EM Algorithm</vt:lpstr>
      <vt:lpstr>Part 2 EM Algorithm</vt:lpstr>
      <vt:lpstr>Part 2 EM Algorithm</vt:lpstr>
      <vt:lpstr>Part 2 EM Algorithm</vt:lpstr>
      <vt:lpstr>Part 3 EM for Gaussian mixtures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陈海斌</cp:lastModifiedBy>
  <cp:revision>80</cp:revision>
  <dcterms:created xsi:type="dcterms:W3CDTF">2016-08-18T11:03:00Z</dcterms:created>
  <dcterms:modified xsi:type="dcterms:W3CDTF">2018-08-02T17:18:21Z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