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87" r:id="rId5"/>
    <p:sldId id="310" r:id="rId6"/>
    <p:sldId id="311" r:id="rId7"/>
    <p:sldId id="313" r:id="rId8"/>
    <p:sldId id="314" r:id="rId9"/>
    <p:sldId id="312" r:id="rId11"/>
    <p:sldId id="315" r:id="rId12"/>
    <p:sldId id="316" r:id="rId13"/>
    <p:sldId id="317" r:id="rId14"/>
    <p:sldId id="318" r:id="rId15"/>
    <p:sldId id="319" r:id="rId16"/>
    <p:sldId id="320" r:id="rId17"/>
    <p:sldId id="325" r:id="rId18"/>
    <p:sldId id="326" r:id="rId19"/>
    <p:sldId id="322" r:id="rId20"/>
    <p:sldId id="327" r:id="rId21"/>
    <p:sldId id="328" r:id="rId22"/>
    <p:sldId id="329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2" r:id="rId33"/>
    <p:sldId id="343" r:id="rId34"/>
    <p:sldId id="258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∑ 求和的作用在概率中是归一化，但是这里归一化放在了指数内部，管这叫local归一化。 dp的状态转移时只用到了局部状态，问题出在逐个累乘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memm</a:t>
            </a:r>
            <a:r>
              <a:rPr lang="zh-CN" altLang="en-US"/>
              <a:t>维特比乘的是归一化概率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9BCBD-CDAD-44C0-8E0F-7A8E42C7E9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70F59-D812-47A0-A6DA-9D789E6F3D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91C9B-A551-4377-899B-C4E55A8406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5F2B9-19A6-4442-9758-4FEEF21EF2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ECC21-B829-4F04-B6DB-F167941BFC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F6D74-D209-46BB-97F6-19D2AF7C81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8CA37-C1FB-4FBB-AAA3-EEE71E1F72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C13B-4F32-4F84-B75F-25D988C5B4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7D1E3-6DF1-44AF-B026-0B43E058CEF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B529-0BA7-4C74-B5BF-4945CE8CB4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E9745-CCE2-4911-92E3-86C9D5840A0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AB487-04F9-4AFF-82E9-911F37E557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B99B0-6696-453E-9429-6AAEDFD3F9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D1BAC-1B57-4139-BCD2-EF6AB1E00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BA138-1518-4E34-9666-F260F10433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6EEC-53A5-445C-8D96-08F6940A48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80E2-B43A-41AC-B7BA-35BE49E8919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3E822-5AD4-4B36-BED4-3704108F2F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AE59F-B8A4-456C-890D-87B897B6EE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C631F-F799-41E6-9223-C2EEEDCF08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486B5C-B5A2-49E9-AB56-D805CB9954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CCDD88-8295-4D75-BDD3-F5683FD70B8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64583"/>
            <a:ext cx="12198350" cy="14584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05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593372" y="4651375"/>
            <a:ext cx="5078413" cy="635000"/>
          </a:xfrm>
        </p:spPr>
        <p:txBody>
          <a:bodyPr/>
          <a:lstStyle/>
          <a:p>
            <a:pPr eaLnBrk="1" hangingPunct="1"/>
            <a:r>
              <a:rPr lang="zh-CN" altLang="en-US" sz="2800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陈海斌</a:t>
            </a:r>
            <a:endParaRPr lang="zh-CN" altLang="en-US" sz="2800" i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52" name="文本框 3"/>
          <p:cNvSpPr txBox="1">
            <a:spLocks noChangeArrowheads="1"/>
          </p:cNvSpPr>
          <p:nvPr/>
        </p:nvSpPr>
        <p:spPr bwMode="auto">
          <a:xfrm>
            <a:off x="571894" y="5556250"/>
            <a:ext cx="11520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Lab of  Machine Learning and Data Mining</a:t>
            </a:r>
            <a:endParaRPr lang="en-US" altLang="zh-CN" sz="24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South China University of Technology</a:t>
            </a:r>
            <a:endParaRPr lang="zh-CN" altLang="en-US" sz="2400" dirty="0"/>
          </a:p>
        </p:txBody>
      </p:sp>
      <p:pic>
        <p:nvPicPr>
          <p:cNvPr id="205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210050"/>
            <a:ext cx="25527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标题 1"/>
          <p:cNvSpPr>
            <a:spLocks noGrp="1" noChangeArrowheads="1"/>
          </p:cNvSpPr>
          <p:nvPr/>
        </p:nvSpPr>
        <p:spPr bwMode="auto">
          <a:xfrm>
            <a:off x="382587" y="2236189"/>
            <a:ext cx="11490325" cy="157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概率图串讲、词嵌入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zh-CN" sz="1100" dirty="0" smtClean="0">
                <a:solidFill>
                  <a:schemeClr val="bg1"/>
                </a:solidFill>
              </a:rPr>
              <a:t>									</a:t>
            </a:r>
            <a:endParaRPr lang="en-US" altLang="zh-CN" sz="11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7.</a:t>
            </a:r>
            <a:r>
              <a:rPr lang="zh-CN" altLang="en-US" sz="2400"/>
              <a:t>比较</a:t>
            </a:r>
            <a:endParaRPr lang="zh-CN" altLang="en-US" sz="2400"/>
          </a:p>
          <a:p>
            <a:r>
              <a:rPr lang="zh-CN" altLang="en-US" sz="2400"/>
              <a:t>MEMM引入自定义特征函数</a:t>
            </a:r>
            <a:endParaRPr lang="zh-CN" altLang="en-US" sz="2400"/>
          </a:p>
          <a:p>
            <a:r>
              <a:rPr lang="zh-CN" altLang="en-US" sz="2400"/>
              <a:t>CRF无向图，统计了全局概率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635" y="3282315"/>
            <a:ext cx="6857365" cy="289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CRF++</a:t>
            </a:r>
            <a:r>
              <a:rPr lang="zh-CN" altLang="en-US" sz="2000"/>
              <a:t>：</a:t>
            </a:r>
            <a:endParaRPr lang="zh-CN" altLang="en-US" sz="2000"/>
          </a:p>
          <a:p>
            <a:r>
              <a:rPr lang="zh-CN" altLang="en-US" sz="2000"/>
              <a:t>可以重新定义特征集</a:t>
            </a:r>
            <a:endParaRPr lang="zh-CN" altLang="en-US" sz="2000"/>
          </a:p>
          <a:p>
            <a:r>
              <a:rPr lang="zh-CN" altLang="en-US" sz="2000"/>
              <a:t>用c++编写</a:t>
            </a:r>
            <a:endParaRPr lang="zh-CN" altLang="en-US" sz="2000"/>
          </a:p>
          <a:p>
            <a:r>
              <a:rPr lang="zh-CN" altLang="en-US" sz="2000"/>
              <a:t>基于LBFGS的快速训练，LBFGS是拟牛顿算法，用于解决大规模的数值优化问题。</a:t>
            </a:r>
            <a:endParaRPr lang="zh-CN" altLang="en-US" sz="2000"/>
          </a:p>
          <a:p>
            <a:r>
              <a:rPr lang="zh-CN" altLang="en-US" sz="2000"/>
              <a:t>在训练和测试的时候使用更少的内存</a:t>
            </a:r>
            <a:endParaRPr lang="zh-CN" altLang="en-US" sz="2000"/>
          </a:p>
          <a:p>
            <a:r>
              <a:rPr lang="zh-CN" altLang="en-US" sz="2000"/>
              <a:t>编码/解码在有限的时间</a:t>
            </a:r>
            <a:endParaRPr lang="zh-CN" altLang="en-US" sz="2000"/>
          </a:p>
          <a:p>
            <a:r>
              <a:rPr lang="zh-CN" altLang="en-US" sz="2000"/>
              <a:t>能够产生n-best输出</a:t>
            </a:r>
            <a:endParaRPr lang="zh-CN" altLang="en-US" sz="2000"/>
          </a:p>
          <a:p>
            <a:r>
              <a:rPr lang="zh-CN" altLang="en-US" sz="2000"/>
              <a:t>能够产生single-best MIRA训练</a:t>
            </a:r>
            <a:endParaRPr lang="zh-CN" altLang="en-US" sz="2000"/>
          </a:p>
          <a:p>
            <a:r>
              <a:rPr lang="zh-CN" altLang="en-US" sz="2000"/>
              <a:t>为所有的可能输出边缘概率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CRF++</a:t>
            </a:r>
            <a:r>
              <a:rPr lang="zh-CN" altLang="en-US" sz="2000"/>
              <a:t>训练与测试：</a:t>
            </a:r>
            <a:endParaRPr lang="zh-CN" altLang="en-US" sz="2000"/>
          </a:p>
          <a:p>
            <a:r>
              <a:rPr lang="zh-CN" altLang="en-US" sz="2000"/>
              <a:t>单词自己、与单词有关的词性、分块（答案）标记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unigram feature：自动的形成一系列特征函数</a:t>
            </a:r>
            <a:endParaRPr lang="zh-CN" altLang="en-US" sz="2000"/>
          </a:p>
          <a:p>
            <a:r>
              <a:rPr lang="zh-CN" altLang="en-US" sz="2000"/>
              <a:t>Bigram template：二元特征、当前输出token和之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前的输出token（bigram）的组合：L*L*N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训练参数：正则化算法、拟合程度、cut-off阈值、多线程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三大问题训练后可直接解决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5915" y="1918335"/>
            <a:ext cx="2530475" cy="330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LSTM：在序列建模上很强大，它们能够捕捉长远的上下文信息，具备神经网络拟合非线性的能力，如果y_t之间存在较强的依赖关系的话（如形容词后面一般接名词），LSTM无法对这些约束进行建模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CRF</a:t>
            </a:r>
            <a:r>
              <a:rPr lang="zh-CN" altLang="en-US" sz="2400"/>
              <a:t>：整个句子的局部特征的线性加权组合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CNN＋BILSTM＋CRF：这是目前学术界比较流行的做法，BILSTM＋CRF是为了结合以上两个模型的优点，CNN主要是处理英文的情况，英文单词是由更细粒度的字母组成，这些字母潜藏着一些特征（例如：前缀后缀特征）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CNN+</a:t>
            </a:r>
            <a:r>
              <a:rPr lang="zh-CN" altLang="en-US" sz="2400">
                <a:sym typeface="+mn-ea"/>
              </a:rPr>
              <a:t>BILSTM＋CRF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Abstract+Introduction:</a:t>
            </a:r>
            <a:endParaRPr lang="zh-CN" altLang="en-US" sz="2400">
              <a:sym typeface="+mn-ea"/>
            </a:endParaRPr>
          </a:p>
          <a:p>
            <a:r>
              <a:rPr lang="en-US" altLang="zh-CN" sz="2400"/>
              <a:t>1.no  feature  engineering  or  data  pre-processing</a:t>
            </a:r>
            <a:endParaRPr lang="en-US" altLang="zh-CN" sz="2400"/>
          </a:p>
          <a:p>
            <a:r>
              <a:rPr lang="en-US" altLang="zh-CN" sz="2400"/>
              <a:t>2. 97.55% accuracy for POS tagging and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91.21% F1 for NER</a:t>
            </a:r>
            <a:endParaRPr lang="en-US" altLang="zh-CN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885" y="1524000"/>
            <a:ext cx="3891915" cy="5269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CNN+</a:t>
            </a:r>
            <a:r>
              <a:rPr lang="zh-CN" altLang="en-US" sz="2400">
                <a:sym typeface="+mn-ea"/>
              </a:rPr>
              <a:t>BILSTM＋CRF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Abstract+Introduction: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/>
              <a:t>1.no  feature  engineering  or  data  pre-processing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2. 97.55% accuracy for POS tagging and 91.21% F1 for NER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3.CRF:rely  heavily  on  hand-crafted  features  and  task-specific resources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4.LSTM:drops rapidly when the models solely depend on neural embeddings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CNN</a:t>
            </a:r>
            <a:r>
              <a:rPr lang="zh-CN" altLang="en-US" sz="2400">
                <a:sym typeface="+mn-ea"/>
              </a:rPr>
              <a:t>部分</a:t>
            </a:r>
            <a:endParaRPr lang="zh-CN" altLang="en-US" sz="2400">
              <a:sym typeface="+mn-ea"/>
            </a:endParaRPr>
          </a:p>
          <a:p>
            <a:r>
              <a:rPr lang="en-US" altLang="zh-CN" sz="2400"/>
              <a:t>use only characterembeddings as the inputs to CNN, without character type features</a:t>
            </a:r>
            <a:endParaRPr lang="en-US" altLang="zh-CN" sz="2400"/>
          </a:p>
          <a:p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130" y="2944495"/>
            <a:ext cx="4194175" cy="332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feeding the output vectors of BLSTM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into a CRF layer</a:t>
            </a:r>
            <a:r>
              <a:rPr lang="en-US" altLang="zh-CN" sz="2400"/>
              <a:t>: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dropout layers are applied on both the input 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and  output  vectors  of  BLSTM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sgd</a:t>
            </a:r>
            <a:r>
              <a:rPr lang="zh-CN" altLang="en-US" sz="2400"/>
              <a:t>、</a:t>
            </a:r>
            <a:r>
              <a:rPr lang="en-US" altLang="zh-CN" sz="2400"/>
              <a:t>early stopping</a:t>
            </a:r>
            <a:r>
              <a:rPr lang="zh-CN" altLang="en-US" sz="2400"/>
              <a:t>、</a:t>
            </a:r>
            <a:r>
              <a:rPr lang="en-US" altLang="zh-CN" sz="2400"/>
              <a:t>LSTM:200...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4760" y="1458595"/>
            <a:ext cx="3749040" cy="5085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>
                <a:sym typeface="+mn-ea"/>
              </a:rPr>
              <a:t>补充：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1.</a:t>
            </a:r>
            <a:r>
              <a:rPr lang="zh-CN" altLang="en-US" sz="2400">
                <a:sym typeface="+mn-ea"/>
              </a:rPr>
              <a:t>学习</a:t>
            </a:r>
            <a:r>
              <a:rPr lang="en-US" altLang="zh-CN" sz="2400">
                <a:sym typeface="+mn-ea"/>
              </a:rPr>
              <a:t>label</a:t>
            </a:r>
            <a:r>
              <a:rPr lang="zh-CN" altLang="en-US" sz="2400">
                <a:sym typeface="+mn-ea"/>
              </a:rPr>
              <a:t>输出</a:t>
            </a:r>
            <a:r>
              <a:rPr lang="en-US" altLang="zh-CN" sz="2400">
                <a:sym typeface="+mn-ea"/>
              </a:rPr>
              <a:t>的上下文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lstm</a:t>
            </a:r>
            <a:r>
              <a:rPr lang="zh-CN" altLang="en-US" sz="2400">
                <a:sym typeface="+mn-ea"/>
              </a:rPr>
              <a:t>只能学特征的上下文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7560" y="2790825"/>
            <a:ext cx="5516245" cy="2893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2.lstm</a:t>
            </a:r>
            <a:r>
              <a:rPr lang="zh-CN" altLang="en-US" sz="2400">
                <a:sym typeface="+mn-ea"/>
              </a:rPr>
              <a:t>相当于将</a:t>
            </a:r>
            <a:r>
              <a:rPr lang="en-US" altLang="zh-CN" sz="2400">
                <a:sym typeface="+mn-ea"/>
              </a:rPr>
              <a:t>CRF</a:t>
            </a:r>
            <a:r>
              <a:rPr lang="zh-CN" altLang="en-US" sz="2400">
                <a:sym typeface="+mn-ea"/>
              </a:rPr>
              <a:t>线性特征函数变为</a:t>
            </a:r>
            <a:r>
              <a:rPr lang="en-US" altLang="zh-CN" sz="2400">
                <a:sym typeface="+mn-ea"/>
              </a:rPr>
              <a:t>lstm</a:t>
            </a:r>
            <a:r>
              <a:rPr lang="zh-CN" altLang="en-US" sz="2400">
                <a:sym typeface="+mn-ea"/>
              </a:rPr>
              <a:t>非线性输出，求导时使用</a:t>
            </a:r>
            <a:r>
              <a:rPr lang="en-US" altLang="zh-CN" sz="2400">
                <a:sym typeface="+mn-ea"/>
              </a:rPr>
              <a:t>BPTT</a:t>
            </a:r>
            <a:r>
              <a:rPr lang="zh-CN" altLang="en-US" sz="2400">
                <a:sym typeface="+mn-ea"/>
              </a:rPr>
              <a:t>等方法。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3825" y="2396490"/>
            <a:ext cx="4323715" cy="3964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Outline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1 </a:t>
            </a:r>
            <a:r>
              <a:rPr lang="zh-CN" alt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概率图文本形式串讲及</a:t>
            </a:r>
            <a:r>
              <a:rPr lang="en-US" altLang="zh-CN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CRF</a:t>
            </a:r>
            <a:r>
              <a:rPr lang="zh-CN" alt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2 </a:t>
            </a:r>
            <a:r>
              <a:rPr lang="zh-CN" alt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词嵌入原理介绍</a:t>
            </a:r>
            <a:r>
              <a:rPr lang="en-US" altLang="zh-CN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(cs224n)</a:t>
            </a:r>
            <a:endParaRPr lang="en-US" altLang="zh-CN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altLang="zh-CN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3 nlp</a:t>
            </a:r>
            <a:r>
              <a:rPr lang="zh-CN" alt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研究热点分享</a:t>
            </a:r>
            <a:r>
              <a:rPr lang="en-US" altLang="zh-CN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(cs224n)</a:t>
            </a:r>
            <a:r>
              <a:rPr 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None/>
              <a:defRPr/>
            </a:pP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/>
              <a:t>1.</a:t>
            </a:r>
            <a:r>
              <a:rPr lang="zh-CN" altLang="en-US" sz="2400"/>
              <a:t>discrete representation的问题(e.g. ntlk) 	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缺少新词、主观化、需要耗费大量人力去整理、无法计算准确的词语相似度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2.word2vec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word2vec</a:t>
            </a:r>
            <a:r>
              <a:rPr lang="zh-CN" altLang="en-US" sz="2400"/>
              <a:t>作为神经概率语言模型的输入</a:t>
            </a:r>
            <a:r>
              <a:rPr lang="en-US" altLang="zh-CN" sz="2400"/>
              <a:t>,</a:t>
            </a:r>
            <a:r>
              <a:rPr lang="zh-CN" altLang="en-US" sz="2400"/>
              <a:t>为了通过神经网络学习某个语言模型而产生的中间结果。具体来说，语言模型指的是“CBOW”和“Skip-gram”。用到两个降低复杂度的近似方法——Hierarchical Softmax或Negative Sampling。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内容占位符 -2147482615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100" y="1732280"/>
            <a:ext cx="5831205" cy="4351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654800" y="1842135"/>
            <a:ext cx="52127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从左到右是one-hot向量，乘以center word的表示矩阵W于是找到词向量，乘以另一个context word的表示矩阵W'得到对每个词语的“相似度”，对相似度取softmax得到概率，与答案对比计算损失。同一个词有两个词向量，作为最终的、提供给其他使用的embeddings可以由这两者加起来或拼接起来。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skip-gram</a:t>
            </a:r>
            <a:r>
              <a:rPr lang="zh-CN" altLang="en-US" sz="2400"/>
              <a:t>概率模型引出与推导：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Hierarchical Softmax：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2452370"/>
            <a:ext cx="4314190" cy="1057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555" y="2611120"/>
            <a:ext cx="5389245" cy="767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295" y="3509645"/>
            <a:ext cx="3258820" cy="3074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" y="1821815"/>
            <a:ext cx="4310380" cy="785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2718435"/>
            <a:ext cx="3608070" cy="1000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" y="3853815"/>
            <a:ext cx="7571105" cy="6750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5" y="4843780"/>
            <a:ext cx="8085455" cy="1623695"/>
          </a:xfrm>
          <a:prstGeom prst="rect">
            <a:avLst/>
          </a:prstGeom>
        </p:spPr>
      </p:pic>
      <p:sp>
        <p:nvSpPr>
          <p:cNvPr id="10" name="内容占位符 9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100" y="1732280"/>
            <a:ext cx="9331960" cy="556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4225" y="2461260"/>
            <a:ext cx="94640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v(w):</a:t>
            </a:r>
            <a:r>
              <a:rPr lang="zh-CN" altLang="en-US" sz="2000"/>
              <a:t>某一个单词的词向量</a:t>
            </a:r>
            <a:endParaRPr lang="zh-CN" altLang="en-US" sz="2000"/>
          </a:p>
          <a:p>
            <a:r>
              <a:rPr lang="en-US" altLang="zh-CN" sz="2000"/>
              <a:t>θj:每个节点的参数向量</a:t>
            </a:r>
            <a:endParaRPr lang="en-US" altLang="zh-CN" sz="2000"/>
          </a:p>
          <a:p>
            <a:r>
              <a:rPr lang="zh-CN" altLang="en-US" sz="2000"/>
              <a:t>求偏导，使用</a:t>
            </a:r>
            <a:r>
              <a:rPr lang="en-US" altLang="zh-CN" sz="2000"/>
              <a:t>sgd</a:t>
            </a:r>
            <a:r>
              <a:rPr lang="zh-CN" altLang="en-US" sz="2000"/>
              <a:t>更新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CBOW</a:t>
            </a:r>
            <a:r>
              <a:rPr lang="zh-CN" altLang="en-US" sz="2000"/>
              <a:t>：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30" y="3354705"/>
            <a:ext cx="5091430" cy="3193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/>
              <a:t>负采样：对每个正例（中央词语及上下文中的一个词语：分布式假设）采样几个负例（中央词语和其他随机词语），训练binary logistic regression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我们放弃softmax函数，采用sigmoid函数，最大化真正的词概率，且不用求一遍窗口中所有单词的输出了。第二项就是随机取K个样本，并最小化这K个词（即噪声词）的概率，P(w)是unigram分布，对词频取了0.75次幂，是一种“平滑”策略，能够让低频词多一些出场机会。</a:t>
            </a:r>
            <a:endParaRPr lang="zh-CN" altLang="en-US" sz="2400"/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40990"/>
            <a:ext cx="3702050" cy="134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Glove</a:t>
            </a:r>
            <a:r>
              <a:rPr lang="zh-CN" altLang="en-US" sz="2400"/>
              <a:t>：Global Vectors for Word Representation 综合以下两者优势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c</a:t>
            </a:r>
            <a:r>
              <a:rPr lang="zh-CN" altLang="en-US" sz="2400"/>
              <a:t>ount based vs direct prediction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基于计数的方法有效地利用了统计信息。但用途受限于捕捉词语相似度。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而RNN, Skip-gram/CBOW这类进行预测的模型必须遍历所有的窗口训练，也无法有效利用单词的全局统计信息。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Glove</a:t>
            </a:r>
            <a:r>
              <a:rPr lang="zh-CN" altLang="en-US" sz="2400"/>
              <a:t>本质：向量差异比较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学习目标：学习单词向量，使得它们的点积等于单词“共现概率”的对数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目标函数：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其中</a:t>
            </a:r>
            <a:r>
              <a:rPr lang="en-US" altLang="zh-CN" sz="2400"/>
              <a:t>Pij是两个词共现的频次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两个向量u和v，捕捉了共现信息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31085"/>
            <a:ext cx="3503930" cy="87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90" y="1825625"/>
            <a:ext cx="4085590" cy="3456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Intrinsic word vector evaluation：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93315"/>
            <a:ext cx="7599045" cy="1195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23640"/>
            <a:ext cx="3931285" cy="3014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词嵌入原理介绍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效果比较：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2306955"/>
            <a:ext cx="8173085" cy="4086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29015" y="2131695"/>
            <a:ext cx="34359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达到同样精度negative sampling需要迭代更多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不使用negative sampling的word2vec本身非常快，准确比较低（python的gensim这个包默认不开启）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GloVe算法使用了全局信息，内存消耗大</a:t>
            </a:r>
            <a:endParaRPr lang="zh-CN" altLang="en-US" sz="2400"/>
          </a:p>
          <a:p>
            <a:r>
              <a:rPr lang="zh-CN" altLang="en-US" sz="2400"/>
              <a:t>用</a:t>
            </a:r>
            <a:r>
              <a:rPr lang="en-US" altLang="zh-CN" sz="2400"/>
              <a:t>w2v</a:t>
            </a:r>
            <a:r>
              <a:rPr lang="zh-CN" altLang="en-US" sz="2400"/>
              <a:t>的较多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无向图、势函数                                    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                             马尔可夫性质</a:t>
            </a:r>
            <a:r>
              <a:rPr lang="en-US" altLang="zh-CN"/>
              <a:t>-&gt;CRF</a:t>
            </a:r>
            <a:r>
              <a:rPr lang="zh-CN" altLang="en-US"/>
              <a:t>基础形式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1680" y="3898900"/>
            <a:ext cx="2410460" cy="690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5" y="2528570"/>
            <a:ext cx="3344545" cy="2059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0" y="4823460"/>
            <a:ext cx="4140835" cy="716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3 </a:t>
            </a:r>
            <a:r>
              <a:rPr lang="en-US" altLang="zh-CN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nlp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研究热点分享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>
                <a:sym typeface="+mn-ea"/>
              </a:rPr>
              <a:t>A simple but tough-to-beat baseline for sentence embedding </a:t>
            </a:r>
            <a:r>
              <a:rPr lang="en-US" altLang="zh-CN" sz="2000">
                <a:sym typeface="+mn-ea"/>
              </a:rPr>
              <a:t>——</a:t>
            </a:r>
            <a:r>
              <a:rPr lang="zh-CN" altLang="en-US" sz="2000">
                <a:sym typeface="+mn-ea"/>
              </a:rPr>
              <a:t>ICLR 2017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28545"/>
            <a:ext cx="5782310" cy="4457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25615" y="2289810"/>
            <a:ext cx="47256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第一步，对句子中的每个词向量，乘以一个独特的权值。这个权值是一个常数α除以α与该词语频率的和，也就是说高频词的权值会相对下降。求和后得到暂时的句向量。</a:t>
            </a:r>
            <a:endParaRPr lang="zh-CN" altLang="en-US" sz="2000"/>
          </a:p>
          <a:p>
            <a:r>
              <a:rPr lang="zh-CN" altLang="en-US" sz="2000"/>
              <a:t>然后计算语料库所有句向量构成的矩阵的第一个主成分u，让每个句向量减去它在u上的投影（类似PCA）。其中，一个向量v在另一个向量uu上的投影定义如下：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30" y="5403215"/>
            <a:ext cx="1693545" cy="774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3 </a:t>
            </a:r>
            <a:r>
              <a:rPr lang="en-US" altLang="zh-CN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nlp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研究热点分享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637665"/>
            <a:ext cx="5782945" cy="4727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91655" y="2459990"/>
            <a:ext cx="46863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给定上下文向量，一个词的出现概率由两项决定：作为平滑项的词频，以及上下文</a:t>
            </a:r>
            <a:r>
              <a:rPr lang="en-US" altLang="zh-CN" sz="2000"/>
              <a:t>(平滑变动的上下文随机地发射单词)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情感分类较差</a:t>
            </a:r>
            <a:endParaRPr lang="zh-CN" altLang="en-US" sz="2000"/>
          </a:p>
          <a:p>
            <a:r>
              <a:rPr lang="zh-CN" altLang="en-US" sz="2000"/>
              <a:t>句子相似度、句子分类表现较好</a:t>
            </a:r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63" y="3190875"/>
            <a:ext cx="30972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-3175" y="1547813"/>
            <a:ext cx="12198350" cy="11350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7412" name="标题 1"/>
          <p:cNvSpPr>
            <a:spLocks noGrp="1" noChangeArrowheads="1"/>
          </p:cNvSpPr>
          <p:nvPr>
            <p:ph type="title"/>
          </p:nvPr>
        </p:nvSpPr>
        <p:spPr>
          <a:xfrm>
            <a:off x="933450" y="14890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Thanks for your listening ...</a:t>
            </a:r>
            <a:endParaRPr lang="en-US" altLang="zh-CN" i="1" smtClean="0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17413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11525"/>
            <a:ext cx="53213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2.判别式 vs.生成式</a:t>
            </a:r>
            <a:endParaRPr lang="en-US" altLang="zh-CN"/>
          </a:p>
          <a:p>
            <a:r>
              <a:rPr lang="zh-CN" altLang="en-US"/>
              <a:t>判别式：画出了一个明显或者比较明显的边界（具体怎么做到的？通过复杂的函数映射，或者决策叠加等等），直接根据X特征来对Y建模训练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生成式：构建联合分布</a:t>
            </a:r>
            <a:r>
              <a:rPr lang="en-US" altLang="zh-CN"/>
              <a:t>P(X,Y),维护这个联合概率分布的所有的信息参数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8310" y="5005070"/>
            <a:ext cx="2838450" cy="927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/>
              <a:t>3.HMM</a:t>
            </a:r>
            <a:endParaRPr lang="en-US" altLang="zh-CN"/>
          </a:p>
          <a:p>
            <a:r>
              <a:rPr lang="en-US" altLang="zh-CN"/>
              <a:t>                                              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890905" y="2523513"/>
            <a:ext cx="2705818" cy="3057163"/>
            <a:chOff x="582822" y="1070755"/>
            <a:chExt cx="2705818" cy="3057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圆角矩形 5"/>
                <p:cNvSpPr/>
                <p:nvPr/>
              </p:nvSpPr>
              <p:spPr>
                <a:xfrm>
                  <a:off x="582822" y="1310137"/>
                  <a:ext cx="552090" cy="552090"/>
                </a:xfrm>
                <a:prstGeom prst="round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6" name="圆角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22" y="1310137"/>
                  <a:ext cx="552090" cy="552090"/>
                </a:xfrm>
                <a:prstGeom prst="roundRect">
                  <a:avLst/>
                </a:prstGeom>
                <a:blipFill rotWithShape="0">
                  <a:blip r:embed="rId1"/>
                  <a:stretch>
                    <a:fillRect/>
                  </a:stretch>
                </a:blipFill>
                <a:ln w="76200"/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圆角矩形 6"/>
                <p:cNvSpPr/>
                <p:nvPr/>
              </p:nvSpPr>
              <p:spPr>
                <a:xfrm>
                  <a:off x="1654475" y="3575828"/>
                  <a:ext cx="552090" cy="552090"/>
                </a:xfrm>
                <a:prstGeom prst="roundRect">
                  <a:avLst/>
                </a:prstGeom>
                <a:ln w="762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7" name="圆角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475" y="3575828"/>
                  <a:ext cx="552090" cy="552090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76200"/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圆角矩形 7"/>
                <p:cNvSpPr/>
                <p:nvPr/>
              </p:nvSpPr>
              <p:spPr>
                <a:xfrm>
                  <a:off x="2736550" y="1310137"/>
                  <a:ext cx="552090" cy="552090"/>
                </a:xfrm>
                <a:prstGeom prst="round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8" name="圆角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550" y="1310137"/>
                  <a:ext cx="552090" cy="552090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76200"/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9" name="直接箭头连接符 8"/>
            <p:cNvCxnSpPr/>
            <p:nvPr/>
          </p:nvCxnSpPr>
          <p:spPr>
            <a:xfrm>
              <a:off x="1169419" y="1413654"/>
              <a:ext cx="15412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0800000">
              <a:off x="1159894" y="1756554"/>
              <a:ext cx="15412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/>
                <p:cNvSpPr/>
                <p:nvPr/>
              </p:nvSpPr>
              <p:spPr>
                <a:xfrm>
                  <a:off x="1759340" y="1070755"/>
                  <a:ext cx="342360" cy="342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340" y="1070755"/>
                  <a:ext cx="342360" cy="3423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643" r="-8929" b="-23214"/>
                  </a:stretch>
                </a:blipFill>
                <a:ln>
                  <a:noFill/>
                </a:ln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/>
                <p:cNvSpPr/>
                <p:nvPr/>
              </p:nvSpPr>
              <p:spPr>
                <a:xfrm>
                  <a:off x="1759340" y="1691047"/>
                  <a:ext cx="342360" cy="342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340" y="1691047"/>
                  <a:ext cx="342360" cy="34236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071" r="-7143" b="-22807"/>
                  </a:stretch>
                </a:blipFill>
                <a:ln>
                  <a:noFill/>
                </a:ln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3" name="直接箭头连接符 12"/>
            <p:cNvCxnSpPr>
              <a:stCxn id="6" idx="2"/>
              <a:endCxn id="7" idx="0"/>
            </p:cNvCxnSpPr>
            <p:nvPr/>
          </p:nvCxnSpPr>
          <p:spPr>
            <a:xfrm>
              <a:off x="858867" y="1862227"/>
              <a:ext cx="1071653" cy="17136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8" idx="2"/>
              <a:endCxn id="7" idx="0"/>
            </p:cNvCxnSpPr>
            <p:nvPr/>
          </p:nvCxnSpPr>
          <p:spPr>
            <a:xfrm flipH="1">
              <a:off x="1930520" y="1862227"/>
              <a:ext cx="1082075" cy="17136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/>
                <p:cNvSpPr/>
                <p:nvPr/>
              </p:nvSpPr>
              <p:spPr>
                <a:xfrm>
                  <a:off x="1215382" y="2547847"/>
                  <a:ext cx="342360" cy="342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5382" y="2547847"/>
                  <a:ext cx="342360" cy="34236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316" r="-5263" b="-12500"/>
                  </a:stretch>
                </a:blipFill>
                <a:ln>
                  <a:noFill/>
                </a:ln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/>
                <p:cNvSpPr/>
                <p:nvPr/>
              </p:nvSpPr>
              <p:spPr>
                <a:xfrm>
                  <a:off x="2394190" y="2547847"/>
                  <a:ext cx="342360" cy="342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190" y="2547847"/>
                  <a:ext cx="342360" cy="3423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8571" r="-10714" b="-23214"/>
                  </a:stretch>
                </a:blipFill>
                <a:ln>
                  <a:noFill/>
                </a:ln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5803" y="2271244"/>
            <a:ext cx="6610350" cy="40957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5803" y="3266811"/>
            <a:ext cx="5391150" cy="381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8785" y="4204970"/>
            <a:ext cx="5612765" cy="56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3.HMM</a:t>
            </a:r>
            <a:r>
              <a:rPr lang="zh-CN" altLang="en-US"/>
              <a:t>的序列化形式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91105"/>
            <a:ext cx="4051300" cy="1942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80710" y="1986915"/>
            <a:ext cx="5896610" cy="3199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 sz="2800"/>
              <a:t>生成式模型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一阶马尔科夫假设，1-gram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计算量小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710" y="2908935"/>
            <a:ext cx="1289685" cy="317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40" y="2921635"/>
            <a:ext cx="1381125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351338"/>
          </a:xfrm>
        </p:spPr>
        <p:txBody>
          <a:bodyPr/>
          <a:lstStyle/>
          <a:p>
            <a:r>
              <a:rPr lang="en-US" altLang="zh-CN"/>
              <a:t>4.MEMM——最大熵马尔科夫模型</a:t>
            </a:r>
            <a:endParaRPr lang="en-US" altLang="zh-CN"/>
          </a:p>
          <a:p>
            <a:r>
              <a:rPr lang="zh-CN" altLang="en-US" sz="2400"/>
              <a:t>建模方式：</a:t>
            </a:r>
            <a:endParaRPr lang="zh-CN" altLang="en-US"/>
          </a:p>
          <a:p>
            <a:endParaRPr lang="zh-CN" altLang="en-US"/>
          </a:p>
          <a:p>
            <a:endParaRPr lang="zh-CN" altLang="en-US" sz="2400"/>
          </a:p>
          <a:p>
            <a:r>
              <a:rPr lang="zh-CN" altLang="en-US" sz="2400"/>
              <a:t>判别式模型，</a:t>
            </a:r>
            <a:r>
              <a:rPr lang="en-US" altLang="zh-CN" sz="2400"/>
              <a:t>克服了观察值之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间严格独立产生的问题</a:t>
            </a:r>
            <a:r>
              <a:rPr lang="zh-CN" altLang="en-US" sz="2400"/>
              <a:t>：变量独立、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1-gram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but</a:t>
            </a:r>
            <a:r>
              <a:rPr lang="zh-CN" altLang="en-US" sz="2400"/>
              <a:t>：标注偏置问题（局部信息）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状态2可以转换的状态比状态1要多，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从而使转移概率降低,即MEMM倾向于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选择拥有更少转移的状态</a:t>
            </a:r>
            <a:endParaRPr lang="en-US" altLang="zh-CN" sz="2000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2524760"/>
            <a:ext cx="4603750" cy="953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70" y="2584450"/>
            <a:ext cx="3069590" cy="833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0" y="3357880"/>
            <a:ext cx="5176520" cy="325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5.CRF</a:t>
            </a:r>
            <a:endParaRPr lang="en-US" altLang="zh-CN"/>
          </a:p>
          <a:p>
            <a:r>
              <a:rPr lang="zh-CN" altLang="en-US"/>
              <a:t>建模公式：</a:t>
            </a:r>
            <a:endParaRPr lang="zh-CN" altLang="en-US"/>
          </a:p>
          <a:p>
            <a:r>
              <a:rPr lang="zh-CN" altLang="en-US"/>
              <a:t>i节点位置，k第几个特征函数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0" y="2136140"/>
            <a:ext cx="3295015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95" y="3493770"/>
            <a:ext cx="8550275" cy="646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032" y="4343525"/>
            <a:ext cx="4324428" cy="21350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95" y="4632960"/>
            <a:ext cx="3957320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及应用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6.CRF</a:t>
            </a:r>
            <a:r>
              <a:rPr lang="zh-CN" altLang="en-US"/>
              <a:t>三大问题：</a:t>
            </a:r>
            <a:endParaRPr lang="zh-CN" altLang="en-US"/>
          </a:p>
          <a:p>
            <a:r>
              <a:rPr lang="zh-CN" altLang="en-US"/>
              <a:t>①给定序列求概率：前向</a:t>
            </a:r>
            <a:r>
              <a:rPr lang="en-US" altLang="zh-CN"/>
              <a:t>-</a:t>
            </a:r>
            <a:r>
              <a:rPr lang="zh-CN" altLang="en-US"/>
              <a:t>后向算法</a:t>
            </a:r>
            <a:endParaRPr lang="zh-CN" altLang="en-US"/>
          </a:p>
          <a:p>
            <a:r>
              <a:rPr lang="zh-CN" altLang="en-US"/>
              <a:t>②训练模型：</a:t>
            </a:r>
            <a:r>
              <a:rPr lang="en-US" altLang="zh-CN"/>
              <a:t>sgd</a:t>
            </a:r>
            <a:r>
              <a:rPr lang="zh-CN" altLang="en-US"/>
              <a:t>、拟牛顿法</a:t>
            </a:r>
            <a:endParaRPr lang="zh-CN" altLang="en-US"/>
          </a:p>
          <a:p>
            <a:r>
              <a:rPr lang="zh-CN" altLang="en-US"/>
              <a:t>③求最可能序列：维特比算法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0035" y="3357880"/>
            <a:ext cx="4255135" cy="306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0528 Action Recogni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20160528 Action Recognition</Template>
  <TotalTime>0</TotalTime>
  <Words>3800</Words>
  <Application>WPS 演示</Application>
  <PresentationFormat>自定义</PresentationFormat>
  <Paragraphs>286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Calibri Light</vt:lpstr>
      <vt:lpstr>Times New Roman</vt:lpstr>
      <vt:lpstr>黑体</vt:lpstr>
      <vt:lpstr>微软雅黑</vt:lpstr>
      <vt:lpstr>Arial Unicode MS</vt:lpstr>
      <vt:lpstr>20160528 Action Recognition</vt:lpstr>
      <vt:lpstr>PowerPoint 演示文稿</vt:lpstr>
      <vt:lpstr>Outline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1 CRF及应用</vt:lpstr>
      <vt:lpstr>Part 2 词嵌入原理介绍</vt:lpstr>
      <vt:lpstr>Part 2 词嵌入原理介绍</vt:lpstr>
      <vt:lpstr>Part 2 词嵌入原理介绍</vt:lpstr>
      <vt:lpstr>Part 2 词嵌入原理介绍</vt:lpstr>
      <vt:lpstr>Part 2 词嵌入原理介绍</vt:lpstr>
      <vt:lpstr>Part 2 词嵌入原理介绍</vt:lpstr>
      <vt:lpstr>Part 2 词嵌入原理介绍</vt:lpstr>
      <vt:lpstr>Part 2 词嵌入原理介绍</vt:lpstr>
      <vt:lpstr>Part 2 词嵌入原理介绍</vt:lpstr>
      <vt:lpstr>Part 2 词嵌入原理介绍</vt:lpstr>
      <vt:lpstr>Part 3 nlp研究热点分享</vt:lpstr>
      <vt:lpstr>Part 3 nlp研究热点分享</vt:lpstr>
      <vt:lpstr>Thanks for your listening ...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陈海斌</cp:lastModifiedBy>
  <cp:revision>88</cp:revision>
  <dcterms:created xsi:type="dcterms:W3CDTF">2016-08-18T11:03:00Z</dcterms:created>
  <dcterms:modified xsi:type="dcterms:W3CDTF">2018-08-09T07:50:59Z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