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8" autoAdjust="0"/>
    <p:restoredTop sz="94660"/>
  </p:normalViewPr>
  <p:slideViewPr>
    <p:cSldViewPr snapToGrid="0">
      <p:cViewPr varScale="1">
        <p:scale>
          <a:sx n="53" d="100"/>
          <a:sy n="53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0110" y="2144172"/>
            <a:ext cx="10951780" cy="473069"/>
          </a:xfrm>
        </p:spPr>
        <p:txBody>
          <a:bodyPr anchor="ctr"/>
          <a:lstStyle>
            <a:lvl1pPr algn="ctr"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0110" y="2748751"/>
            <a:ext cx="10951780" cy="396376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735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564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" name="think-cell Slide" r:id="rId4" imgW="470" imgH="469" progId="TCLayout.ActiveDocument.1">
                  <p:embed/>
                </p:oleObj>
              </mc:Choice>
              <mc:Fallback>
                <p:oleObj name="think-cell Slide" r:id="rId4" imgW="470" imgH="469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60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18241" y="851792"/>
            <a:ext cx="10917621" cy="715815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horz" wrap="none" lIns="82808" tIns="41404" rIns="82808" bIns="41404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300" dirty="0">
              <a:solidFill>
                <a:prstClr val="black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2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rgbClr val="2785C9"/>
            </a:gs>
            <a:gs pos="71000">
              <a:srgbClr val="0070C0"/>
            </a:gs>
            <a:gs pos="0">
              <a:schemeClr val="accent1">
                <a:lumMod val="5000"/>
                <a:lumOff val="95000"/>
              </a:schemeClr>
            </a:gs>
            <a:gs pos="9500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" name="think-cell Slide" r:id="rId8" imgW="470" imgH="469" progId="TCLayout.ActiveDocument.1">
                  <p:embed/>
                </p:oleObj>
              </mc:Choice>
              <mc:Fallback>
                <p:oleObj name="think-cell Slide" r:id="rId8" imgW="470" imgH="469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9200" y="260022"/>
            <a:ext cx="10477986" cy="612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199" y="1249341"/>
            <a:ext cx="11345747" cy="492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Rectangle 13"/>
          <p:cNvSpPr>
            <a:spLocks noChangeArrowheads="1"/>
          </p:cNvSpPr>
          <p:nvPr userDrawn="1"/>
        </p:nvSpPr>
        <p:spPr bwMode="auto">
          <a:xfrm>
            <a:off x="379199" y="6592375"/>
            <a:ext cx="110608" cy="97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spAutoFit/>
          </a:bodyPr>
          <a:lstStyle/>
          <a:p>
            <a:pPr algn="r" defTabSz="760512" eaLnBrk="0" hangingPunct="0">
              <a:defRPr/>
            </a:pPr>
            <a:fld id="{70DF7A75-D80B-459D-B033-E7BFAB0290B5}" type="slidenum">
              <a:rPr lang="it-IT" sz="7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pPr algn="r" defTabSz="760512" eaLnBrk="0" hangingPunct="0">
                <a:defRPr/>
              </a:pPr>
              <a:t>‹#›</a:t>
            </a:fld>
            <a:endParaRPr lang="it-IT" sz="70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>
            <a:off x="622800" y="6513647"/>
            <a:ext cx="0" cy="344353"/>
          </a:xfrm>
          <a:prstGeom prst="line">
            <a:avLst/>
          </a:prstGeom>
          <a:ln>
            <a:headEnd type="none" w="sm" len="sm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 userDrawn="1"/>
        </p:nvSpPr>
        <p:spPr>
          <a:xfrm>
            <a:off x="7103987" y="6554367"/>
            <a:ext cx="4580015" cy="191338"/>
          </a:xfrm>
          <a:prstGeom prst="rect">
            <a:avLst/>
          </a:prstGeom>
        </p:spPr>
        <p:txBody>
          <a:bodyPr lIns="82808" tIns="41404" rIns="82808" bIns="41404">
            <a:spAutoFit/>
          </a:bodyPr>
          <a:lstStyle/>
          <a:p>
            <a:pPr algn="r"/>
            <a:r>
              <a:rPr lang="en-US" sz="70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Copyright © 2017 HCL Technologies Limited  |  www.hcltech.com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3607" y="6248400"/>
            <a:ext cx="1601339" cy="333233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657793" y="6554367"/>
            <a:ext cx="2907323" cy="173944"/>
          </a:xfrm>
          <a:prstGeom prst="rect">
            <a:avLst/>
          </a:prstGeom>
        </p:spPr>
        <p:txBody>
          <a:bodyPr wrap="square" lIns="82808" tIns="41404" rIns="82808" bIns="41404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HCL Technologies Confidential   </a:t>
            </a:r>
          </a:p>
        </p:txBody>
      </p:sp>
    </p:spTree>
    <p:extLst>
      <p:ext uri="{BB962C8B-B14F-4D97-AF65-F5344CB8AC3E}">
        <p14:creationId xmlns:p14="http://schemas.microsoft.com/office/powerpoint/2010/main" val="20743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" name="think-cell Slide" r:id="rId5" imgW="470" imgH="469" progId="TCLayout.ActiveDocument.1">
                  <p:embed/>
                </p:oleObj>
              </mc:Choice>
              <mc:Fallback>
                <p:oleObj name="think-cell Slide" r:id="rId5" imgW="470" imgH="469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E179D6F-4F58-4378-9FA8-B35AAA44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042" y="2256714"/>
            <a:ext cx="10951780" cy="1330548"/>
          </a:xfrm>
        </p:spPr>
        <p:txBody>
          <a:bodyPr/>
          <a:lstStyle/>
          <a:p>
            <a:r>
              <a:rPr lang="en-US" sz="6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ES6</a:t>
            </a:r>
            <a:endParaRPr lang="en-US" sz="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28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CBAC-9518-49D8-A21A-74BE98AA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De-structuring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ECFA-3BA5-4641-AB7C-77D704DD3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993913"/>
            <a:ext cx="11345747" cy="5183050"/>
          </a:xfrm>
        </p:spPr>
        <p:txBody>
          <a:bodyPr>
            <a:no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</a:t>
            </a:r>
            <a:r>
              <a:rPr lang="en-US" sz="2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400" dirty="0">
                <a:solidFill>
                  <a:schemeClr val="bg1"/>
                </a:solidFill>
              </a:rPr>
              <a:t>: We want to extract properties from an object and assign to new variable.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ex: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let p = {name: "Radha", sapId:5142299, </a:t>
            </a:r>
            <a:r>
              <a:rPr lang="en-US" sz="2400" dirty="0" err="1">
                <a:solidFill>
                  <a:schemeClr val="bg1"/>
                </a:solidFill>
              </a:rPr>
              <a:t>cwl</a:t>
            </a:r>
            <a:r>
              <a:rPr lang="en-US" sz="2400" dirty="0">
                <a:solidFill>
                  <a:schemeClr val="bg1"/>
                </a:solidFill>
              </a:rPr>
              <a:t>: "Bangalore"};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let {name, </a:t>
            </a:r>
            <a:r>
              <a:rPr lang="en-US" sz="2400" dirty="0" err="1">
                <a:solidFill>
                  <a:schemeClr val="bg1"/>
                </a:solidFill>
              </a:rPr>
              <a:t>sapId</a:t>
            </a:r>
            <a:r>
              <a:rPr lang="en-US" sz="2400" dirty="0">
                <a:solidFill>
                  <a:schemeClr val="bg1"/>
                </a:solidFill>
              </a:rPr>
              <a:t>} = p;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      console.log(name);</a:t>
            </a:r>
          </a:p>
          <a:p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 new Variable Name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person = {name: “Radha", country: “India", job: "Developer"};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{name: </a:t>
            </a:r>
            <a:r>
              <a:rPr lang="en-US" sz="2400" dirty="0" err="1">
                <a:solidFill>
                  <a:schemeClr val="bg1"/>
                </a:solidFill>
              </a:rPr>
              <a:t>empName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job:designation</a:t>
            </a:r>
            <a:r>
              <a:rPr lang="en-US" sz="2400" dirty="0">
                <a:solidFill>
                  <a:schemeClr val="bg1"/>
                </a:solidFill>
              </a:rPr>
              <a:t>} = person;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console.log(</a:t>
            </a:r>
            <a:r>
              <a:rPr lang="en-US" sz="2400" dirty="0" err="1">
                <a:solidFill>
                  <a:schemeClr val="bg1"/>
                </a:solidFill>
              </a:rPr>
              <a:t>empName</a:t>
            </a:r>
            <a:r>
              <a:rPr lang="en-US" sz="2400" dirty="0">
                <a:solidFill>
                  <a:schemeClr val="bg1"/>
                </a:solidFill>
              </a:rPr>
              <a:t>);//“Radha"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console.log(designation);//"Developer"</a:t>
            </a:r>
          </a:p>
        </p:txBody>
      </p:sp>
    </p:spTree>
    <p:extLst>
      <p:ext uri="{BB962C8B-B14F-4D97-AF65-F5344CB8AC3E}">
        <p14:creationId xmlns:p14="http://schemas.microsoft.com/office/powerpoint/2010/main" val="183289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1C13-ACF6-494A-91BF-BB3E32A1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5C46F-C589-450B-987E-72D2F7E3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12337"/>
            <a:ext cx="11345747" cy="556462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When you want to reuse part of code. JavaScript es6 version is providing way to export and import that code.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You can export and import variables, functions, class and entire file.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ex:  file1.js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export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err="1">
                <a:solidFill>
                  <a:schemeClr val="bg1"/>
                </a:solidFill>
              </a:rPr>
              <a:t>totalCount</a:t>
            </a:r>
            <a:r>
              <a:rPr lang="en-US" dirty="0">
                <a:solidFill>
                  <a:schemeClr val="bg1"/>
                </a:solidFill>
              </a:rPr>
              <a:t> = 100;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export function add(a, b) 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 return a + b;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file2.js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b="1" dirty="0" err="1">
                <a:solidFill>
                  <a:schemeClr val="bg1"/>
                </a:solidFill>
              </a:rPr>
              <a:t>totalCount</a:t>
            </a:r>
            <a:r>
              <a:rPr lang="en-US" dirty="0">
                <a:solidFill>
                  <a:schemeClr val="bg1"/>
                </a:solidFill>
              </a:rPr>
              <a:t>  from file1.js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Import {</a:t>
            </a:r>
            <a:r>
              <a:rPr lang="en-US" b="1" dirty="0" err="1">
                <a:solidFill>
                  <a:schemeClr val="bg1"/>
                </a:solidFill>
              </a:rPr>
              <a:t>totalCount</a:t>
            </a:r>
            <a:r>
              <a:rPr lang="en-US" b="1" dirty="0">
                <a:solidFill>
                  <a:schemeClr val="bg1"/>
                </a:solidFill>
              </a:rPr>
              <a:t>, add</a:t>
            </a:r>
            <a:r>
              <a:rPr lang="en-US" dirty="0">
                <a:solidFill>
                  <a:schemeClr val="bg1"/>
                </a:solidFill>
              </a:rPr>
              <a:t>} from file1.js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Import * as file1 from file1.js</a:t>
            </a:r>
          </a:p>
        </p:txBody>
      </p:sp>
    </p:spTree>
    <p:extLst>
      <p:ext uri="{BB962C8B-B14F-4D97-AF65-F5344CB8AC3E}">
        <p14:creationId xmlns:p14="http://schemas.microsoft.com/office/powerpoint/2010/main" val="210500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F3FE-89EC-4CB6-B511-4E046C30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/>
          <a:lstStyle/>
          <a:p>
            <a:r>
              <a:rPr lang="en-US" sz="2800" dirty="0"/>
              <a:t>Class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BB2DC5-2DC0-4B09-AC84-67623063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12336"/>
            <a:ext cx="11345747" cy="57752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 and Class.</a:t>
            </a:r>
          </a:p>
          <a:p>
            <a:r>
              <a:rPr lang="en-US" dirty="0">
                <a:solidFill>
                  <a:schemeClr val="bg1"/>
                </a:solidFill>
              </a:rPr>
              <a:t>Declaration of class: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class </a:t>
            </a:r>
            <a:r>
              <a:rPr lang="en-US" dirty="0" err="1">
                <a:solidFill>
                  <a:schemeClr val="bg1"/>
                </a:solidFill>
              </a:rPr>
              <a:t>className</a:t>
            </a:r>
            <a:r>
              <a:rPr lang="en-US" dirty="0">
                <a:solidFill>
                  <a:schemeClr val="bg1"/>
                </a:solidFill>
              </a:rPr>
              <a:t>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// you can have properties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// methods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</a:rPr>
              <a:t>Inheritance: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class Shape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constructor(a)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this.Area</a:t>
            </a:r>
            <a:r>
              <a:rPr lang="en-US" dirty="0">
                <a:solidFill>
                  <a:schemeClr val="bg1"/>
                </a:solidFill>
              </a:rPr>
              <a:t> = 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class Circle extends Shape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</a:t>
            </a:r>
            <a:r>
              <a:rPr lang="en-US" dirty="0" err="1">
                <a:solidFill>
                  <a:schemeClr val="bg1"/>
                </a:solidFill>
              </a:rPr>
              <a:t>disp</a:t>
            </a:r>
            <a:r>
              <a:rPr lang="en-US" dirty="0">
                <a:solidFill>
                  <a:schemeClr val="bg1"/>
                </a:solidFill>
              </a:rPr>
              <a:t>()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console.log("Area of the circle:  "+</a:t>
            </a:r>
            <a:r>
              <a:rPr lang="en-US" dirty="0" err="1">
                <a:solidFill>
                  <a:schemeClr val="bg1"/>
                </a:solidFill>
              </a:rPr>
              <a:t>this.Area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}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obj</a:t>
            </a:r>
            <a:r>
              <a:rPr lang="en-US" dirty="0">
                <a:solidFill>
                  <a:schemeClr val="bg1"/>
                </a:solidFill>
              </a:rPr>
              <a:t> = new Circle(223);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obj.disp</a:t>
            </a:r>
            <a:r>
              <a:rPr lang="en-US" dirty="0">
                <a:solidFill>
                  <a:schemeClr val="bg1"/>
                </a:solidFill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981201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80D4-8C57-46A6-9AB7-8ADE511F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409433"/>
          </a:xfrm>
        </p:spPr>
        <p:txBody>
          <a:bodyPr/>
          <a:lstStyle/>
          <a:p>
            <a:r>
              <a:rPr lang="en-US" sz="2800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F386-07A6-4D48-9221-67A9790AE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00502"/>
            <a:ext cx="11345747" cy="60186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Iterators are a new way to loop over any collection in JavaScript.</a:t>
            </a:r>
          </a:p>
          <a:p>
            <a:r>
              <a:rPr lang="en-US" dirty="0">
                <a:solidFill>
                  <a:schemeClr val="bg1"/>
                </a:solidFill>
              </a:rPr>
              <a:t>ES6 introduces a new way to interact with JavaScript data structures — iteration.</a:t>
            </a:r>
          </a:p>
          <a:p>
            <a:r>
              <a:rPr lang="en-US" dirty="0">
                <a:solidFill>
                  <a:schemeClr val="bg1"/>
                </a:solidFill>
              </a:rPr>
              <a:t>There are 2 core concepts: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Iterable</a:t>
            </a:r>
            <a:r>
              <a:rPr lang="en-US" dirty="0">
                <a:solidFill>
                  <a:schemeClr val="bg1"/>
                </a:solidFill>
              </a:rPr>
              <a:t> — described by a data structure that provides a way to expose its data to the public. This is done by implementing a method whose key is </a:t>
            </a:r>
            <a:r>
              <a:rPr lang="en-US" dirty="0" err="1">
                <a:solidFill>
                  <a:schemeClr val="bg1"/>
                </a:solidFill>
              </a:rPr>
              <a:t>Symbol.iterator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Symbol.iterator</a:t>
            </a:r>
            <a:r>
              <a:rPr lang="en-US" dirty="0">
                <a:solidFill>
                  <a:schemeClr val="bg1"/>
                </a:solidFill>
              </a:rPr>
              <a:t> is a factory of iterators.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Iterator — described by a structure that contains a pointer to the next element in the iteration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syntax: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variablename</a:t>
            </a:r>
            <a:r>
              <a:rPr lang="en-US" dirty="0">
                <a:solidFill>
                  <a:schemeClr val="bg1"/>
                </a:solidFill>
              </a:rPr>
              <a:t> of object) {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statement or block to execute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ex: </a:t>
            </a:r>
            <a:r>
              <a:rPr lang="nn-NO" dirty="0">
                <a:solidFill>
                  <a:schemeClr val="bg1"/>
                </a:solidFill>
              </a:rPr>
              <a:t>for (let val of [1, 2, 3, 12 , 13 , 123]) {      </a:t>
            </a:r>
            <a:br>
              <a:rPr lang="nn-NO" dirty="0">
                <a:solidFill>
                  <a:schemeClr val="bg1"/>
                </a:solidFill>
              </a:rPr>
            </a:br>
            <a:r>
              <a:rPr lang="nn-NO" dirty="0">
                <a:solidFill>
                  <a:schemeClr val="bg1"/>
                </a:solidFill>
              </a:rPr>
              <a:t>console.log(val) </a:t>
            </a:r>
          </a:p>
          <a:p>
            <a:pPr marL="457200" lvl="1" indent="0">
              <a:buNone/>
            </a:pPr>
            <a:r>
              <a:rPr lang="nn-NO" dirty="0">
                <a:solidFill>
                  <a:schemeClr val="bg1"/>
                </a:solidFill>
              </a:rPr>
              <a:t>}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69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E57F-EEA2-4F35-AC68-DFDEF928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410817"/>
          </a:xfrm>
        </p:spPr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17CD-EA1C-46C8-849C-9D14D2A3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410816"/>
            <a:ext cx="11345747" cy="59899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ES6 introduces two new data structures: Maps and Sets.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Maps − This data structure enables mapping a key to a value.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var</a:t>
            </a:r>
            <a:r>
              <a:rPr lang="en-US" dirty="0">
                <a:solidFill>
                  <a:schemeClr val="bg1"/>
                </a:solidFill>
              </a:rPr>
              <a:t> map = new Map();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   	</a:t>
            </a:r>
            <a:r>
              <a:rPr lang="en-US" dirty="0" err="1">
                <a:solidFill>
                  <a:schemeClr val="bg1"/>
                </a:solidFill>
              </a:rPr>
              <a:t>map.set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name','Radha</a:t>
            </a:r>
            <a:r>
              <a:rPr lang="en-US" dirty="0">
                <a:solidFill>
                  <a:schemeClr val="bg1"/>
                </a:solidFill>
              </a:rPr>
              <a:t>’);   	</a:t>
            </a:r>
            <a:r>
              <a:rPr lang="en-US" dirty="0" err="1">
                <a:solidFill>
                  <a:schemeClr val="bg1"/>
                </a:solidFill>
              </a:rPr>
              <a:t>map.set</a:t>
            </a:r>
            <a:r>
              <a:rPr lang="en-US" dirty="0">
                <a:solidFill>
                  <a:schemeClr val="bg1"/>
                </a:solidFill>
              </a:rPr>
              <a:t>('</a:t>
            </a:r>
            <a:r>
              <a:rPr lang="en-US" dirty="0" err="1">
                <a:solidFill>
                  <a:schemeClr val="bg1"/>
                </a:solidFill>
              </a:rPr>
              <a:t>sapId</a:t>
            </a:r>
            <a:r>
              <a:rPr lang="en-US" dirty="0">
                <a:solidFill>
                  <a:schemeClr val="bg1"/>
                </a:solidFill>
              </a:rPr>
              <a:t>', 5142299);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Sets − Sets are similar to arrays. However, sets do not encourage duplicates.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let s1 = new Set()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s1.add("hello"); s1.add("goodbye"); s1.add("hello11");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WeakMap</a:t>
            </a:r>
            <a:r>
              <a:rPr lang="en-US" dirty="0">
                <a:solidFill>
                  <a:schemeClr val="bg1"/>
                </a:solidFill>
              </a:rPr>
              <a:t> - A weak map is identical to a map with the following exceptions −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Its keys must be objects.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Keys in a weak map can be Garbage collected. Garbage collection is a process of clearing the memory occupied by unreferenced objects in a program.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A weak map cannot be iterated or cleared.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WeakSet</a:t>
            </a:r>
            <a:r>
              <a:rPr lang="en-US" dirty="0">
                <a:solidFill>
                  <a:schemeClr val="bg1"/>
                </a:solidFill>
              </a:rPr>
              <a:t>: Weak sets can only contain objects, and the objects they contain may be garbage collected. Like weak maps, weak sets cannot be iterated.</a:t>
            </a:r>
          </a:p>
        </p:txBody>
      </p:sp>
    </p:spTree>
    <p:extLst>
      <p:ext uri="{BB962C8B-B14F-4D97-AF65-F5344CB8AC3E}">
        <p14:creationId xmlns:p14="http://schemas.microsoft.com/office/powerpoint/2010/main" val="3938345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AAD1-70BD-406A-9986-7BF86E39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503583"/>
          </a:xfrm>
        </p:spPr>
        <p:txBody>
          <a:bodyPr/>
          <a:lstStyle/>
          <a:p>
            <a:r>
              <a:rPr lang="en-US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BCA87-3404-4BB4-BCA8-5111770F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503583"/>
            <a:ext cx="11345747" cy="5726389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A generator is a special type of function that can be entered and exited a number of times. You might hear people describe it as, “a function that can be paused”.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sz="2800" dirty="0">
                <a:solidFill>
                  <a:schemeClr val="bg1"/>
                </a:solidFill>
              </a:rPr>
              <a:t>function * </a:t>
            </a:r>
            <a:r>
              <a:rPr lang="en-US" sz="2800" dirty="0" err="1">
                <a:solidFill>
                  <a:schemeClr val="bg1"/>
                </a:solidFill>
              </a:rPr>
              <a:t>getData</a:t>
            </a:r>
            <a:r>
              <a:rPr lang="en-US" sz="2800" dirty="0">
                <a:solidFill>
                  <a:schemeClr val="bg1"/>
                </a:solidFill>
              </a:rPr>
              <a:t>() { 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console.log('This will be executed first.'); 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yield 'data1’;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console.log('I will be printed after the pause');   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 yield 'data2!’;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getData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getData</a:t>
            </a:r>
            <a:r>
              <a:rPr lang="en-US" dirty="0">
                <a:solidFill>
                  <a:schemeClr val="bg1"/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getData.next</a:t>
            </a:r>
            <a:r>
              <a:rPr lang="en-US" dirty="0">
                <a:solidFill>
                  <a:schemeClr val="bg1"/>
                </a:solidFill>
              </a:rPr>
              <a:t>().value);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getData.next</a:t>
            </a:r>
            <a:r>
              <a:rPr lang="en-US" dirty="0">
                <a:solidFill>
                  <a:schemeClr val="bg1"/>
                </a:solidFill>
              </a:rPr>
              <a:t>().value);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console.log(</a:t>
            </a:r>
            <a:r>
              <a:rPr lang="en-US" dirty="0" err="1">
                <a:solidFill>
                  <a:schemeClr val="bg1"/>
                </a:solidFill>
              </a:rPr>
              <a:t>getData.next</a:t>
            </a:r>
            <a:r>
              <a:rPr lang="en-US" dirty="0">
                <a:solidFill>
                  <a:schemeClr val="bg1"/>
                </a:solidFill>
              </a:rPr>
              <a:t>().value);</a:t>
            </a:r>
          </a:p>
        </p:txBody>
      </p:sp>
    </p:spTree>
    <p:extLst>
      <p:ext uri="{BB962C8B-B14F-4D97-AF65-F5344CB8AC3E}">
        <p14:creationId xmlns:p14="http://schemas.microsoft.com/office/powerpoint/2010/main" val="301651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1BF7-C3E4-42B7-A695-839A291C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4858-58B8-4346-A412-E95343764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12337"/>
            <a:ext cx="11345747" cy="556462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Promises are used to handle asynchronous operations.</a:t>
            </a:r>
          </a:p>
          <a:p>
            <a:r>
              <a:rPr lang="en-US" dirty="0">
                <a:solidFill>
                  <a:schemeClr val="bg1"/>
                </a:solidFill>
              </a:rPr>
              <a:t>Promise gives us control over our </a:t>
            </a:r>
            <a:r>
              <a:rPr lang="en-US" dirty="0" err="1">
                <a:solidFill>
                  <a:schemeClr val="bg1"/>
                </a:solidFill>
              </a:rPr>
              <a:t>async</a:t>
            </a:r>
            <a:r>
              <a:rPr lang="en-US" dirty="0">
                <a:solidFill>
                  <a:schemeClr val="bg1"/>
                </a:solidFill>
              </a:rPr>
              <a:t> function and allows us to either resolve or reject an operation request.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Ex: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isSmallThenTen1 = (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return new Promise((resolve, reject) =&gt;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if(</a:t>
            </a:r>
            <a:r>
              <a:rPr lang="en-US" dirty="0" err="1">
                <a:solidFill>
                  <a:schemeClr val="bg1"/>
                </a:solidFill>
              </a:rPr>
              <a:t>num</a:t>
            </a:r>
            <a:r>
              <a:rPr lang="en-US" dirty="0">
                <a:solidFill>
                  <a:schemeClr val="bg1"/>
                </a:solidFill>
              </a:rPr>
              <a:t> &lt; 10)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resolve(true)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} 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 reject(false)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})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isSmallThenTen1(11)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.then(res =&gt; console.log('The number is smaller'))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.catch(err =&gt; console.log('The number is not smaller'))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B2392-DC1F-4822-9F80-EA4AE9175A4F}"/>
              </a:ext>
            </a:extLst>
          </p:cNvPr>
          <p:cNvSpPr/>
          <p:nvPr/>
        </p:nvSpPr>
        <p:spPr>
          <a:xfrm>
            <a:off x="7063411" y="1409560"/>
            <a:ext cx="4969564" cy="43948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timeoutIn</a:t>
            </a:r>
            <a:r>
              <a:rPr lang="en-US" dirty="0"/>
              <a:t> = (time) =&gt; {</a:t>
            </a:r>
          </a:p>
          <a:p>
            <a:r>
              <a:rPr lang="en-US" dirty="0"/>
              <a:t>    return new Promise((resolve, reject) =&gt; {</a:t>
            </a:r>
          </a:p>
          <a:p>
            <a:r>
              <a:rPr lang="en-US" dirty="0"/>
              <a:t>        </a:t>
            </a:r>
            <a:r>
              <a:rPr lang="en-US" dirty="0" err="1"/>
              <a:t>setTimeout</a:t>
            </a:r>
            <a:r>
              <a:rPr lang="en-US" dirty="0"/>
              <a:t>(() =&gt; resolve(time), time)</a:t>
            </a:r>
          </a:p>
          <a:p>
            <a:r>
              <a:rPr lang="en-US" dirty="0"/>
              <a:t>    })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timeoutInArr</a:t>
            </a:r>
            <a:r>
              <a:rPr lang="en-US" dirty="0"/>
              <a:t> = [</a:t>
            </a:r>
          </a:p>
          <a:p>
            <a:r>
              <a:rPr lang="en-US" dirty="0"/>
              <a:t>    </a:t>
            </a:r>
            <a:r>
              <a:rPr lang="en-US" dirty="0" err="1"/>
              <a:t>timeoutIn</a:t>
            </a:r>
            <a:r>
              <a:rPr lang="en-US" dirty="0"/>
              <a:t>(2000),</a:t>
            </a:r>
          </a:p>
          <a:p>
            <a:r>
              <a:rPr lang="en-US" dirty="0"/>
              <a:t>    </a:t>
            </a:r>
            <a:r>
              <a:rPr lang="en-US" dirty="0" err="1"/>
              <a:t>timeoutIn</a:t>
            </a:r>
            <a:r>
              <a:rPr lang="en-US" dirty="0"/>
              <a:t>(4000),</a:t>
            </a:r>
          </a:p>
          <a:p>
            <a:r>
              <a:rPr lang="en-US" dirty="0"/>
              <a:t>    </a:t>
            </a:r>
            <a:r>
              <a:rPr lang="en-US" dirty="0" err="1"/>
              <a:t>timeoutIn</a:t>
            </a:r>
            <a:r>
              <a:rPr lang="en-US" dirty="0"/>
              <a:t>(8000)</a:t>
            </a:r>
          </a:p>
          <a:p>
            <a:r>
              <a:rPr lang="en-US" dirty="0"/>
              <a:t>]</a:t>
            </a:r>
          </a:p>
          <a:p>
            <a:r>
              <a:rPr lang="en-US" dirty="0" err="1"/>
              <a:t>Promise.all</a:t>
            </a:r>
            <a:r>
              <a:rPr lang="en-US" dirty="0"/>
              <a:t>(</a:t>
            </a:r>
            <a:r>
              <a:rPr lang="en-US" dirty="0" err="1"/>
              <a:t>timeoutInArr</a:t>
            </a:r>
            <a:r>
              <a:rPr lang="en-US" dirty="0"/>
              <a:t>)</a:t>
            </a:r>
          </a:p>
          <a:p>
            <a:r>
              <a:rPr lang="en-US" dirty="0"/>
              <a:t>    .then(values =&gt; {</a:t>
            </a:r>
          </a:p>
          <a:p>
            <a:r>
              <a:rPr lang="en-US" dirty="0"/>
              <a:t>        console.log('All the promises are resolved now you can run your code', values)</a:t>
            </a:r>
          </a:p>
          <a:p>
            <a:r>
              <a:rPr lang="en-US" dirty="0"/>
              <a:t>        // your code</a:t>
            </a:r>
          </a:p>
          <a:p>
            <a:r>
              <a:rPr lang="en-US" dirty="0"/>
              <a:t>    })</a:t>
            </a:r>
          </a:p>
        </p:txBody>
      </p:sp>
    </p:spTree>
    <p:extLst>
      <p:ext uri="{BB962C8B-B14F-4D97-AF65-F5344CB8AC3E}">
        <p14:creationId xmlns:p14="http://schemas.microsoft.com/office/powerpoint/2010/main" val="90730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3838-C7A8-43C9-A578-6B32B6577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110" y="2144172"/>
            <a:ext cx="10951780" cy="970089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  <a:t>Thank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</a:t>
            </a:r>
            <a:r>
              <a:rPr lang="en-US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  <a:t>You</a:t>
            </a:r>
            <a:br>
              <a:rPr lang="en-US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</a:br>
            <a:br>
              <a:rPr lang="en-US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</a:br>
            <a:br>
              <a:rPr lang="en-US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</a:br>
            <a:r>
              <a:rPr lang="en-US" dirty="0">
                <a:solidFill>
                  <a:schemeClr val="bg1"/>
                </a:solidFill>
                <a:effectLst>
                  <a:outerShdw blurRad="88900" dist="114300" dir="4320000" algn="tl">
                    <a:srgbClr val="000000">
                      <a:alpha val="54000"/>
                    </a:srgbClr>
                  </a:outerShdw>
                </a:effectLst>
                <a:latin typeface="+mn-lt"/>
              </a:rPr>
              <a:t>Happy Learning</a:t>
            </a:r>
          </a:p>
        </p:txBody>
      </p:sp>
    </p:spTree>
    <p:extLst>
      <p:ext uri="{BB962C8B-B14F-4D97-AF65-F5344CB8AC3E}">
        <p14:creationId xmlns:p14="http://schemas.microsoft.com/office/powerpoint/2010/main" val="6185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CF68-268B-4DF4-AC59-95E55960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/>
          <a:lstStyle/>
          <a:p>
            <a:r>
              <a:rPr lang="en-US" dirty="0"/>
              <a:t>ES6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81C-29FC-44B3-9196-544FD57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12337"/>
            <a:ext cx="11345747" cy="572220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Block Scope</a:t>
            </a:r>
          </a:p>
          <a:p>
            <a:r>
              <a:rPr lang="en-US" dirty="0">
                <a:solidFill>
                  <a:schemeClr val="bg1"/>
                </a:solidFill>
              </a:rPr>
              <a:t>Support for constants</a:t>
            </a:r>
          </a:p>
          <a:p>
            <a:r>
              <a:rPr lang="en-US" dirty="0">
                <a:solidFill>
                  <a:schemeClr val="bg1"/>
                </a:solidFill>
              </a:rPr>
              <a:t>Arrow Functions</a:t>
            </a:r>
          </a:p>
          <a:p>
            <a:r>
              <a:rPr lang="en-US" dirty="0">
                <a:solidFill>
                  <a:schemeClr val="bg1"/>
                </a:solidFill>
              </a:rPr>
              <a:t>Extended Parameter Handling</a:t>
            </a:r>
          </a:p>
          <a:p>
            <a:r>
              <a:rPr lang="en-US" dirty="0">
                <a:solidFill>
                  <a:schemeClr val="bg1"/>
                </a:solidFill>
              </a:rPr>
              <a:t>Template Literals</a:t>
            </a:r>
          </a:p>
          <a:p>
            <a:r>
              <a:rPr lang="en-US" dirty="0">
                <a:solidFill>
                  <a:schemeClr val="bg1"/>
                </a:solidFill>
              </a:rPr>
              <a:t>Enhanced Object Properties</a:t>
            </a:r>
          </a:p>
          <a:p>
            <a:r>
              <a:rPr lang="en-US" dirty="0">
                <a:solidFill>
                  <a:schemeClr val="bg1"/>
                </a:solidFill>
              </a:rPr>
              <a:t>De-structuring Assignment</a:t>
            </a:r>
          </a:p>
          <a:p>
            <a:r>
              <a:rPr lang="en-US" dirty="0">
                <a:solidFill>
                  <a:schemeClr val="bg1"/>
                </a:solidFill>
              </a:rPr>
              <a:t>Modules</a:t>
            </a:r>
          </a:p>
          <a:p>
            <a:r>
              <a:rPr lang="en-US" dirty="0">
                <a:solidFill>
                  <a:schemeClr val="bg1"/>
                </a:solidFill>
              </a:rPr>
              <a:t>Classes</a:t>
            </a:r>
          </a:p>
          <a:p>
            <a:r>
              <a:rPr lang="en-US" dirty="0">
                <a:solidFill>
                  <a:schemeClr val="bg1"/>
                </a:solidFill>
              </a:rPr>
              <a:t>Iterators</a:t>
            </a:r>
          </a:p>
          <a:p>
            <a:r>
              <a:rPr lang="en-US" dirty="0">
                <a:solidFill>
                  <a:schemeClr val="bg1"/>
                </a:solidFill>
              </a:rPr>
              <a:t>Collections</a:t>
            </a:r>
          </a:p>
          <a:p>
            <a:r>
              <a:rPr lang="en-US" dirty="0">
                <a:solidFill>
                  <a:schemeClr val="bg1"/>
                </a:solidFill>
              </a:rPr>
              <a:t>Generators</a:t>
            </a:r>
          </a:p>
          <a:p>
            <a:r>
              <a:rPr lang="en-US" dirty="0">
                <a:solidFill>
                  <a:schemeClr val="bg1"/>
                </a:solidFill>
              </a:rPr>
              <a:t>Promises</a:t>
            </a:r>
          </a:p>
        </p:txBody>
      </p:sp>
    </p:spTree>
    <p:extLst>
      <p:ext uri="{BB962C8B-B14F-4D97-AF65-F5344CB8AC3E}">
        <p14:creationId xmlns:p14="http://schemas.microsoft.com/office/powerpoint/2010/main" val="177413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F16C-C7AA-4CAA-8B93-10E5E3E7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0" y="1"/>
            <a:ext cx="10477986" cy="477078"/>
          </a:xfrm>
        </p:spPr>
        <p:txBody>
          <a:bodyPr/>
          <a:lstStyle/>
          <a:p>
            <a:r>
              <a:rPr lang="en-US" sz="2800" dirty="0"/>
              <a:t> let - Block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1136-50BC-42AD-8B3B-56F97B0E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477079"/>
            <a:ext cx="11468244" cy="59369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let is similar to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but let has scope. let is only accessible in the block level it is defined.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JavaScript defines only two scopes - global and local. ES6 defines a new variable scope  called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“Block scope”</a:t>
            </a:r>
          </a:p>
          <a:p>
            <a:r>
              <a:rPr lang="en-US" sz="2400" dirty="0">
                <a:solidFill>
                  <a:schemeClr val="bg1"/>
                </a:solidFill>
              </a:rPr>
              <a:t> the let keyword allows the script to restrict access to the variable to the nearest enclosing block.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a = 10; // global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function </a:t>
            </a:r>
            <a:r>
              <a:rPr lang="en-US" sz="2400" dirty="0" err="1">
                <a:solidFill>
                  <a:schemeClr val="bg1"/>
                </a:solidFill>
              </a:rPr>
              <a:t>letVariables</a:t>
            </a:r>
            <a:r>
              <a:rPr lang="en-US" sz="2400" dirty="0">
                <a:solidFill>
                  <a:schemeClr val="bg1"/>
                </a:solidFill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b = 20;	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if(true)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   </a:t>
            </a:r>
            <a:r>
              <a:rPr lang="en-US" sz="2400" dirty="0" err="1">
                <a:solidFill>
                  <a:schemeClr val="bg1"/>
                </a:solidFill>
              </a:rPr>
              <a:t>var</a:t>
            </a:r>
            <a:r>
              <a:rPr lang="en-US" sz="2400" dirty="0">
                <a:solidFill>
                  <a:schemeClr val="bg1"/>
                </a:solidFill>
              </a:rPr>
              <a:t> c = 30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console.log("b = " + b);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 console.log("c = " + c)		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console.log("a = " + a);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letVariables</a:t>
            </a:r>
            <a:r>
              <a:rPr lang="en-US" sz="2400" dirty="0">
                <a:solidFill>
                  <a:schemeClr val="bg1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179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A6AC-389D-4B86-8EF1-67378F68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0498-7880-4B86-BE3D-C08F920F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72359"/>
            <a:ext cx="11345747" cy="5304604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is used to assign a constant value to the variable. And the value cannot be changed. Its fixed.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following rules hold true for a variable declared using the </a:t>
            </a:r>
            <a:r>
              <a:rPr lang="en-US" sz="2400" b="1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 keyword −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Constants cannot be reassigned a value.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constant cannot be re-declared.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constant requires an initializer. This means constants must be initialized during its declaration.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value assigned to a </a:t>
            </a:r>
            <a:r>
              <a:rPr lang="en-US" b="1" dirty="0" err="1">
                <a:solidFill>
                  <a:schemeClr val="bg1"/>
                </a:solidFill>
              </a:rPr>
              <a:t>const</a:t>
            </a: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variable is immutable.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Ex: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 a = 10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const</a:t>
            </a:r>
            <a:r>
              <a:rPr lang="en-US" sz="2400" dirty="0">
                <a:solidFill>
                  <a:schemeClr val="bg1"/>
                </a:solidFill>
              </a:rPr>
              <a:t> name = “HCL”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2B2-FA72-4CC3-9736-AE61B9B9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1"/>
            <a:ext cx="10477986" cy="516834"/>
          </a:xfrm>
        </p:spPr>
        <p:txBody>
          <a:bodyPr/>
          <a:lstStyle/>
          <a:p>
            <a:r>
              <a:rPr lang="en-US" sz="2800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9CB5-CB72-4D1E-88D0-67A3542D0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516834"/>
            <a:ext cx="11345747" cy="5870713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The ECMAScript 6 providing new way of declaring function called “</a:t>
            </a:r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 or Lambda function</a:t>
            </a:r>
            <a:r>
              <a:rPr lang="en-US" sz="2200" dirty="0">
                <a:solidFill>
                  <a:schemeClr val="bg1"/>
                </a:solidFill>
              </a:rPr>
              <a:t>”. this syntax is a shorthand for the ECMAScript 5 function syntax.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Ex: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ES5 function(normal)            anonymous function	        	 ES6 function(arrow)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 Parameter</a:t>
            </a:r>
            <a:r>
              <a:rPr lang="en-US" sz="2200" dirty="0">
                <a:solidFill>
                  <a:schemeClr val="bg1"/>
                </a:solidFill>
              </a:rPr>
              <a:t>: Rest parameters doesn’t restrict the number of values that you can pass to a function. However, the values passed must all be of the same type. In other words, rest parameters act as placeholders for multiple arguments of the same type.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To declare a rest parameter, the parameter name is prefixed with three periods, known as the “</a:t>
            </a:r>
            <a:r>
              <a:rPr 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operator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”.</a:t>
            </a:r>
            <a:b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Ex: function fun1(...</a:t>
            </a:r>
            <a:r>
              <a:rPr 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    console.log(</a:t>
            </a:r>
            <a:r>
              <a:rPr lang="en-US" sz="2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params.length</a:t>
            </a: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 } 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fun1(); 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fun1(5);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fun1(5, 6, 7);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B4AB31-5304-4ADD-97A3-6394826B69A1}"/>
              </a:ext>
            </a:extLst>
          </p:cNvPr>
          <p:cNvSpPr/>
          <p:nvPr/>
        </p:nvSpPr>
        <p:spPr>
          <a:xfrm>
            <a:off x="785947" y="1889158"/>
            <a:ext cx="2553601" cy="9998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get() {</a:t>
            </a:r>
          </a:p>
          <a:p>
            <a:r>
              <a:rPr lang="en-US" dirty="0"/>
              <a:t>   Console.log(“ES5 </a:t>
            </a:r>
            <a:r>
              <a:rPr lang="en-US" dirty="0" err="1"/>
              <a:t>func</a:t>
            </a:r>
            <a:r>
              <a:rPr lang="en-US" dirty="0"/>
              <a:t>”)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FC9B3E-74B0-4FDE-BF3E-71878E1BFE3B}"/>
              </a:ext>
            </a:extLst>
          </p:cNvPr>
          <p:cNvSpPr/>
          <p:nvPr/>
        </p:nvSpPr>
        <p:spPr>
          <a:xfrm>
            <a:off x="4226714" y="1889158"/>
            <a:ext cx="2796938" cy="9998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 get = function() {</a:t>
            </a:r>
          </a:p>
          <a:p>
            <a:r>
              <a:rPr lang="en-US" dirty="0"/>
              <a:t>Console.log(“anonymous function”)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3D381F-C7E1-44AD-82B6-D1250ED717B6}"/>
              </a:ext>
            </a:extLst>
          </p:cNvPr>
          <p:cNvSpPr/>
          <p:nvPr/>
        </p:nvSpPr>
        <p:spPr>
          <a:xfrm>
            <a:off x="7752520" y="1789043"/>
            <a:ext cx="2756453" cy="10999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Var get = () =&gt; {</a:t>
            </a:r>
          </a:p>
          <a:p>
            <a:r>
              <a:rPr lang="en-US" dirty="0"/>
              <a:t>   Console.log(“ES6 </a:t>
            </a:r>
            <a:r>
              <a:rPr lang="en-US" dirty="0" err="1"/>
              <a:t>func</a:t>
            </a:r>
            <a:r>
              <a:rPr lang="en-US" dirty="0"/>
              <a:t>”)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24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CEDE-BE18-4918-8938-B30B2CC2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154005"/>
            <a:ext cx="10477986" cy="612337"/>
          </a:xfrm>
        </p:spPr>
        <p:txBody>
          <a:bodyPr/>
          <a:lstStyle/>
          <a:p>
            <a:r>
              <a:rPr lang="en-US" dirty="0"/>
              <a:t>Extended Parameter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A94F-4686-4D62-9E48-AC9281753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887896"/>
            <a:ext cx="11345747" cy="5289067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US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r>
              <a:rPr lang="en-US" dirty="0" err="1">
                <a:solidFill>
                  <a:schemeClr val="bg1"/>
                </a:solidFill>
              </a:rPr>
              <a:t>:Default</a:t>
            </a:r>
            <a:r>
              <a:rPr lang="en-US" dirty="0">
                <a:solidFill>
                  <a:schemeClr val="bg1"/>
                </a:solidFill>
              </a:rPr>
              <a:t> parameters are parameters which are given by default while declaring a function. But it’s value can be changed when calling the function.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let add = (a, b = 10) =&gt; { 	 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	return a + b;              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  add(20); // 20 + 10 = 30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the above example, we are passing only one parameter. The function makes use of the default parameter and executes the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7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C41B-CC94-49D1-8B9A-701C970C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-68998"/>
            <a:ext cx="10477986" cy="612337"/>
          </a:xfrm>
        </p:spPr>
        <p:txBody>
          <a:bodyPr/>
          <a:lstStyle/>
          <a:p>
            <a:r>
              <a:rPr lang="en-US" dirty="0"/>
              <a:t>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FC032-B346-4B62-859A-7D17E3B6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543339"/>
            <a:ext cx="11345747" cy="56336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Template literals are string literals allowing embedded expressions. You can use multi-line strings and string interpolation features with them.</a:t>
            </a:r>
          </a:p>
          <a:p>
            <a:r>
              <a:rPr lang="en-US" dirty="0">
                <a:solidFill>
                  <a:schemeClr val="bg1"/>
                </a:solidFill>
              </a:rPr>
              <a:t>Template literals are enclosed by the back-tick (` `) character instead of double or single quotes.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let name = “Radha”;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console.log(`Hello ${name}`)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console.log(`Adding 1 and 3:  ${1 + 3}`);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console.log('string text line 1\n' +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'string text line 2’);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get`http</a:t>
            </a:r>
            <a:r>
              <a:rPr lang="en-US" dirty="0">
                <a:solidFill>
                  <a:schemeClr val="bg1"/>
                </a:solidFill>
              </a:rPr>
              <a:t>://example.com/</a:t>
            </a:r>
            <a:r>
              <a:rPr lang="en-US" dirty="0" err="1">
                <a:solidFill>
                  <a:schemeClr val="bg1"/>
                </a:solidFill>
              </a:rPr>
              <a:t>foo?bar</a:t>
            </a:r>
            <a:r>
              <a:rPr lang="en-US" dirty="0">
                <a:solidFill>
                  <a:schemeClr val="bg1"/>
                </a:solidFill>
              </a:rPr>
              <a:t>=${bar + </a:t>
            </a:r>
            <a:r>
              <a:rPr lang="en-US" dirty="0" err="1">
                <a:solidFill>
                  <a:schemeClr val="bg1"/>
                </a:solidFill>
              </a:rPr>
              <a:t>baz</a:t>
            </a:r>
            <a:r>
              <a:rPr lang="en-US" dirty="0">
                <a:solidFill>
                  <a:schemeClr val="bg1"/>
                </a:solidFill>
              </a:rPr>
              <a:t>}&amp;quux=${quux}`</a:t>
            </a:r>
          </a:p>
        </p:txBody>
      </p:sp>
    </p:spTree>
    <p:extLst>
      <p:ext uri="{BB962C8B-B14F-4D97-AF65-F5344CB8AC3E}">
        <p14:creationId xmlns:p14="http://schemas.microsoft.com/office/powerpoint/2010/main" val="2802923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BC47-012F-491C-834D-049593DD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99" y="0"/>
            <a:ext cx="10477986" cy="612337"/>
          </a:xfrm>
        </p:spPr>
        <p:txBody>
          <a:bodyPr/>
          <a:lstStyle/>
          <a:p>
            <a:r>
              <a:rPr lang="en-US" sz="2800" dirty="0"/>
              <a:t>Enhanced Object Properties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1DDD-2E23-4101-BA1D-11097FA43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99" y="612337"/>
            <a:ext cx="11345747" cy="556462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Object literals make it easy to quickly create objects with properties inside the curly braces.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ES6 makes the declaring of object literals concise and thus easier. Three major ways it does this are :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It provides a shorthand syntax for initializing properties from variables.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It provides a shorthand syntax for defining function methods.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It enables the ability to have computed property names in an object literal definition.</a:t>
            </a:r>
          </a:p>
          <a:p>
            <a:r>
              <a:rPr lang="en-US" sz="2200" b="1" u="sng" dirty="0">
                <a:solidFill>
                  <a:schemeClr val="bg1"/>
                </a:solidFill>
              </a:rPr>
              <a:t>Shorthand for Initializing Properties</a:t>
            </a:r>
            <a:r>
              <a:rPr lang="en-US" sz="2200" dirty="0">
                <a:solidFill>
                  <a:schemeClr val="bg1"/>
                </a:solidFill>
              </a:rPr>
              <a:t>: ES6 removes all of that repetition.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u="sng" dirty="0">
                <a:solidFill>
                  <a:schemeClr val="bg1"/>
                </a:solidFill>
              </a:rPr>
              <a:t>Shorthand for writing Methods: </a:t>
            </a:r>
            <a:br>
              <a:rPr lang="en-US" sz="2200" b="1" u="sng" dirty="0">
                <a:solidFill>
                  <a:schemeClr val="bg1"/>
                </a:solidFill>
              </a:rPr>
            </a:br>
            <a:endParaRPr lang="en-US" sz="2200" b="1" u="sng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3FD46-35B4-4D0C-AE67-C0150829DE98}"/>
              </a:ext>
            </a:extLst>
          </p:cNvPr>
          <p:cNvSpPr/>
          <p:nvPr/>
        </p:nvSpPr>
        <p:spPr>
          <a:xfrm>
            <a:off x="888652" y="3222371"/>
            <a:ext cx="4505739" cy="135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personDetails</a:t>
            </a:r>
            <a:r>
              <a:rPr lang="en-US" dirty="0"/>
              <a:t>(name, age, address) {</a:t>
            </a:r>
            <a:br>
              <a:rPr lang="en-US" dirty="0"/>
            </a:br>
            <a:r>
              <a:rPr lang="en-US" dirty="0"/>
              <a:t>	name: name,</a:t>
            </a:r>
            <a:br>
              <a:rPr lang="en-US" dirty="0"/>
            </a:br>
            <a:r>
              <a:rPr lang="en-US" dirty="0"/>
              <a:t>	age: age,</a:t>
            </a:r>
          </a:p>
          <a:p>
            <a:r>
              <a:rPr lang="en-US" dirty="0"/>
              <a:t>	Address: address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145F1-3AEE-4D41-ADF1-2A5BDCB6DFED}"/>
              </a:ext>
            </a:extLst>
          </p:cNvPr>
          <p:cNvSpPr/>
          <p:nvPr/>
        </p:nvSpPr>
        <p:spPr>
          <a:xfrm>
            <a:off x="5705061" y="3250968"/>
            <a:ext cx="4505739" cy="1351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personDetails</a:t>
            </a:r>
            <a:r>
              <a:rPr lang="en-US" dirty="0"/>
              <a:t>(name, age, address) {</a:t>
            </a:r>
            <a:br>
              <a:rPr lang="en-US" dirty="0"/>
            </a:br>
            <a:r>
              <a:rPr lang="en-US" dirty="0"/>
              <a:t>	name,</a:t>
            </a:r>
            <a:br>
              <a:rPr lang="en-US" dirty="0"/>
            </a:br>
            <a:r>
              <a:rPr lang="en-US" dirty="0"/>
              <a:t>	age,</a:t>
            </a:r>
          </a:p>
          <a:p>
            <a:r>
              <a:rPr lang="en-US" dirty="0"/>
              <a:t>	Address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045FE-97C2-42E2-AC90-00686586E0C6}"/>
              </a:ext>
            </a:extLst>
          </p:cNvPr>
          <p:cNvSpPr/>
          <p:nvPr/>
        </p:nvSpPr>
        <p:spPr>
          <a:xfrm>
            <a:off x="789261" y="4952908"/>
            <a:ext cx="4505739" cy="163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personDetails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fullName</a:t>
            </a:r>
            <a:r>
              <a:rPr lang="en-US" dirty="0"/>
              <a:t>: function() {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firstName</a:t>
            </a:r>
            <a:r>
              <a:rPr lang="en-US" dirty="0"/>
              <a:t> + “ ” + </a:t>
            </a:r>
            <a:r>
              <a:rPr lang="en-US" dirty="0" err="1"/>
              <a:t>lastName</a:t>
            </a:r>
            <a:br>
              <a:rPr lang="en-US" dirty="0"/>
            </a:br>
            <a:r>
              <a:rPr lang="en-US" dirty="0"/>
              <a:t>        }	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BE9D2-3EF5-4F60-97A5-8CB3EA2D10F3}"/>
              </a:ext>
            </a:extLst>
          </p:cNvPr>
          <p:cNvSpPr/>
          <p:nvPr/>
        </p:nvSpPr>
        <p:spPr>
          <a:xfrm>
            <a:off x="5705062" y="4877342"/>
            <a:ext cx="4505739" cy="1633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Function </a:t>
            </a:r>
            <a:r>
              <a:rPr lang="en-US" dirty="0" err="1"/>
              <a:t>personDetails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fullName</a:t>
            </a:r>
            <a:r>
              <a:rPr lang="en-US" dirty="0">
                <a:sym typeface="Wingdings" panose="05000000000000000000" pitchFamily="2" charset="2"/>
              </a:rPr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return </a:t>
            </a:r>
            <a:r>
              <a:rPr lang="en-US" dirty="0" err="1"/>
              <a:t>firstName</a:t>
            </a:r>
            <a:r>
              <a:rPr lang="en-US" dirty="0"/>
              <a:t> + “ ” + </a:t>
            </a:r>
            <a:r>
              <a:rPr lang="en-US" dirty="0" err="1"/>
              <a:t>lastName</a:t>
            </a:r>
            <a:br>
              <a:rPr lang="en-US" dirty="0"/>
            </a:br>
            <a:r>
              <a:rPr lang="en-US" dirty="0"/>
              <a:t>        }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6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5E8A-BF9D-45CB-9B5A-887288FD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00" y="0"/>
            <a:ext cx="10477986" cy="530087"/>
          </a:xfrm>
        </p:spPr>
        <p:txBody>
          <a:bodyPr/>
          <a:lstStyle/>
          <a:p>
            <a:r>
              <a:rPr lang="en-US" sz="2800" dirty="0"/>
              <a:t>De-structuring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110DC-1546-4CDE-9B64-A0D5B6EE1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200" y="530087"/>
            <a:ext cx="11345747" cy="5739641"/>
          </a:xfrm>
        </p:spPr>
        <p:txBody>
          <a:bodyPr>
            <a:normAutofit/>
          </a:bodyPr>
          <a:lstStyle/>
          <a:p>
            <a:r>
              <a:rPr lang="en-US" sz="2300" dirty="0" err="1">
                <a:solidFill>
                  <a:schemeClr val="bg1"/>
                </a:solidFill>
              </a:rPr>
              <a:t>Destructuring</a:t>
            </a:r>
            <a:r>
              <a:rPr lang="en-US" sz="2300" dirty="0">
                <a:solidFill>
                  <a:schemeClr val="bg1"/>
                </a:solidFill>
              </a:rPr>
              <a:t> is a JavaScript expression that makes it possible to unpack values from arrays, or properties from objects, into distinct variables.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That is, we can extract data from arrays and objects and assign them to variables. </a:t>
            </a:r>
          </a:p>
          <a:p>
            <a:pPr marL="0" indent="0">
              <a:buNone/>
            </a:pPr>
            <a:r>
              <a:rPr lang="en-US" sz="23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</a:t>
            </a:r>
            <a:r>
              <a:rPr lang="en-US" sz="23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300" dirty="0">
                <a:solidFill>
                  <a:schemeClr val="bg1"/>
                </a:solidFill>
              </a:rPr>
              <a:t>: let [g1,g2] = [“hi", “hello"]; console.log(g1);//“hi"</a:t>
            </a:r>
          </a:p>
          <a:p>
            <a:pPr marL="457200" lvl="1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    console.log(g2);//“Hello“</a:t>
            </a:r>
          </a:p>
          <a:p>
            <a:pPr lvl="1"/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Skipping Items in an Array</a:t>
            </a:r>
            <a:r>
              <a:rPr lang="en-US" sz="2300" dirty="0">
                <a:solidFill>
                  <a:schemeClr val="bg1"/>
                </a:solidFill>
              </a:rPr>
              <a:t>: let [g1, ,g3] = ["hi", "hello", "</a:t>
            </a:r>
            <a:r>
              <a:rPr lang="en-US" sz="2300" dirty="0" err="1">
                <a:solidFill>
                  <a:schemeClr val="bg1"/>
                </a:solidFill>
              </a:rPr>
              <a:t>GoodMorning</a:t>
            </a:r>
            <a:r>
              <a:rPr lang="en-US" sz="2300" dirty="0">
                <a:solidFill>
                  <a:schemeClr val="bg1"/>
                </a:solidFill>
              </a:rPr>
              <a:t>"]; </a:t>
            </a:r>
            <a:br>
              <a:rPr lang="en-US" sz="2300" dirty="0">
                <a:solidFill>
                  <a:schemeClr val="bg1"/>
                </a:solidFill>
              </a:rPr>
            </a:br>
            <a:r>
              <a:rPr lang="en-US" sz="2300" dirty="0">
                <a:solidFill>
                  <a:schemeClr val="bg1"/>
                </a:solidFill>
              </a:rPr>
              <a:t>console.log(g1, g2, g3);</a:t>
            </a:r>
          </a:p>
          <a:p>
            <a:pPr lvl="1"/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the rest of an array</a:t>
            </a:r>
            <a:r>
              <a:rPr lang="en-US" sz="2300" dirty="0">
                <a:solidFill>
                  <a:schemeClr val="bg1"/>
                </a:solidFill>
              </a:rPr>
              <a:t>: let [g1,...g2] = ["hi", "hello", "</a:t>
            </a:r>
            <a:r>
              <a:rPr lang="en-US" sz="2300" dirty="0" err="1">
                <a:solidFill>
                  <a:schemeClr val="bg1"/>
                </a:solidFill>
              </a:rPr>
              <a:t>GoodMorning</a:t>
            </a:r>
            <a:r>
              <a:rPr lang="en-US" sz="2300" dirty="0">
                <a:solidFill>
                  <a:schemeClr val="bg1"/>
                </a:solidFill>
              </a:rPr>
              <a:t>"]; console.log(g1); console.log(g2);</a:t>
            </a:r>
          </a:p>
          <a:p>
            <a:pPr lvl="1"/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Swapping Values using </a:t>
            </a:r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Assignment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  <a:r>
              <a:rPr lang="es-ES" sz="2300" dirty="0">
                <a:solidFill>
                  <a:schemeClr val="bg1"/>
                </a:solidFill>
              </a:rPr>
              <a:t> </a:t>
            </a:r>
            <a:r>
              <a:rPr lang="es-ES" sz="2300" dirty="0" err="1">
                <a:solidFill>
                  <a:schemeClr val="bg1"/>
                </a:solidFill>
              </a:rPr>
              <a:t>let</a:t>
            </a:r>
            <a:r>
              <a:rPr lang="es-ES" sz="2300" dirty="0">
                <a:solidFill>
                  <a:schemeClr val="bg1"/>
                </a:solidFill>
              </a:rPr>
              <a:t> x = 2;let y = 4;[x, y] = [y, x]; console.log(x);console.log(y);</a:t>
            </a:r>
          </a:p>
          <a:p>
            <a:pPr lvl="1"/>
            <a:r>
              <a:rPr 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Destructuring</a:t>
            </a:r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Assignment with Functions</a:t>
            </a:r>
            <a:r>
              <a:rPr lang="en-US" sz="2300" dirty="0">
                <a:solidFill>
                  <a:schemeClr val="bg1"/>
                </a:solidFill>
              </a:rPr>
              <a:t>: function </a:t>
            </a:r>
            <a:r>
              <a:rPr lang="en-US" sz="2300" dirty="0" err="1">
                <a:solidFill>
                  <a:schemeClr val="bg1"/>
                </a:solidFill>
              </a:rPr>
              <a:t>getName</a:t>
            </a:r>
            <a:r>
              <a:rPr lang="en-US" sz="2300" dirty="0">
                <a:solidFill>
                  <a:schemeClr val="bg1"/>
                </a:solidFill>
              </a:rPr>
              <a:t>() {	return ["Radha", "Nanjundaswamy"]} let [</a:t>
            </a:r>
            <a:r>
              <a:rPr lang="en-US" sz="2300" dirty="0" err="1">
                <a:solidFill>
                  <a:schemeClr val="bg1"/>
                </a:solidFill>
              </a:rPr>
              <a:t>d,e</a:t>
            </a:r>
            <a:r>
              <a:rPr lang="en-US" sz="2300" dirty="0">
                <a:solidFill>
                  <a:schemeClr val="bg1"/>
                </a:solidFill>
              </a:rPr>
              <a:t>] = </a:t>
            </a:r>
            <a:r>
              <a:rPr lang="en-US" sz="2300" dirty="0" err="1">
                <a:solidFill>
                  <a:schemeClr val="bg1"/>
                </a:solidFill>
              </a:rPr>
              <a:t>getName</a:t>
            </a:r>
            <a:r>
              <a:rPr lang="en-US" sz="2300" dirty="0">
                <a:solidFill>
                  <a:schemeClr val="bg1"/>
                </a:solidFill>
              </a:rPr>
              <a:t>();console.log(d, e)</a:t>
            </a:r>
          </a:p>
          <a:p>
            <a:pPr lvl="1"/>
            <a:r>
              <a:rPr 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Default Values</a:t>
            </a:r>
            <a:r>
              <a:rPr lang="en-US" sz="2300" dirty="0">
                <a:solidFill>
                  <a:schemeClr val="bg1"/>
                </a:solidFill>
              </a:rPr>
              <a:t>: let[name = "</a:t>
            </a:r>
            <a:r>
              <a:rPr lang="en-US" sz="2300" dirty="0" err="1">
                <a:solidFill>
                  <a:schemeClr val="bg1"/>
                </a:solidFill>
              </a:rPr>
              <a:t>xyx</a:t>
            </a:r>
            <a:r>
              <a:rPr lang="en-US" sz="2300" dirty="0">
                <a:solidFill>
                  <a:schemeClr val="bg1"/>
                </a:solidFill>
              </a:rPr>
              <a:t>",age="18"] = ["</a:t>
            </a:r>
            <a:r>
              <a:rPr lang="en-US" sz="2300" dirty="0" err="1">
                <a:solidFill>
                  <a:schemeClr val="bg1"/>
                </a:solidFill>
              </a:rPr>
              <a:t>abc</a:t>
            </a:r>
            <a:r>
              <a:rPr lang="en-US" sz="2300" dirty="0">
                <a:solidFill>
                  <a:schemeClr val="bg1"/>
                </a:solidFill>
              </a:rPr>
              <a:t>"];    console.log(age);</a:t>
            </a:r>
          </a:p>
        </p:txBody>
      </p:sp>
    </p:spTree>
    <p:extLst>
      <p:ext uri="{BB962C8B-B14F-4D97-AF65-F5344CB8AC3E}">
        <p14:creationId xmlns:p14="http://schemas.microsoft.com/office/powerpoint/2010/main" val="38666882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KHEBsRRlOlOADTS5z0vQ"/>
</p:tagLst>
</file>

<file path=ppt/theme/theme1.xml><?xml version="1.0" encoding="utf-8"?>
<a:theme xmlns:a="http://schemas.openxmlformats.org/drawingml/2006/main" name="1_Office Theme">
  <a:themeElements>
    <a:clrScheme name="HCL_RBtC">
      <a:dk1>
        <a:srgbClr val="000000"/>
      </a:dk1>
      <a:lt1>
        <a:srgbClr val="FFFFFF"/>
      </a:lt1>
      <a:dk2>
        <a:srgbClr val="F17E00"/>
      </a:dk2>
      <a:lt2>
        <a:srgbClr val="0066B3"/>
      </a:lt2>
      <a:accent1>
        <a:srgbClr val="288CB4"/>
      </a:accent1>
      <a:accent2>
        <a:srgbClr val="F05A3C"/>
      </a:accent2>
      <a:accent3>
        <a:srgbClr val="28AAA0"/>
      </a:accent3>
      <a:accent4>
        <a:srgbClr val="FA9623"/>
      </a:accent4>
      <a:accent5>
        <a:srgbClr val="4BB4CD"/>
      </a:accent5>
      <a:accent6>
        <a:srgbClr val="7F3F98"/>
      </a:accent6>
      <a:hlink>
        <a:srgbClr val="0066FF"/>
      </a:hlink>
      <a:folHlink>
        <a:srgbClr val="FAB900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404040"/>
          </a:solidFill>
          <a:prstDash val="sysDot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813</Words>
  <Application>Microsoft Office PowerPoint</Application>
  <PresentationFormat>Widescreen</PresentationFormat>
  <Paragraphs>195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</vt:lpstr>
      <vt:lpstr>Wingdings</vt:lpstr>
      <vt:lpstr>1_Office Theme</vt:lpstr>
      <vt:lpstr>think-cell Slide</vt:lpstr>
      <vt:lpstr>ES6</vt:lpstr>
      <vt:lpstr>ES6 new features</vt:lpstr>
      <vt:lpstr> let - Block scope</vt:lpstr>
      <vt:lpstr>const</vt:lpstr>
      <vt:lpstr>Arrow Functions</vt:lpstr>
      <vt:lpstr>Extended Parameter Handling</vt:lpstr>
      <vt:lpstr>Template Literals</vt:lpstr>
      <vt:lpstr>Enhanced Object Properties and methods</vt:lpstr>
      <vt:lpstr>De-structuring Assignment</vt:lpstr>
      <vt:lpstr>De-structuring Assignment</vt:lpstr>
      <vt:lpstr>Modules</vt:lpstr>
      <vt:lpstr>Class</vt:lpstr>
      <vt:lpstr>Iterators</vt:lpstr>
      <vt:lpstr>Collections</vt:lpstr>
      <vt:lpstr>Generators</vt:lpstr>
      <vt:lpstr>Promises</vt:lpstr>
      <vt:lpstr>Thank You   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and HTML5</dc:title>
  <dc:creator>Radha Nanjundaswamy</dc:creator>
  <cp:lastModifiedBy>RADHA NANJUNDASWAMY</cp:lastModifiedBy>
  <cp:revision>616</cp:revision>
  <dcterms:created xsi:type="dcterms:W3CDTF">2018-08-13T05:35:22Z</dcterms:created>
  <dcterms:modified xsi:type="dcterms:W3CDTF">2019-01-09T09:59:12Z</dcterms:modified>
</cp:coreProperties>
</file>