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110" y="2144172"/>
            <a:ext cx="10951780" cy="473069"/>
          </a:xfrm>
        </p:spPr>
        <p:txBody>
          <a:bodyPr anchor="ctr"/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110" y="2748751"/>
            <a:ext cx="10951780" cy="396376"/>
          </a:xfrm>
        </p:spPr>
        <p:txBody>
          <a:bodyPr anchor="ctr">
            <a:noAutofit/>
          </a:bodyPr>
          <a:lstStyle>
            <a:lvl1pPr marL="0" indent="0" algn="ctr"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8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72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96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18241" y="851792"/>
            <a:ext cx="10917621" cy="71581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2808" tIns="41404" rIns="82808" bIns="41404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think-cell Slide" r:id="rId8" imgW="470" imgH="469" progId="TCLayout.ActiveDocument.1">
                  <p:embed/>
                </p:oleObj>
              </mc:Choice>
              <mc:Fallback>
                <p:oleObj name="think-cell Slide" r:id="rId8" imgW="470" imgH="46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200" y="260022"/>
            <a:ext cx="10477986" cy="612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199" y="1249341"/>
            <a:ext cx="11345747" cy="492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Rectangle 13"/>
          <p:cNvSpPr>
            <a:spLocks noChangeArrowheads="1"/>
          </p:cNvSpPr>
          <p:nvPr userDrawn="1"/>
        </p:nvSpPr>
        <p:spPr bwMode="auto">
          <a:xfrm>
            <a:off x="379199" y="6592375"/>
            <a:ext cx="110608" cy="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r" defTabSz="760512" eaLnBrk="0" hangingPunct="0">
              <a:defRPr/>
            </a:pPr>
            <a:fld id="{70DF7A75-D80B-459D-B033-E7BFAB0290B5}" type="slidenum">
              <a:rPr lang="it-IT" sz="7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pPr algn="r" defTabSz="760512" eaLnBrk="0" hangingPunct="0">
                <a:defRPr/>
              </a:pPr>
              <a:t>‹#›</a:t>
            </a:fld>
            <a:endParaRPr lang="it-IT" sz="70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622800" y="6513647"/>
            <a:ext cx="0" cy="344353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7103987" y="6554367"/>
            <a:ext cx="4580015" cy="191338"/>
          </a:xfrm>
          <a:prstGeom prst="rect">
            <a:avLst/>
          </a:prstGeom>
        </p:spPr>
        <p:txBody>
          <a:bodyPr lIns="82808" tIns="41404" rIns="82808" bIns="41404">
            <a:spAutoFit/>
          </a:bodyPr>
          <a:lstStyle/>
          <a:p>
            <a:pPr algn="r"/>
            <a:r>
              <a:rPr lang="en-US" sz="7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Copyright © 2017 HCL Technologies Limited  |  www.hcltech.com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3607" y="6248400"/>
            <a:ext cx="1601339" cy="333233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657793" y="6554367"/>
            <a:ext cx="2907323" cy="173944"/>
          </a:xfrm>
          <a:prstGeom prst="rect">
            <a:avLst/>
          </a:prstGeom>
        </p:spPr>
        <p:txBody>
          <a:bodyPr wrap="square" lIns="82808" tIns="41404" rIns="82808" bIns="41404"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HCL Technologies Confidential   </a:t>
            </a:r>
          </a:p>
        </p:txBody>
      </p:sp>
    </p:spTree>
    <p:extLst>
      <p:ext uri="{BB962C8B-B14F-4D97-AF65-F5344CB8AC3E}">
        <p14:creationId xmlns:p14="http://schemas.microsoft.com/office/powerpoint/2010/main" val="74611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179D6F-4F58-4378-9FA8-B35AAA449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042" y="2256714"/>
            <a:ext cx="10951780" cy="1330548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HTML5</a:t>
            </a:r>
            <a:b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ref: https://www.w3schools.com/js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28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7A58-0B00-456F-83F0-81090A64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48845"/>
            <a:ext cx="10477986" cy="612337"/>
          </a:xfrm>
        </p:spPr>
        <p:txBody>
          <a:bodyPr/>
          <a:lstStyle/>
          <a:p>
            <a:r>
              <a:rPr lang="en-US" dirty="0"/>
              <a:t>Html5 Media support -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27E2-6D99-4EFE-835E-16788C03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801858"/>
            <a:ext cx="11345747" cy="55567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Html5 provides media support like audio and video etc..</a:t>
            </a:r>
          </a:p>
          <a:p>
            <a:r>
              <a:rPr lang="en-US" u="sng" dirty="0">
                <a:solidFill>
                  <a:schemeClr val="bg1"/>
                </a:solidFill>
              </a:rPr>
              <a:t>Audio</a:t>
            </a:r>
            <a:r>
              <a:rPr lang="en-US" dirty="0">
                <a:solidFill>
                  <a:schemeClr val="bg1"/>
                </a:solidFill>
              </a:rPr>
              <a:t>: the &lt;audio&gt; tag can be used to add audio content to a web page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Syntax: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&lt;audio controls&gt;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&lt;source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=“audio1.ogg" type="audio/</a:t>
            </a:r>
            <a:r>
              <a:rPr lang="en-US" dirty="0" err="1">
                <a:solidFill>
                  <a:schemeClr val="bg1"/>
                </a:solidFill>
              </a:rPr>
              <a:t>ogg</a:t>
            </a:r>
            <a:r>
              <a:rPr lang="en-US" dirty="0">
                <a:solidFill>
                  <a:schemeClr val="bg1"/>
                </a:solidFill>
              </a:rPr>
              <a:t>"&gt;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&lt;source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=“audio2.mp3" type="audio/mpeg"&gt;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Your browser does not support the audio element.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&lt;/audio&gt;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  - defines the URL where the audio content is hosted.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 - defines the file format.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controls -  must be specified or no visual element will appear to control playback of the content.</a:t>
            </a:r>
          </a:p>
        </p:txBody>
      </p:sp>
    </p:spTree>
    <p:extLst>
      <p:ext uri="{BB962C8B-B14F-4D97-AF65-F5344CB8AC3E}">
        <p14:creationId xmlns:p14="http://schemas.microsoft.com/office/powerpoint/2010/main" val="342962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7A58-0B00-456F-83F0-81090A64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48845"/>
            <a:ext cx="10477986" cy="612337"/>
          </a:xfrm>
        </p:spPr>
        <p:txBody>
          <a:bodyPr/>
          <a:lstStyle/>
          <a:p>
            <a:r>
              <a:rPr lang="en-US" dirty="0"/>
              <a:t>Html5 Media support -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27E2-6D99-4EFE-835E-16788C03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801858"/>
            <a:ext cx="11345747" cy="555673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Video</a:t>
            </a:r>
            <a:r>
              <a:rPr lang="en-US" dirty="0">
                <a:solidFill>
                  <a:schemeClr val="bg1"/>
                </a:solidFill>
              </a:rPr>
              <a:t>: the &lt;video&gt; tag can be used to add video content to a web page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Syntax: Same as audio element/tag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&lt;video width="320" height="240" controls&gt;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&lt;source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=“video1.mp4" type="video/mp4"&gt;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&lt;source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=“video2.ogg" type="video/</a:t>
            </a:r>
            <a:r>
              <a:rPr lang="en-US" dirty="0" err="1">
                <a:solidFill>
                  <a:schemeClr val="bg1"/>
                </a:solidFill>
              </a:rPr>
              <a:t>ogg</a:t>
            </a:r>
            <a:r>
              <a:rPr lang="en-US" dirty="0">
                <a:solidFill>
                  <a:schemeClr val="bg1"/>
                </a:solidFill>
              </a:rPr>
              <a:t>"&gt;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Your browser does not support the video tag.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&lt;/video&gt;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  - defines the URL where the audio content is hosted.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 - defines the file format.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controls - attribute adds video controls, like play, pause, and volume.</a:t>
            </a:r>
          </a:p>
        </p:txBody>
      </p:sp>
    </p:spTree>
    <p:extLst>
      <p:ext uri="{BB962C8B-B14F-4D97-AF65-F5344CB8AC3E}">
        <p14:creationId xmlns:p14="http://schemas.microsoft.com/office/powerpoint/2010/main" val="335666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7A58-0B00-456F-83F0-81090A64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48845"/>
            <a:ext cx="10477986" cy="612337"/>
          </a:xfrm>
        </p:spPr>
        <p:txBody>
          <a:bodyPr/>
          <a:lstStyle/>
          <a:p>
            <a:r>
              <a:rPr lang="en-US" dirty="0"/>
              <a:t>Html5 web storages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27E2-6D99-4EFE-835E-16788C03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801858"/>
            <a:ext cx="11345747" cy="55567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Web storages, we can store data locally within the browser.</a:t>
            </a:r>
          </a:p>
          <a:p>
            <a:r>
              <a:rPr lang="en-US" dirty="0">
                <a:solidFill>
                  <a:schemeClr val="bg1"/>
                </a:solidFill>
              </a:rPr>
              <a:t>There are 2 types of web storage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1. Session storage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2. Local storage</a:t>
            </a:r>
          </a:p>
          <a:p>
            <a:r>
              <a:rPr lang="en-US" u="sng" dirty="0"/>
              <a:t>Session storage</a:t>
            </a:r>
            <a:r>
              <a:rPr lang="en-US" u="sng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Data can be stored only for one session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syntax: </a:t>
            </a:r>
            <a:r>
              <a:rPr lang="en-US" dirty="0" err="1">
                <a:solidFill>
                  <a:schemeClr val="bg1"/>
                </a:solidFill>
              </a:rPr>
              <a:t>sessionStoarge.setItem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</a:p>
          <a:p>
            <a:r>
              <a:rPr lang="en-US" u="sng" dirty="0"/>
              <a:t>Local storage: </a:t>
            </a:r>
            <a:r>
              <a:rPr lang="en-US" dirty="0">
                <a:solidFill>
                  <a:schemeClr val="bg1"/>
                </a:solidFill>
              </a:rPr>
              <a:t>there is not expiration for data.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Syntax: </a:t>
            </a:r>
            <a:r>
              <a:rPr lang="en-US" dirty="0" err="1">
                <a:solidFill>
                  <a:schemeClr val="bg1"/>
                </a:solidFill>
              </a:rPr>
              <a:t>localStorage.setItem</a:t>
            </a:r>
            <a:r>
              <a:rPr lang="en-US" dirty="0">
                <a:solidFill>
                  <a:schemeClr val="bg1"/>
                </a:solidFill>
              </a:rPr>
              <a:t>(key, value), </a:t>
            </a:r>
            <a:r>
              <a:rPr lang="en-US" dirty="0" err="1">
                <a:solidFill>
                  <a:schemeClr val="bg1"/>
                </a:solidFill>
              </a:rPr>
              <a:t>localStorge.getItem</a:t>
            </a:r>
            <a:r>
              <a:rPr lang="en-US" dirty="0">
                <a:solidFill>
                  <a:schemeClr val="bg1"/>
                </a:solidFill>
              </a:rPr>
              <a:t>(key)</a:t>
            </a:r>
          </a:p>
          <a:p>
            <a:r>
              <a:rPr lang="en-US" dirty="0">
                <a:solidFill>
                  <a:schemeClr val="bg1"/>
                </a:solidFill>
              </a:rPr>
              <a:t>You can also remove/clear storage manually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localStorage.removeItem</a:t>
            </a:r>
            <a:r>
              <a:rPr lang="en-US" dirty="0">
                <a:solidFill>
                  <a:schemeClr val="bg1"/>
                </a:solidFill>
              </a:rPr>
              <a:t>(key) – to remove particular item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localStorage.clear</a:t>
            </a:r>
            <a:r>
              <a:rPr lang="en-US" dirty="0">
                <a:solidFill>
                  <a:schemeClr val="bg1"/>
                </a:solidFill>
              </a:rPr>
              <a:t>() – to clear entire </a:t>
            </a:r>
            <a:r>
              <a:rPr lang="en-US" dirty="0" err="1">
                <a:solidFill>
                  <a:schemeClr val="bg1"/>
                </a:solidFill>
              </a:rPr>
              <a:t>localStorage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5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7A58-0B00-456F-83F0-81090A64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48845"/>
            <a:ext cx="10477986" cy="612337"/>
          </a:xfrm>
        </p:spPr>
        <p:txBody>
          <a:bodyPr/>
          <a:lstStyle/>
          <a:p>
            <a:r>
              <a:rPr lang="en-US" dirty="0"/>
              <a:t>Html5 web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27E2-6D99-4EFE-835E-16788C03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801858"/>
            <a:ext cx="11345747" cy="5556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Web worker is a </a:t>
            </a: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 that runs in the background, without affecting the performance of the page.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Web worker that is specifically designed to do background work independently of other user-interface scripts.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/>
              <a:t>Create web worker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 worker = new Worker("worker.js");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worker.onmessage</a:t>
            </a:r>
            <a:r>
              <a:rPr lang="en-US" sz="2400" dirty="0">
                <a:solidFill>
                  <a:schemeClr val="bg1"/>
                </a:solidFill>
              </a:rPr>
              <a:t> = function(event){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	</a:t>
            </a:r>
            <a:r>
              <a:rPr lang="en-US" sz="2400" dirty="0" err="1">
                <a:solidFill>
                  <a:schemeClr val="bg1"/>
                </a:solidFill>
              </a:rPr>
              <a:t>document.getElementById</a:t>
            </a:r>
            <a:r>
              <a:rPr lang="en-US" sz="2400" dirty="0">
                <a:solidFill>
                  <a:schemeClr val="bg1"/>
                </a:solidFill>
              </a:rPr>
              <a:t>(“data").</a:t>
            </a:r>
            <a:r>
              <a:rPr lang="en-US" sz="2400" dirty="0" err="1">
                <a:solidFill>
                  <a:schemeClr val="bg1"/>
                </a:solidFill>
              </a:rPr>
              <a:t>innerHTML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event.data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}</a:t>
            </a:r>
          </a:p>
          <a:p>
            <a:r>
              <a:rPr lang="en-US" sz="2400" u="sng" dirty="0"/>
              <a:t>Terminate web worker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 </a:t>
            </a:r>
            <a:r>
              <a:rPr lang="en-US" sz="2400" dirty="0" err="1">
                <a:solidFill>
                  <a:schemeClr val="bg1"/>
                </a:solidFill>
              </a:rPr>
              <a:t>worker.terminate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6914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179D6F-4F58-4378-9FA8-B35AAA449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042" y="2256714"/>
            <a:ext cx="10951780" cy="1330548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 </a:t>
            </a:r>
            <a:b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Happy Learning</a:t>
            </a:r>
          </a:p>
        </p:txBody>
      </p:sp>
    </p:spTree>
    <p:extLst>
      <p:ext uri="{BB962C8B-B14F-4D97-AF65-F5344CB8AC3E}">
        <p14:creationId xmlns:p14="http://schemas.microsoft.com/office/powerpoint/2010/main" val="194010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348-8D38-4C8D-97FA-4307DE11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612337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What is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David" panose="020E0502060401010101" pitchFamily="34" charset="-79"/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4379-86F7-4A6D-AF5A-0EFF7530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872359"/>
            <a:ext cx="11345747" cy="53046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Specify  &lt;!DOCTYPE html&gt;  to tell your browser to use html5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 HTML5 is supported in all modern browsers.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 It has come up with new elements(semantic elements), form types and input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 It supports media elements: &lt;audio&gt; and &lt;video&gt;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 Graphic elements: &lt;canvas&gt; and &lt;</a:t>
            </a:r>
            <a:r>
              <a:rPr lang="en-US" sz="2400" dirty="0" err="1">
                <a:solidFill>
                  <a:schemeClr val="bg1"/>
                </a:solidFill>
              </a:rPr>
              <a:t>svg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HTML APIs: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Geolocation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Graphical element</a:t>
            </a:r>
          </a:p>
          <a:p>
            <a:pPr marL="457200" indent="-457200">
              <a:buFont typeface="Arial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Media elements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Web storages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Web Worker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0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D9-BE45-40F9-9A2C-C043FF2B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6" y="0"/>
            <a:ext cx="10477986" cy="478971"/>
          </a:xfrm>
        </p:spPr>
        <p:txBody>
          <a:bodyPr>
            <a:normAutofit/>
          </a:bodyPr>
          <a:lstStyle/>
          <a:p>
            <a:r>
              <a:rPr lang="en-US" sz="2400" b="1" dirty="0"/>
              <a:t>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B62F-42AE-42D7-9B02-938BC5C5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478971"/>
            <a:ext cx="11345747" cy="60524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HTML5 offers new elements for better document structure:</a:t>
            </a:r>
          </a:p>
          <a:p>
            <a:pPr marL="0" indent="0">
              <a:buNone/>
            </a:pPr>
            <a:r>
              <a:rPr lang="en-US" sz="2200" b="1" dirty="0"/>
              <a:t>&lt;article&gt;</a:t>
            </a:r>
            <a:r>
              <a:rPr lang="en-US" sz="2200" dirty="0">
                <a:solidFill>
                  <a:schemeClr val="bg1"/>
                </a:solidFill>
              </a:rPr>
              <a:t>	Defines an article in a document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&lt;</a:t>
            </a:r>
            <a:r>
              <a:rPr lang="en-US" sz="2200" b="1" dirty="0"/>
              <a:t>aside&gt;	</a:t>
            </a:r>
            <a:r>
              <a:rPr lang="en-US" sz="2200" dirty="0">
                <a:solidFill>
                  <a:schemeClr val="bg1"/>
                </a:solidFill>
              </a:rPr>
              <a:t>Defines content aside from the page content</a:t>
            </a:r>
          </a:p>
          <a:p>
            <a:pPr marL="0" indent="0">
              <a:buNone/>
            </a:pPr>
            <a:r>
              <a:rPr lang="en-US" sz="2200" b="1" dirty="0"/>
              <a:t>&lt;</a:t>
            </a:r>
            <a:r>
              <a:rPr lang="en-US" sz="2200" b="1" dirty="0" err="1"/>
              <a:t>bdi</a:t>
            </a:r>
            <a:r>
              <a:rPr lang="en-US" sz="2200" b="1" dirty="0"/>
              <a:t>&gt;</a:t>
            </a:r>
            <a:r>
              <a:rPr lang="en-US" sz="2200" dirty="0">
                <a:solidFill>
                  <a:schemeClr val="bg1"/>
                </a:solidFill>
              </a:rPr>
              <a:t>	Isolates a part of text that might be formatted in a different direction from other text outside it</a:t>
            </a:r>
          </a:p>
          <a:p>
            <a:pPr marL="0" indent="0">
              <a:buNone/>
            </a:pPr>
            <a:r>
              <a:rPr lang="en-US" sz="2200" b="1" dirty="0"/>
              <a:t>&lt;details&gt;</a:t>
            </a:r>
            <a:r>
              <a:rPr lang="en-US" sz="2200" dirty="0">
                <a:solidFill>
                  <a:schemeClr val="bg1"/>
                </a:solidFill>
              </a:rPr>
              <a:t>	 Defines additional details that the user can view or hide</a:t>
            </a:r>
          </a:p>
          <a:p>
            <a:pPr marL="0" indent="0">
              <a:buNone/>
            </a:pPr>
            <a:r>
              <a:rPr lang="en-US" sz="2200" b="1" dirty="0"/>
              <a:t>&lt;dialog&gt;</a:t>
            </a:r>
            <a:r>
              <a:rPr lang="en-US" sz="2200" dirty="0">
                <a:solidFill>
                  <a:schemeClr val="bg1"/>
                </a:solidFill>
              </a:rPr>
              <a:t>	Defines a dialog box or window</a:t>
            </a:r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b="1" dirty="0" err="1"/>
              <a:t>figcaption</a:t>
            </a:r>
            <a:r>
              <a:rPr lang="en-US" sz="2200" b="1" dirty="0"/>
              <a:t>&gt;</a:t>
            </a:r>
            <a:r>
              <a:rPr lang="en-US" sz="2200" dirty="0">
                <a:solidFill>
                  <a:schemeClr val="bg1"/>
                </a:solidFill>
              </a:rPr>
              <a:t>	Defines a caption for a &lt;figure&gt; element</a:t>
            </a:r>
          </a:p>
          <a:p>
            <a:pPr marL="0" indent="0">
              <a:buNone/>
            </a:pPr>
            <a:r>
              <a:rPr lang="en-US" sz="2200" b="1" dirty="0"/>
              <a:t>&lt;figure&gt;</a:t>
            </a:r>
            <a:r>
              <a:rPr lang="en-US" sz="2200" dirty="0">
                <a:solidFill>
                  <a:schemeClr val="bg1"/>
                </a:solidFill>
              </a:rPr>
              <a:t>	Defines self-contained content</a:t>
            </a:r>
          </a:p>
          <a:p>
            <a:pPr marL="0" indent="0">
              <a:buNone/>
            </a:pPr>
            <a:r>
              <a:rPr lang="en-US" sz="2200" b="1" dirty="0"/>
              <a:t>&lt;footer&gt;</a:t>
            </a:r>
            <a:r>
              <a:rPr lang="en-US" sz="2200" dirty="0">
                <a:solidFill>
                  <a:schemeClr val="bg1"/>
                </a:solidFill>
              </a:rPr>
              <a:t>	Defines a footer for a document or section      </a:t>
            </a:r>
            <a:r>
              <a:rPr lang="en-US" sz="2200" b="1" dirty="0"/>
              <a:t>&lt;header&gt;</a:t>
            </a:r>
            <a:r>
              <a:rPr lang="en-US" sz="2200" dirty="0">
                <a:solidFill>
                  <a:schemeClr val="bg1"/>
                </a:solidFill>
              </a:rPr>
              <a:t>	Defines a header for a document or section</a:t>
            </a:r>
          </a:p>
          <a:p>
            <a:pPr marL="0" indent="0">
              <a:buNone/>
            </a:pPr>
            <a:r>
              <a:rPr lang="en-US" sz="2200" b="1" dirty="0"/>
              <a:t>&lt;main&gt;</a:t>
            </a:r>
            <a:r>
              <a:rPr lang="en-US" sz="2200" dirty="0">
                <a:solidFill>
                  <a:schemeClr val="bg1"/>
                </a:solidFill>
              </a:rPr>
              <a:t>	Defines the main content of a document        </a:t>
            </a:r>
            <a:r>
              <a:rPr lang="en-US" sz="2200" b="1" dirty="0"/>
              <a:t>  &lt;mark&gt;</a:t>
            </a:r>
            <a:r>
              <a:rPr lang="en-US" sz="2200" dirty="0">
                <a:solidFill>
                  <a:schemeClr val="bg1"/>
                </a:solidFill>
              </a:rPr>
              <a:t>	Defines marked/highlighted text</a:t>
            </a:r>
          </a:p>
          <a:p>
            <a:pPr marL="0" indent="0">
              <a:buNone/>
            </a:pPr>
            <a:r>
              <a:rPr lang="en-US" sz="2200" b="1" dirty="0"/>
              <a:t>&lt;</a:t>
            </a:r>
            <a:r>
              <a:rPr lang="en-US" sz="2200" b="1" dirty="0" err="1"/>
              <a:t>nav</a:t>
            </a:r>
            <a:r>
              <a:rPr lang="en-US" sz="2200" b="1" dirty="0"/>
              <a:t>&gt;</a:t>
            </a:r>
            <a:r>
              <a:rPr lang="en-US" sz="2200" dirty="0">
                <a:solidFill>
                  <a:schemeClr val="bg1"/>
                </a:solidFill>
              </a:rPr>
              <a:t>	Defines navigation links                                       </a:t>
            </a:r>
            <a:r>
              <a:rPr lang="en-US" sz="2200" b="1" dirty="0"/>
              <a:t>&lt;progress&gt;</a:t>
            </a:r>
            <a:r>
              <a:rPr lang="en-US" sz="2200" dirty="0">
                <a:solidFill>
                  <a:schemeClr val="bg1"/>
                </a:solidFill>
              </a:rPr>
              <a:t>	Represents the progress of a task</a:t>
            </a:r>
          </a:p>
          <a:p>
            <a:pPr marL="0" indent="0">
              <a:buNone/>
            </a:pPr>
            <a:r>
              <a:rPr lang="en-US" sz="2200" b="1" dirty="0"/>
              <a:t>&lt;</a:t>
            </a:r>
            <a:r>
              <a:rPr lang="en-US" sz="2200" b="1" dirty="0" err="1"/>
              <a:t>rp</a:t>
            </a:r>
            <a:r>
              <a:rPr lang="en-US" sz="2200" b="1" dirty="0"/>
              <a:t>&gt;</a:t>
            </a:r>
            <a:r>
              <a:rPr lang="en-US" sz="2200" dirty="0">
                <a:solidFill>
                  <a:schemeClr val="bg1"/>
                </a:solidFill>
              </a:rPr>
              <a:t>	Defines what to show in browsers that do not support ruby annotations</a:t>
            </a:r>
          </a:p>
          <a:p>
            <a:pPr marL="0" indent="0">
              <a:buNone/>
            </a:pPr>
            <a:r>
              <a:rPr lang="en-US" sz="2200" b="1" dirty="0"/>
              <a:t>&lt;</a:t>
            </a:r>
            <a:r>
              <a:rPr lang="en-US" sz="2200" b="1" dirty="0" err="1"/>
              <a:t>rt</a:t>
            </a:r>
            <a:r>
              <a:rPr lang="en-US" sz="2200" b="1" dirty="0"/>
              <a:t>&gt;</a:t>
            </a:r>
            <a:r>
              <a:rPr lang="en-US" sz="2200" dirty="0">
                <a:solidFill>
                  <a:schemeClr val="bg1"/>
                </a:solidFill>
              </a:rPr>
              <a:t>	Defines an explanation/pronunciation of characters (for East Asian typography)</a:t>
            </a:r>
          </a:p>
          <a:p>
            <a:pPr marL="0" indent="0">
              <a:buNone/>
            </a:pPr>
            <a:r>
              <a:rPr lang="en-US" sz="2200" b="1" dirty="0"/>
              <a:t>&lt;ruby&gt;</a:t>
            </a:r>
            <a:r>
              <a:rPr lang="en-US" sz="2200" dirty="0">
                <a:solidFill>
                  <a:schemeClr val="bg1"/>
                </a:solidFill>
              </a:rPr>
              <a:t>	Defines a ruby annotation (for East Asian typography)</a:t>
            </a:r>
          </a:p>
          <a:p>
            <a:pPr marL="0" indent="0">
              <a:buNone/>
            </a:pPr>
            <a:r>
              <a:rPr lang="en-US" sz="2200" b="1" dirty="0"/>
              <a:t>&lt;section&gt;</a:t>
            </a:r>
            <a:r>
              <a:rPr lang="en-US" sz="2200" dirty="0">
                <a:solidFill>
                  <a:schemeClr val="bg1"/>
                </a:solidFill>
              </a:rPr>
              <a:t>	Defines a section in a document</a:t>
            </a:r>
          </a:p>
          <a:p>
            <a:pPr marL="0" indent="0">
              <a:buNone/>
            </a:pPr>
            <a:r>
              <a:rPr lang="en-US" sz="2200" b="1" dirty="0"/>
              <a:t>&lt;summary&gt;</a:t>
            </a:r>
            <a:r>
              <a:rPr lang="en-US" sz="2200" dirty="0">
                <a:solidFill>
                  <a:schemeClr val="bg1"/>
                </a:solidFill>
              </a:rPr>
              <a:t>	Defines a visible heading for a &lt;details&gt; element</a:t>
            </a:r>
          </a:p>
          <a:p>
            <a:pPr marL="0" indent="0">
              <a:buNone/>
            </a:pPr>
            <a:r>
              <a:rPr lang="en-US" sz="2200" b="1" dirty="0"/>
              <a:t>&lt;time&gt;</a:t>
            </a:r>
            <a:r>
              <a:rPr lang="en-US" sz="2200" dirty="0">
                <a:solidFill>
                  <a:schemeClr val="bg1"/>
                </a:solidFill>
              </a:rPr>
              <a:t>	Defines a date/time&lt;</a:t>
            </a:r>
            <a:r>
              <a:rPr lang="en-US" sz="2200" dirty="0" err="1">
                <a:solidFill>
                  <a:schemeClr val="bg1"/>
                </a:solidFill>
              </a:rPr>
              <a:t>wbr</a:t>
            </a:r>
            <a:r>
              <a:rPr lang="en-US" sz="2200" dirty="0">
                <a:solidFill>
                  <a:schemeClr val="bg1"/>
                </a:solidFill>
              </a:rPr>
              <a:t>&gt;	Defines a possible line-break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1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A74C-4AC2-496C-8874-59D5A5B1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61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BFD0-BCC1-45D9-BAB4-0AF48741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986971"/>
            <a:ext cx="11345747" cy="518999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semantic element clearly describes its meaning to both the browser and the developer.</a:t>
            </a:r>
          </a:p>
          <a:p>
            <a:r>
              <a:rPr lang="en-US" u="sng" dirty="0"/>
              <a:t>non-semantic elements</a:t>
            </a:r>
            <a:r>
              <a:rPr lang="en-US" dirty="0">
                <a:solidFill>
                  <a:schemeClr val="bg1"/>
                </a:solidFill>
              </a:rPr>
              <a:t>: &lt;div&gt; and &lt;span&gt; - Tells nothing about its content.</a:t>
            </a:r>
          </a:p>
          <a:p>
            <a:r>
              <a:rPr lang="en-US" u="sng" dirty="0"/>
              <a:t>semantic elements: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&lt;form&gt;, &lt;table&gt;, and &lt;article&gt; - Clearly defines its content.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New Semantic elements: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&lt;article&gt;, 					&lt;aside&gt;,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&lt;details&gt;					&lt;</a:t>
            </a:r>
            <a:r>
              <a:rPr lang="en-US" dirty="0" err="1">
                <a:solidFill>
                  <a:schemeClr val="bg1"/>
                </a:solidFill>
              </a:rPr>
              <a:t>figcaption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&lt;figure&gt;					&lt;footer&gt;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&lt;header&gt;					&lt;main&gt;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&lt;mark&gt;					&lt;</a:t>
            </a:r>
            <a:r>
              <a:rPr lang="en-US" dirty="0" err="1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&lt;section&gt;					&lt;summary&gt;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&lt;time&gt;</a:t>
            </a:r>
          </a:p>
        </p:txBody>
      </p:sp>
    </p:spTree>
    <p:extLst>
      <p:ext uri="{BB962C8B-B14F-4D97-AF65-F5344CB8AC3E}">
        <p14:creationId xmlns:p14="http://schemas.microsoft.com/office/powerpoint/2010/main" val="27149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7EB7-BC3F-4158-B9B2-10AA36C8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0" y="0"/>
            <a:ext cx="10477986" cy="41299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HTML5 Input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F19D-3A07-47D1-97BD-789C23B7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412999"/>
            <a:ext cx="11345747" cy="6118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</a:rPr>
              <a:t>HTML5 added several new input types</a:t>
            </a:r>
          </a:p>
          <a:p>
            <a:r>
              <a:rPr lang="en-US" sz="2500" dirty="0">
                <a:solidFill>
                  <a:schemeClr val="bg1"/>
                </a:solidFill>
              </a:rPr>
              <a:t>color</a:t>
            </a:r>
          </a:p>
          <a:p>
            <a:r>
              <a:rPr lang="en-US" sz="2500" dirty="0">
                <a:solidFill>
                  <a:schemeClr val="bg1"/>
                </a:solidFill>
              </a:rPr>
              <a:t>date</a:t>
            </a:r>
          </a:p>
          <a:p>
            <a:r>
              <a:rPr lang="en-US" sz="2500" dirty="0">
                <a:solidFill>
                  <a:schemeClr val="bg1"/>
                </a:solidFill>
              </a:rPr>
              <a:t>datetime-local</a:t>
            </a:r>
          </a:p>
          <a:p>
            <a:r>
              <a:rPr lang="en-US" sz="2500" dirty="0">
                <a:solidFill>
                  <a:schemeClr val="bg1"/>
                </a:solidFill>
              </a:rPr>
              <a:t>email</a:t>
            </a:r>
          </a:p>
          <a:p>
            <a:r>
              <a:rPr lang="en-US" sz="2500" dirty="0">
                <a:solidFill>
                  <a:schemeClr val="bg1"/>
                </a:solidFill>
              </a:rPr>
              <a:t>month</a:t>
            </a:r>
          </a:p>
          <a:p>
            <a:r>
              <a:rPr lang="en-US" sz="2500" dirty="0">
                <a:solidFill>
                  <a:schemeClr val="bg1"/>
                </a:solidFill>
              </a:rPr>
              <a:t>number</a:t>
            </a:r>
          </a:p>
          <a:p>
            <a:r>
              <a:rPr lang="en-US" sz="2500" dirty="0">
                <a:solidFill>
                  <a:schemeClr val="bg1"/>
                </a:solidFill>
              </a:rPr>
              <a:t>range</a:t>
            </a:r>
          </a:p>
          <a:p>
            <a:r>
              <a:rPr lang="en-US" sz="2500" dirty="0">
                <a:solidFill>
                  <a:schemeClr val="bg1"/>
                </a:solidFill>
              </a:rPr>
              <a:t>search</a:t>
            </a:r>
          </a:p>
          <a:p>
            <a:r>
              <a:rPr lang="en-US" sz="2500" dirty="0" err="1">
                <a:solidFill>
                  <a:schemeClr val="bg1"/>
                </a:solidFill>
              </a:rPr>
              <a:t>tel</a:t>
            </a:r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time</a:t>
            </a:r>
          </a:p>
          <a:p>
            <a:r>
              <a:rPr lang="en-US" sz="2500" dirty="0" err="1">
                <a:solidFill>
                  <a:schemeClr val="bg1"/>
                </a:solidFill>
              </a:rPr>
              <a:t>url</a:t>
            </a:r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week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FDEC4-D1FD-4B52-9D82-B2CF1378C85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86400" y="587726"/>
            <a:ext cx="6705600" cy="5768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HTML5 Attributes		</a:t>
            </a:r>
          </a:p>
          <a:p>
            <a:r>
              <a:rPr lang="en-US" dirty="0">
                <a:solidFill>
                  <a:schemeClr val="bg1"/>
                </a:solidFill>
              </a:rPr>
              <a:t>Autocomplete		autofocus</a:t>
            </a:r>
          </a:p>
          <a:p>
            <a:r>
              <a:rPr lang="en-US" dirty="0">
                <a:solidFill>
                  <a:schemeClr val="bg1"/>
                </a:solidFill>
              </a:rPr>
              <a:t>Form			</a:t>
            </a:r>
            <a:r>
              <a:rPr lang="en-US" dirty="0" err="1">
                <a:solidFill>
                  <a:schemeClr val="bg1"/>
                </a:solidFill>
              </a:rPr>
              <a:t>formaction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Formenctype</a:t>
            </a:r>
            <a:r>
              <a:rPr lang="en-US" dirty="0">
                <a:solidFill>
                  <a:schemeClr val="bg1"/>
                </a:solidFill>
              </a:rPr>
              <a:t>	             </a:t>
            </a:r>
            <a:r>
              <a:rPr lang="en-US" dirty="0" err="1">
                <a:solidFill>
                  <a:schemeClr val="bg1"/>
                </a:solidFill>
              </a:rPr>
              <a:t>formmethod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Formnovalidate</a:t>
            </a: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formtarget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height and width		list</a:t>
            </a:r>
          </a:p>
          <a:p>
            <a:r>
              <a:rPr lang="en-US" dirty="0">
                <a:solidFill>
                  <a:schemeClr val="bg1"/>
                </a:solidFill>
              </a:rPr>
              <a:t>min and max	 	multiple</a:t>
            </a:r>
          </a:p>
          <a:p>
            <a:r>
              <a:rPr lang="en-US" dirty="0">
                <a:solidFill>
                  <a:schemeClr val="bg1"/>
                </a:solidFill>
              </a:rPr>
              <a:t>pattern 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bg1"/>
                </a:solidFill>
              </a:rPr>
              <a:t>)		placeholder</a:t>
            </a:r>
          </a:p>
          <a:p>
            <a:r>
              <a:rPr lang="en-US" dirty="0">
                <a:solidFill>
                  <a:schemeClr val="bg1"/>
                </a:solidFill>
              </a:rPr>
              <a:t>Required			step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following attributes for &lt;form&gt;: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Autocomplete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novalidate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ECA0-6ED2-46A3-A011-F1E5947F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7" y="30015"/>
            <a:ext cx="10477986" cy="61233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HTML5 Graphical Element - Canvas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5B53-4D5B-4AD1-B79B-CAF0B44B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00" y="885371"/>
            <a:ext cx="11345747" cy="53412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 The HTML &lt;canvas&gt; element is used to draw graphics on a web page using script(</a:t>
            </a:r>
            <a:r>
              <a:rPr lang="en-US" sz="2600" dirty="0" err="1">
                <a:solidFill>
                  <a:schemeClr val="bg1"/>
                </a:solidFill>
              </a:rPr>
              <a:t>javascript</a:t>
            </a:r>
            <a:r>
              <a:rPr lang="en-US" sz="2600" dirty="0">
                <a:solidFill>
                  <a:schemeClr val="bg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A canvas is a rectangular area on an HTML page(It act has a container)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Syntax: &lt;canvas id="</a:t>
            </a:r>
            <a:r>
              <a:rPr lang="en-US" sz="2600" dirty="0" err="1">
                <a:solidFill>
                  <a:schemeClr val="bg1"/>
                </a:solidFill>
              </a:rPr>
              <a:t>myCanvas</a:t>
            </a:r>
            <a:r>
              <a:rPr lang="en-US" sz="2600" dirty="0">
                <a:solidFill>
                  <a:schemeClr val="bg1"/>
                </a:solidFill>
              </a:rPr>
              <a:t>" width="200" height="100"&gt; Your browser does not support the HTML5 canvas tag. &lt;/canvas&gt;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</a:rPr>
              <a:t>var</a:t>
            </a:r>
            <a:r>
              <a:rPr lang="en-US" sz="2600" dirty="0">
                <a:solidFill>
                  <a:schemeClr val="bg1"/>
                </a:solidFill>
              </a:rPr>
              <a:t> c = </a:t>
            </a:r>
            <a:r>
              <a:rPr lang="en-US" sz="2600" dirty="0" err="1">
                <a:solidFill>
                  <a:schemeClr val="bg1"/>
                </a:solidFill>
              </a:rPr>
              <a:t>document.getElementById</a:t>
            </a:r>
            <a:r>
              <a:rPr lang="en-US" sz="2600" dirty="0">
                <a:solidFill>
                  <a:schemeClr val="bg1"/>
                </a:solidFill>
              </a:rPr>
              <a:t>("</a:t>
            </a:r>
            <a:r>
              <a:rPr lang="en-US" sz="2600" dirty="0" err="1">
                <a:solidFill>
                  <a:schemeClr val="bg1"/>
                </a:solidFill>
              </a:rPr>
              <a:t>myCanvas</a:t>
            </a:r>
            <a:r>
              <a:rPr lang="en-US" sz="2600" dirty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</a:rPr>
              <a:t>var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ctx</a:t>
            </a:r>
            <a:r>
              <a:rPr lang="en-US" sz="2600" dirty="0">
                <a:solidFill>
                  <a:schemeClr val="bg1"/>
                </a:solidFill>
              </a:rPr>
              <a:t> = </a:t>
            </a:r>
            <a:r>
              <a:rPr lang="en-US" sz="2600" dirty="0" err="1">
                <a:solidFill>
                  <a:schemeClr val="bg1"/>
                </a:solidFill>
              </a:rPr>
              <a:t>c.getContext</a:t>
            </a:r>
            <a:r>
              <a:rPr lang="en-US" sz="2600" dirty="0">
                <a:solidFill>
                  <a:schemeClr val="bg1"/>
                </a:solidFill>
              </a:rPr>
              <a:t>("2d");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</a:rPr>
              <a:t>ctx.moveTo</a:t>
            </a:r>
            <a:r>
              <a:rPr lang="en-US" sz="2600" dirty="0">
                <a:solidFill>
                  <a:schemeClr val="bg1"/>
                </a:solidFill>
              </a:rPr>
              <a:t>(0,0);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</a:rPr>
              <a:t>ctx.lineTo</a:t>
            </a:r>
            <a:r>
              <a:rPr lang="en-US" sz="2600" dirty="0">
                <a:solidFill>
                  <a:schemeClr val="bg1"/>
                </a:solidFill>
              </a:rPr>
              <a:t>(200,100);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</a:rPr>
              <a:t>ctx.stroke</a:t>
            </a:r>
            <a:r>
              <a:rPr lang="en-US" sz="26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&lt;/script&gt;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36B-3F9C-4DB8-BC56-38CB5687CCDD}"/>
              </a:ext>
            </a:extLst>
          </p:cNvPr>
          <p:cNvSpPr/>
          <p:nvPr/>
        </p:nvSpPr>
        <p:spPr>
          <a:xfrm>
            <a:off x="9031458" y="3573194"/>
            <a:ext cx="1800665" cy="16177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FE46EC-A349-4762-8CDC-11E1BCD46D2B}"/>
              </a:ext>
            </a:extLst>
          </p:cNvPr>
          <p:cNvCxnSpPr>
            <a:endCxn id="5" idx="2"/>
          </p:cNvCxnSpPr>
          <p:nvPr/>
        </p:nvCxnSpPr>
        <p:spPr>
          <a:xfrm>
            <a:off x="9031458" y="3573194"/>
            <a:ext cx="900333" cy="16177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0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FFED-2B66-4676-804B-EA2A800D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0" y="28137"/>
            <a:ext cx="10477986" cy="7174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HTML5 Graphical Element - SVG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232D-5005-4F57-A4BE-138D3685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998806"/>
            <a:ext cx="11345747" cy="51781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bg1"/>
                </a:solidFill>
              </a:rPr>
              <a:t> SVG stands for Scalable Vector Graphics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bg1"/>
                </a:solidFill>
              </a:rPr>
              <a:t> SVG is used to define graphics for the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bg1"/>
                </a:solidFill>
              </a:rPr>
              <a:t> &lt;</a:t>
            </a:r>
            <a:r>
              <a:rPr lang="en-US" sz="2300" dirty="0" err="1">
                <a:solidFill>
                  <a:schemeClr val="bg1"/>
                </a:solidFill>
              </a:rPr>
              <a:t>svg</a:t>
            </a:r>
            <a:r>
              <a:rPr lang="en-US" sz="2300" dirty="0">
                <a:solidFill>
                  <a:schemeClr val="bg1"/>
                </a:solidFill>
              </a:rPr>
              <a:t>&gt; element is a container for SVG graphics. SVG has several methods for drawing paths, boxes, circles, text, and graphic images.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 &lt;</a:t>
            </a:r>
            <a:r>
              <a:rPr lang="en-US" sz="2300" dirty="0" err="1">
                <a:solidFill>
                  <a:schemeClr val="bg1"/>
                </a:solidFill>
              </a:rPr>
              <a:t>svg</a:t>
            </a:r>
            <a:r>
              <a:rPr lang="en-US" sz="2300" dirty="0">
                <a:solidFill>
                  <a:schemeClr val="bg1"/>
                </a:solidFill>
              </a:rPr>
              <a:t> width="100" height="100"&gt;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  &lt;circle cx="50" cy="50" r="40" stroke="green" stroke-width="4" fill="yellow" /&gt;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&lt;/</a:t>
            </a:r>
            <a:r>
              <a:rPr lang="en-US" sz="2300" dirty="0" err="1">
                <a:solidFill>
                  <a:schemeClr val="bg1"/>
                </a:solidFill>
              </a:rPr>
              <a:t>svg</a:t>
            </a:r>
            <a:r>
              <a:rPr lang="en-US" sz="2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&lt;</a:t>
            </a:r>
            <a:r>
              <a:rPr lang="en-US" sz="2300" dirty="0" err="1">
                <a:solidFill>
                  <a:schemeClr val="bg1"/>
                </a:solidFill>
              </a:rPr>
              <a:t>svg</a:t>
            </a:r>
            <a:r>
              <a:rPr lang="en-US" sz="2300" dirty="0">
                <a:solidFill>
                  <a:schemeClr val="bg1"/>
                </a:solidFill>
              </a:rPr>
              <a:t> width="400" height="100"&gt;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  &lt;</a:t>
            </a:r>
            <a:r>
              <a:rPr lang="en-US" sz="2300" dirty="0" err="1">
                <a:solidFill>
                  <a:schemeClr val="bg1"/>
                </a:solidFill>
              </a:rPr>
              <a:t>rect</a:t>
            </a:r>
            <a:r>
              <a:rPr lang="en-US" sz="2300" dirty="0">
                <a:solidFill>
                  <a:schemeClr val="bg1"/>
                </a:solidFill>
              </a:rPr>
              <a:t> width="400" height="100" style="</a:t>
            </a:r>
            <a:r>
              <a:rPr lang="en-US" sz="2300" dirty="0" err="1">
                <a:solidFill>
                  <a:schemeClr val="bg1"/>
                </a:solidFill>
              </a:rPr>
              <a:t>fill:rgb</a:t>
            </a:r>
            <a:r>
              <a:rPr lang="en-US" sz="2300" dirty="0">
                <a:solidFill>
                  <a:schemeClr val="bg1"/>
                </a:solidFill>
              </a:rPr>
              <a:t>(0,0,255);stroke-width:10;stroke:rgb(0,0,0)" /&gt;Sorry, your browser does not support inline SVG.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&lt;/</a:t>
            </a:r>
            <a:r>
              <a:rPr lang="en-US" sz="2300" dirty="0" err="1">
                <a:solidFill>
                  <a:schemeClr val="bg1"/>
                </a:solidFill>
              </a:rPr>
              <a:t>svg</a:t>
            </a:r>
            <a:r>
              <a:rPr lang="en-US" sz="23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938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57DE-FE8D-4E66-BEF9-8151AE16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0" y="98474"/>
            <a:ext cx="10477986" cy="7596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Difference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SVG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Canvas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784FA0-149F-449E-B28D-311BE9875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15381"/>
              </p:ext>
            </p:extLst>
          </p:nvPr>
        </p:nvGraphicFramePr>
        <p:xfrm>
          <a:off x="379200" y="996146"/>
          <a:ext cx="11345862" cy="508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228">
                  <a:extLst>
                    <a:ext uri="{9D8B030D-6E8A-4147-A177-3AD203B41FA5}">
                      <a16:colId xmlns:a16="http://schemas.microsoft.com/office/drawing/2014/main" val="2521745500"/>
                    </a:ext>
                  </a:extLst>
                </a:gridCol>
                <a:gridCol w="5647634">
                  <a:extLst>
                    <a:ext uri="{9D8B030D-6E8A-4147-A177-3AD203B41FA5}">
                      <a16:colId xmlns:a16="http://schemas.microsoft.com/office/drawing/2014/main" val="435581832"/>
                    </a:ext>
                  </a:extLst>
                </a:gridCol>
              </a:tblGrid>
              <a:tr h="3824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Canvas</a:t>
                      </a:r>
                    </a:p>
                  </a:txBody>
                  <a:tcPr marL="164433" marR="82216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SVG</a:t>
                      </a:r>
                    </a:p>
                  </a:txBody>
                  <a:tcPr marL="82216" marR="82216" marT="76200" marB="76200"/>
                </a:tc>
                <a:extLst>
                  <a:ext uri="{0D108BD9-81ED-4DB2-BD59-A6C34878D82A}">
                    <a16:rowId xmlns:a16="http://schemas.microsoft.com/office/drawing/2014/main" val="3430584062"/>
                  </a:ext>
                </a:extLst>
              </a:tr>
              <a:tr h="448245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It Uses </a:t>
                      </a:r>
                      <a:r>
                        <a:rPr lang="en-US" dirty="0" err="1">
                          <a:effectLst/>
                        </a:rPr>
                        <a:t>javascript</a:t>
                      </a:r>
                      <a:endParaRPr lang="en-US" dirty="0">
                        <a:effectLst/>
                      </a:endParaRPr>
                    </a:p>
                  </a:txBody>
                  <a:tcPr marL="164433" marR="82216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Based on XML</a:t>
                      </a:r>
                    </a:p>
                  </a:txBody>
                  <a:tcPr marL="82216" marR="82216" marT="76200" marB="76200"/>
                </a:tc>
                <a:extLst>
                  <a:ext uri="{0D108BD9-81ED-4DB2-BD59-A6C34878D82A}">
                    <a16:rowId xmlns:a16="http://schemas.microsoft.com/office/drawing/2014/main" val="3686233709"/>
                  </a:ext>
                </a:extLst>
              </a:tr>
              <a:tr h="545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No support for event handlers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Support for event handlers</a:t>
                      </a:r>
                      <a:endParaRPr lang="en-US" dirty="0"/>
                    </a:p>
                  </a:txBody>
                  <a:tcPr marL="98660" marR="98660"/>
                </a:tc>
                <a:extLst>
                  <a:ext uri="{0D108BD9-81ED-4DB2-BD59-A6C34878D82A}">
                    <a16:rowId xmlns:a16="http://schemas.microsoft.com/office/drawing/2014/main" val="308114089"/>
                  </a:ext>
                </a:extLst>
              </a:tr>
              <a:tr h="779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Poor text rendering capabilities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Best suited for applications with large rendering areas (Google Maps)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extLst>
                  <a:ext uri="{0D108BD9-81ED-4DB2-BD59-A6C34878D82A}">
                    <a16:rowId xmlns:a16="http://schemas.microsoft.com/office/drawing/2014/main" val="1890891061"/>
                  </a:ext>
                </a:extLst>
              </a:tr>
              <a:tr h="779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You can save the resulting image as .</a:t>
                      </a:r>
                      <a:r>
                        <a:rPr lang="en-US" dirty="0" err="1">
                          <a:effectLst/>
                        </a:rPr>
                        <a:t>png</a:t>
                      </a:r>
                      <a:r>
                        <a:rPr lang="en-US" dirty="0">
                          <a:effectLst/>
                        </a:rPr>
                        <a:t> or .jpg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Slow rendering if complex (anything that uses the DOM a lot will be slow)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extLst>
                  <a:ext uri="{0D108BD9-81ED-4DB2-BD59-A6C34878D82A}">
                    <a16:rowId xmlns:a16="http://schemas.microsoft.com/office/drawing/2014/main" val="3113151301"/>
                  </a:ext>
                </a:extLst>
              </a:tr>
              <a:tr h="545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Well suited for graphic-intensive games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Not suited for game applications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extLst>
                  <a:ext uri="{0D108BD9-81ED-4DB2-BD59-A6C34878D82A}">
                    <a16:rowId xmlns:a16="http://schemas.microsoft.com/office/drawing/2014/main" val="2886159244"/>
                  </a:ext>
                </a:extLst>
              </a:tr>
              <a:tr h="545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Resolution dependent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Resolution independent</a:t>
                      </a:r>
                    </a:p>
                    <a:p>
                      <a:endParaRPr lang="en-US" dirty="0"/>
                    </a:p>
                  </a:txBody>
                  <a:tcPr marL="98660" marR="98660"/>
                </a:tc>
                <a:extLst>
                  <a:ext uri="{0D108BD9-81ED-4DB2-BD59-A6C34878D82A}">
                    <a16:rowId xmlns:a16="http://schemas.microsoft.com/office/drawing/2014/main" val="4119563587"/>
                  </a:ext>
                </a:extLst>
              </a:tr>
              <a:tr h="311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8660" marR="986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8660" marR="98660"/>
                </a:tc>
                <a:extLst>
                  <a:ext uri="{0D108BD9-81ED-4DB2-BD59-A6C34878D82A}">
                    <a16:rowId xmlns:a16="http://schemas.microsoft.com/office/drawing/2014/main" val="208084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9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7A58-0B00-456F-83F0-81090A6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27E2-6D99-4EFE-835E-16788C03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HTML Geolocation API is used to get the geographical position of a user.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/>
              <a:t>navigator.geolocation.getCurrentPosition</a:t>
            </a:r>
            <a:r>
              <a:rPr lang="en-US" dirty="0"/>
              <a:t>(success, error), </a:t>
            </a:r>
            <a:r>
              <a:rPr lang="en-US" dirty="0">
                <a:solidFill>
                  <a:schemeClr val="bg1"/>
                </a:solidFill>
              </a:rPr>
              <a:t>we can get the current </a:t>
            </a:r>
            <a:r>
              <a:rPr lang="en-US" dirty="0" err="1">
                <a:solidFill>
                  <a:schemeClr val="bg1"/>
                </a:solidFill>
              </a:rPr>
              <a:t>postion</a:t>
            </a:r>
            <a:r>
              <a:rPr lang="en-US" dirty="0">
                <a:solidFill>
                  <a:schemeClr val="bg1"/>
                </a:solidFill>
              </a:rPr>
              <a:t> of the user</a:t>
            </a:r>
          </a:p>
          <a:p>
            <a:r>
              <a:rPr lang="en-US" u="sng" dirty="0">
                <a:solidFill>
                  <a:schemeClr val="bg1"/>
                </a:solidFill>
              </a:rPr>
              <a:t>Handling Errors and Rejections </a:t>
            </a:r>
            <a:r>
              <a:rPr lang="en-US" dirty="0">
                <a:solidFill>
                  <a:schemeClr val="bg1"/>
                </a:solidFill>
              </a:rPr>
              <a:t>: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parameter of </a:t>
            </a:r>
            <a:r>
              <a:rPr lang="en-US" dirty="0" err="1">
                <a:solidFill>
                  <a:schemeClr val="bg1"/>
                </a:solidFill>
              </a:rPr>
              <a:t>getCurrentPostion</a:t>
            </a:r>
            <a:r>
              <a:rPr lang="en-US" dirty="0">
                <a:solidFill>
                  <a:schemeClr val="bg1"/>
                </a:solidFill>
              </a:rPr>
              <a:t> is error callback, using which we can handle errors/exceptions(ex: location not available, access denied)</a:t>
            </a:r>
          </a:p>
          <a:p>
            <a:r>
              <a:rPr lang="en-US" dirty="0">
                <a:solidFill>
                  <a:schemeClr val="bg1"/>
                </a:solidFill>
              </a:rPr>
              <a:t> You can also watch user position using </a:t>
            </a:r>
            <a:r>
              <a:rPr lang="en-US" dirty="0" err="1"/>
              <a:t>navigator.geolocation.watchPosition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 the user moves it will return updated location.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is well suited for GPS devices.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96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KHEBsRRlOlOADTS5z0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KHEBsRRlOlOADTS5z0vQ"/>
</p:tagLst>
</file>

<file path=ppt/theme/theme1.xml><?xml version="1.0" encoding="utf-8"?>
<a:theme xmlns:a="http://schemas.openxmlformats.org/drawingml/2006/main" name="1_Office Theme">
  <a:themeElements>
    <a:clrScheme name="HCL_RBtC">
      <a:dk1>
        <a:srgbClr val="000000"/>
      </a:dk1>
      <a:lt1>
        <a:srgbClr val="FFFFFF"/>
      </a:lt1>
      <a:dk2>
        <a:srgbClr val="F17E00"/>
      </a:dk2>
      <a:lt2>
        <a:srgbClr val="0066B3"/>
      </a:lt2>
      <a:accent1>
        <a:srgbClr val="288CB4"/>
      </a:accent1>
      <a:accent2>
        <a:srgbClr val="F05A3C"/>
      </a:accent2>
      <a:accent3>
        <a:srgbClr val="28AAA0"/>
      </a:accent3>
      <a:accent4>
        <a:srgbClr val="FA9623"/>
      </a:accent4>
      <a:accent5>
        <a:srgbClr val="4BB4CD"/>
      </a:accent5>
      <a:accent6>
        <a:srgbClr val="7F3F98"/>
      </a:accent6>
      <a:hlink>
        <a:srgbClr val="0066FF"/>
      </a:hlink>
      <a:folHlink>
        <a:srgbClr val="FAB9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404040"/>
          </a:solidFill>
          <a:prstDash val="sysDot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</TotalTime>
  <Words>756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David</vt:lpstr>
      <vt:lpstr>Wingdings</vt:lpstr>
      <vt:lpstr>1_Office Theme</vt:lpstr>
      <vt:lpstr>think-cell Slide</vt:lpstr>
      <vt:lpstr>HTML5 ref: https://www.w3schools.com/js</vt:lpstr>
      <vt:lpstr>What is HTML5</vt:lpstr>
      <vt:lpstr>New Elements</vt:lpstr>
      <vt:lpstr>Semantic elements</vt:lpstr>
      <vt:lpstr>HTML5 Input Types</vt:lpstr>
      <vt:lpstr>HTML5 Graphical Element - Canvas</vt:lpstr>
      <vt:lpstr>HTML5 Graphical Element - SVG</vt:lpstr>
      <vt:lpstr>Difference between SVG and Canvas</vt:lpstr>
      <vt:lpstr>Html5 Geolocation</vt:lpstr>
      <vt:lpstr>Html5 Media support - audio</vt:lpstr>
      <vt:lpstr>Html5 Media support - Video</vt:lpstr>
      <vt:lpstr>Html5 web storages</vt:lpstr>
      <vt:lpstr>Html5 web workers</vt:lpstr>
      <vt:lpstr>Thank You   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HTML5</dc:title>
  <dc:creator>Radha Nanjundaswamy</dc:creator>
  <cp:lastModifiedBy>Radha Nanjundaswamy</cp:lastModifiedBy>
  <cp:revision>290</cp:revision>
  <dcterms:created xsi:type="dcterms:W3CDTF">2018-08-13T05:35:22Z</dcterms:created>
  <dcterms:modified xsi:type="dcterms:W3CDTF">2019-02-08T06:44:36Z</dcterms:modified>
</cp:coreProperties>
</file>