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75" r:id="rId3"/>
    <p:sldId id="277" r:id="rId4"/>
    <p:sldId id="276" r:id="rId5"/>
    <p:sldId id="286" r:id="rId6"/>
    <p:sldId id="287" r:id="rId7"/>
    <p:sldId id="279" r:id="rId8"/>
    <p:sldId id="295" r:id="rId9"/>
    <p:sldId id="296" r:id="rId10"/>
    <p:sldId id="297" r:id="rId11"/>
    <p:sldId id="299" r:id="rId12"/>
    <p:sldId id="280" r:id="rId13"/>
    <p:sldId id="281" r:id="rId14"/>
    <p:sldId id="293" r:id="rId15"/>
    <p:sldId id="284" r:id="rId16"/>
    <p:sldId id="294" r:id="rId17"/>
    <p:sldId id="282" r:id="rId18"/>
    <p:sldId id="283" r:id="rId19"/>
    <p:sldId id="285" r:id="rId20"/>
    <p:sldId id="288" r:id="rId21"/>
    <p:sldId id="322" r:id="rId22"/>
    <p:sldId id="324" r:id="rId23"/>
    <p:sldId id="323" r:id="rId24"/>
    <p:sldId id="315" r:id="rId25"/>
    <p:sldId id="316" r:id="rId26"/>
    <p:sldId id="317" r:id="rId27"/>
    <p:sldId id="318" r:id="rId28"/>
    <p:sldId id="319" r:id="rId29"/>
    <p:sldId id="321" r:id="rId30"/>
    <p:sldId id="289" r:id="rId31"/>
    <p:sldId id="290" r:id="rId32"/>
    <p:sldId id="291" r:id="rId33"/>
    <p:sldId id="300" r:id="rId34"/>
    <p:sldId id="292" r:id="rId35"/>
    <p:sldId id="301" r:id="rId36"/>
    <p:sldId id="310" r:id="rId37"/>
    <p:sldId id="302" r:id="rId38"/>
    <p:sldId id="303" r:id="rId39"/>
    <p:sldId id="304" r:id="rId40"/>
    <p:sldId id="305" r:id="rId41"/>
    <p:sldId id="307" r:id="rId42"/>
    <p:sldId id="308" r:id="rId43"/>
    <p:sldId id="309" r:id="rId44"/>
    <p:sldId id="306" r:id="rId45"/>
    <p:sldId id="311" r:id="rId46"/>
    <p:sldId id="312" r:id="rId47"/>
    <p:sldId id="313" r:id="rId48"/>
    <p:sldId id="314" r:id="rId49"/>
    <p:sldId id="278" r:id="rId50"/>
    <p:sldId id="32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3" d="100"/>
          <a:sy n="53" d="100"/>
        </p:scale>
        <p:origin x="6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0110" y="2144172"/>
            <a:ext cx="10951780" cy="473069"/>
          </a:xfrm>
        </p:spPr>
        <p:txBody>
          <a:bodyPr anchor="ctr"/>
          <a:lstStyle>
            <a:lvl1pPr algn="ctr">
              <a:defRPr sz="4000">
                <a:solidFill>
                  <a:schemeClr val="bg2"/>
                </a:solidFill>
              </a:defRPr>
            </a:lvl1pPr>
          </a:lstStyle>
          <a:p>
            <a:r>
              <a:rPr lang="en-US" dirty="0"/>
              <a:t>Click to edit Master title style</a:t>
            </a:r>
          </a:p>
        </p:txBody>
      </p:sp>
      <p:sp>
        <p:nvSpPr>
          <p:cNvPr id="3" name="Subtitle 2"/>
          <p:cNvSpPr>
            <a:spLocks noGrp="1"/>
          </p:cNvSpPr>
          <p:nvPr>
            <p:ph type="subTitle" idx="1"/>
          </p:nvPr>
        </p:nvSpPr>
        <p:spPr>
          <a:xfrm>
            <a:off x="620110" y="2748751"/>
            <a:ext cx="10951780" cy="396376"/>
          </a:xfrm>
        </p:spPr>
        <p:txBody>
          <a:bodyPr anchor="ctr">
            <a:noAutofit/>
          </a:bodyPr>
          <a:lstStyle>
            <a:lvl1pPr marL="0" indent="0" algn="ctr">
              <a:buNone/>
              <a:defRPr sz="3000" b="1">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34735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564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616" name="think-cell Slide" r:id="rId4" imgW="470" imgH="469" progId="TCLayout.ActiveDocument.1">
                  <p:embed/>
                </p:oleObj>
              </mc:Choice>
              <mc:Fallback>
                <p:oleObj name="think-cell Slide" r:id="rId4" imgW="470" imgH="469"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604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bwMode="auto">
          <a:xfrm>
            <a:off x="118241" y="851792"/>
            <a:ext cx="10917621" cy="715815"/>
          </a:xfrm>
          <a:prstGeom prst="rect">
            <a:avLst/>
          </a:prstGeom>
          <a:solidFill>
            <a:schemeClr val="bg1"/>
          </a:solidFill>
          <a:ln w="3175" cap="flat" cmpd="sng" algn="ctr">
            <a:noFill/>
            <a:prstDash val="solid"/>
            <a:miter lim="800000"/>
            <a:headEnd type="none" w="sm" len="sm"/>
            <a:tailEnd type="triangle" w="med" len="med"/>
          </a:ln>
          <a:effectLst/>
        </p:spPr>
        <p:txBody>
          <a:bodyPr vert="horz" wrap="none" lIns="82808" tIns="41404" rIns="82808" bIns="41404" numCol="1" rtlCol="0" anchor="t" anchorCtr="0" compatLnSpc="1">
            <a:prstTxWarp prst="textNoShape">
              <a:avLst/>
            </a:prstTxWarp>
          </a:bodyPr>
          <a:lstStyle/>
          <a:p>
            <a:pPr fontAlgn="base">
              <a:spcBef>
                <a:spcPct val="0"/>
              </a:spcBef>
              <a:spcAft>
                <a:spcPct val="0"/>
              </a:spcAft>
            </a:pPr>
            <a:endParaRPr lang="en-US" sz="3300" dirty="0">
              <a:solidFill>
                <a:prstClr val="black"/>
              </a:solidFill>
              <a:latin typeface="Cambria" pitchFamily="18" charset="0"/>
            </a:endParaRPr>
          </a:p>
        </p:txBody>
      </p:sp>
    </p:spTree>
    <p:extLst>
      <p:ext uri="{BB962C8B-B14F-4D97-AF65-F5344CB8AC3E}">
        <p14:creationId xmlns:p14="http://schemas.microsoft.com/office/powerpoint/2010/main" val="346982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rgbClr val="2785C9"/>
            </a:gs>
            <a:gs pos="71000">
              <a:srgbClr val="0070C0"/>
            </a:gs>
            <a:gs pos="0">
              <a:schemeClr val="accent1">
                <a:lumMod val="5000"/>
                <a:lumOff val="95000"/>
              </a:schemeClr>
            </a:gs>
            <a:gs pos="95000">
              <a:schemeClr val="accent1">
                <a:lumMod val="45000"/>
                <a:lumOff val="55000"/>
              </a:schemeClr>
            </a:gs>
            <a:gs pos="0">
              <a:schemeClr val="accent1">
                <a:lumMod val="45000"/>
                <a:lumOff val="55000"/>
              </a:schemeClr>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592" name="think-cell Slide" r:id="rId8" imgW="470" imgH="469" progId="TCLayout.ActiveDocument.1">
                  <p:embed/>
                </p:oleObj>
              </mc:Choice>
              <mc:Fallback>
                <p:oleObj name="think-cell Slide" r:id="rId8" imgW="470" imgH="469" progId="TCLayout.ActiveDocument.1">
                  <p:embed/>
                  <p:pic>
                    <p:nvPicPr>
                      <p:cNvPr id="4" name="Object 3"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379200" y="260022"/>
            <a:ext cx="10477986" cy="61233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379199" y="1249341"/>
            <a:ext cx="11345747" cy="49276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Rectangle 13"/>
          <p:cNvSpPr>
            <a:spLocks noChangeArrowheads="1"/>
          </p:cNvSpPr>
          <p:nvPr userDrawn="1"/>
        </p:nvSpPr>
        <p:spPr bwMode="auto">
          <a:xfrm>
            <a:off x="379199" y="6592375"/>
            <a:ext cx="110608" cy="97929"/>
          </a:xfrm>
          <a:prstGeom prst="rect">
            <a:avLst/>
          </a:prstGeom>
          <a:noFill/>
          <a:ln w="9525">
            <a:noFill/>
            <a:miter lim="800000"/>
            <a:headEnd/>
            <a:tailEnd/>
          </a:ln>
        </p:spPr>
        <p:txBody>
          <a:bodyPr wrap="none" lIns="0" tIns="0" rIns="0" bIns="0" anchor="ctr" anchorCtr="1">
            <a:spAutoFit/>
          </a:bodyPr>
          <a:lstStyle/>
          <a:p>
            <a:pPr algn="r" defTabSz="760512" eaLnBrk="0" hangingPunct="0">
              <a:defRPr/>
            </a:pPr>
            <a:fld id="{70DF7A75-D80B-459D-B033-E7BFAB0290B5}" type="slidenum">
              <a:rPr lang="it-IT" sz="700">
                <a:solidFill>
                  <a:srgbClr val="000000"/>
                </a:solidFill>
                <a:latin typeface="Arial" charset="0"/>
                <a:ea typeface="Arial" charset="0"/>
                <a:cs typeface="Arial" charset="0"/>
              </a:rPr>
              <a:pPr algn="r" defTabSz="760512" eaLnBrk="0" hangingPunct="0">
                <a:defRPr/>
              </a:pPr>
              <a:t>‹#›</a:t>
            </a:fld>
            <a:endParaRPr lang="it-IT" sz="700">
              <a:solidFill>
                <a:srgbClr val="000000"/>
              </a:solidFill>
              <a:latin typeface="Arial" charset="0"/>
              <a:ea typeface="Arial" charset="0"/>
              <a:cs typeface="Arial" charset="0"/>
            </a:endParaRPr>
          </a:p>
        </p:txBody>
      </p:sp>
      <p:cxnSp>
        <p:nvCxnSpPr>
          <p:cNvPr id="24" name="Straight Connector 23"/>
          <p:cNvCxnSpPr/>
          <p:nvPr userDrawn="1"/>
        </p:nvCxnSpPr>
        <p:spPr bwMode="auto">
          <a:xfrm>
            <a:off x="622800" y="6513647"/>
            <a:ext cx="0" cy="344353"/>
          </a:xfrm>
          <a:prstGeom prst="line">
            <a:avLst/>
          </a:prstGeom>
          <a:ln>
            <a:headEnd type="none" w="sm" len="sm"/>
            <a:tailEnd type="none" w="med" len="med"/>
          </a:ln>
        </p:spPr>
        <p:style>
          <a:lnRef idx="1">
            <a:schemeClr val="dk1"/>
          </a:lnRef>
          <a:fillRef idx="0">
            <a:schemeClr val="dk1"/>
          </a:fillRef>
          <a:effectRef idx="0">
            <a:schemeClr val="dk1"/>
          </a:effectRef>
          <a:fontRef idx="minor">
            <a:schemeClr val="tx1"/>
          </a:fontRef>
        </p:style>
      </p:cxnSp>
      <p:sp>
        <p:nvSpPr>
          <p:cNvPr id="25" name="Rectangle 24"/>
          <p:cNvSpPr/>
          <p:nvPr userDrawn="1"/>
        </p:nvSpPr>
        <p:spPr>
          <a:xfrm>
            <a:off x="7103987" y="6554367"/>
            <a:ext cx="4580015" cy="191338"/>
          </a:xfrm>
          <a:prstGeom prst="rect">
            <a:avLst/>
          </a:prstGeom>
        </p:spPr>
        <p:txBody>
          <a:bodyPr lIns="82808" tIns="41404" rIns="82808" bIns="41404">
            <a:spAutoFit/>
          </a:bodyPr>
          <a:lstStyle/>
          <a:p>
            <a:pPr algn="r"/>
            <a:r>
              <a:rPr lang="en-US" sz="700" dirty="0">
                <a:solidFill>
                  <a:srgbClr val="000000"/>
                </a:solidFill>
                <a:latin typeface="Arial" charset="0"/>
                <a:ea typeface="Arial" charset="0"/>
                <a:cs typeface="Arial" charset="0"/>
              </a:rPr>
              <a:t>Copyright © 2017 HCL Technologies Limited  |  www.hcltech.com</a:t>
            </a:r>
          </a:p>
        </p:txBody>
      </p:sp>
      <p:pic>
        <p:nvPicPr>
          <p:cNvPr id="26" name="Picture 25"/>
          <p:cNvPicPr>
            <a:picLocks noChangeAspect="1"/>
          </p:cNvPicPr>
          <p:nvPr userDrawn="1"/>
        </p:nvPicPr>
        <p:blipFill rotWithShape="1">
          <a:blip r:embed="rId10" cstate="email">
            <a:extLst>
              <a:ext uri="{28A0092B-C50C-407E-A947-70E740481C1C}">
                <a14:useLocalDpi xmlns:a14="http://schemas.microsoft.com/office/drawing/2010/main" val="0"/>
              </a:ext>
            </a:extLst>
          </a:blip>
          <a:srcRect/>
          <a:stretch/>
        </p:blipFill>
        <p:spPr>
          <a:xfrm>
            <a:off x="10123607" y="6248400"/>
            <a:ext cx="1601339" cy="333233"/>
          </a:xfrm>
          <a:prstGeom prst="rect">
            <a:avLst/>
          </a:prstGeom>
        </p:spPr>
      </p:pic>
      <p:sp>
        <p:nvSpPr>
          <p:cNvPr id="27" name="Rectangle 26"/>
          <p:cNvSpPr/>
          <p:nvPr userDrawn="1"/>
        </p:nvSpPr>
        <p:spPr>
          <a:xfrm>
            <a:off x="657793" y="6554367"/>
            <a:ext cx="2907323" cy="173944"/>
          </a:xfrm>
          <a:prstGeom prst="rect">
            <a:avLst/>
          </a:prstGeom>
        </p:spPr>
        <p:txBody>
          <a:bodyPr wrap="square" lIns="82808" tIns="41404" rIns="82808" bIns="41404">
            <a:spAutoFit/>
          </a:bodyPr>
          <a:lstStyle/>
          <a:p>
            <a:r>
              <a:rPr lang="en-US" sz="700" dirty="0">
                <a:solidFill>
                  <a:prstClr val="black"/>
                </a:solidFill>
                <a:latin typeface="Arial" charset="0"/>
                <a:ea typeface="Arial" charset="0"/>
                <a:cs typeface="Arial" charset="0"/>
              </a:rPr>
              <a:t>HCL Technologies Confidential   </a:t>
            </a:r>
          </a:p>
        </p:txBody>
      </p:sp>
    </p:spTree>
    <p:extLst>
      <p:ext uri="{BB962C8B-B14F-4D97-AF65-F5344CB8AC3E}">
        <p14:creationId xmlns:p14="http://schemas.microsoft.com/office/powerpoint/2010/main" val="2074348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lnSpc>
          <a:spcPct val="90000"/>
        </a:lnSpc>
        <a:spcBef>
          <a:spcPct val="0"/>
        </a:spcBef>
        <a:buNone/>
        <a:defRPr sz="3200" b="1" kern="1200" cap="all" baseline="0">
          <a:solidFill>
            <a:schemeClr val="bg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Calibri" charset="0"/>
          <a:ea typeface="Calibri" charset="0"/>
          <a:cs typeface="Calibri"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Calibri" charset="0"/>
          <a:ea typeface="Calibri" charset="0"/>
          <a:cs typeface="Calibri"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Calibri" charset="0"/>
          <a:ea typeface="Calibri" charset="0"/>
          <a:cs typeface="Calibri"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Calibri" charset="0"/>
          <a:ea typeface="Calibri" charset="0"/>
          <a:cs typeface="Calibri"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Calibri" charset="0"/>
          <a:ea typeface="Calibri" charset="0"/>
          <a:cs typeface="Calibr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640" name="think-cell Slide" r:id="rId5" imgW="470" imgH="469" progId="TCLayout.ActiveDocument.1">
                  <p:embed/>
                </p:oleObj>
              </mc:Choice>
              <mc:Fallback>
                <p:oleObj name="think-cell Slide" r:id="rId5" imgW="470" imgH="469" progId="TCLayout.ActiveDocument.1">
                  <p:embed/>
                  <p:pic>
                    <p:nvPicPr>
                      <p:cNvPr id="5" name="Object 4"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p:cNvSpPr/>
          <p:nvPr>
            <p:custDataLst>
              <p:tags r:id="rId3"/>
            </p:custDataLst>
          </p:nvPr>
        </p:nvSpPr>
        <p:spPr bwMode="auto">
          <a:xfrm>
            <a:off x="0" y="0"/>
            <a:ext cx="158750" cy="15875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sym typeface="Calibri" panose="020F0502020204030204" pitchFamily="34" charset="0"/>
            </a:endParaRPr>
          </a:p>
        </p:txBody>
      </p:sp>
      <p:sp>
        <p:nvSpPr>
          <p:cNvPr id="6" name="Title 5">
            <a:extLst>
              <a:ext uri="{FF2B5EF4-FFF2-40B4-BE49-F238E27FC236}">
                <a16:creationId xmlns:a16="http://schemas.microsoft.com/office/drawing/2014/main" id="{AE179D6F-4F58-4378-9FA8-B35AAA4494FE}"/>
              </a:ext>
            </a:extLst>
          </p:cNvPr>
          <p:cNvSpPr>
            <a:spLocks noGrp="1"/>
          </p:cNvSpPr>
          <p:nvPr>
            <p:ph type="ctrTitle"/>
          </p:nvPr>
        </p:nvSpPr>
        <p:spPr>
          <a:xfrm>
            <a:off x="606042" y="2256714"/>
            <a:ext cx="10951780" cy="1330548"/>
          </a:xfrm>
        </p:spPr>
        <p:txBody>
          <a:bodyPr/>
          <a:lstStyle/>
          <a:p>
            <a:r>
              <a:rPr lang="en-US" sz="6600" dirty="0">
                <a:solidFill>
                  <a:schemeClr val="bg1"/>
                </a:solidFill>
                <a:effectLst>
                  <a:outerShdw blurRad="38100" dist="38100" dir="2700000" algn="tl">
                    <a:srgbClr val="000000">
                      <a:alpha val="43137"/>
                    </a:srgbClr>
                  </a:outerShdw>
                </a:effectLst>
                <a:latin typeface="+mn-lt"/>
              </a:rPr>
              <a:t>Polymer</a:t>
            </a:r>
          </a:p>
        </p:txBody>
      </p:sp>
    </p:spTree>
    <p:extLst>
      <p:ext uri="{BB962C8B-B14F-4D97-AF65-F5344CB8AC3E}">
        <p14:creationId xmlns:p14="http://schemas.microsoft.com/office/powerpoint/2010/main" val="2636288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948F-8788-49A0-84E9-9C14D10AC35B}"/>
              </a:ext>
            </a:extLst>
          </p:cNvPr>
          <p:cNvSpPr>
            <a:spLocks noGrp="1"/>
          </p:cNvSpPr>
          <p:nvPr>
            <p:ph type="title"/>
          </p:nvPr>
        </p:nvSpPr>
        <p:spPr>
          <a:xfrm>
            <a:off x="379199" y="0"/>
            <a:ext cx="10477986" cy="435429"/>
          </a:xfrm>
        </p:spPr>
        <p:txBody>
          <a:bodyPr/>
          <a:lstStyle/>
          <a:p>
            <a:r>
              <a:rPr lang="en-US" sz="2800" dirty="0"/>
              <a:t>Paper elements example</a:t>
            </a:r>
          </a:p>
        </p:txBody>
      </p:sp>
      <p:sp>
        <p:nvSpPr>
          <p:cNvPr id="3" name="Content Placeholder 2">
            <a:extLst>
              <a:ext uri="{FF2B5EF4-FFF2-40B4-BE49-F238E27FC236}">
                <a16:creationId xmlns:a16="http://schemas.microsoft.com/office/drawing/2014/main" id="{97FE096C-60B9-4DB6-9647-4C6B4A65302E}"/>
              </a:ext>
            </a:extLst>
          </p:cNvPr>
          <p:cNvSpPr>
            <a:spLocks noGrp="1"/>
          </p:cNvSpPr>
          <p:nvPr>
            <p:ph idx="1"/>
          </p:nvPr>
        </p:nvSpPr>
        <p:spPr>
          <a:xfrm>
            <a:off x="379199" y="580570"/>
            <a:ext cx="11345747" cy="6023429"/>
          </a:xfrm>
        </p:spPr>
        <p:txBody>
          <a:bodyPr>
            <a:normAutofit fontScale="92500" lnSpcReduction="20000"/>
          </a:bodyPr>
          <a:lstStyle/>
          <a:p>
            <a:r>
              <a:rPr lang="en-US" sz="2400" dirty="0">
                <a:solidFill>
                  <a:schemeClr val="bg1"/>
                </a:solidFill>
              </a:rPr>
              <a:t>The paper elements are a set of UI components designed to implement Google's material design guidelines.</a:t>
            </a:r>
          </a:p>
          <a:p>
            <a:pPr marL="0" indent="0">
              <a:buNone/>
            </a:pPr>
            <a:r>
              <a:rPr lang="en-US" sz="2400" b="1" u="sng" dirty="0"/>
              <a:t>Paper input: </a:t>
            </a:r>
            <a:r>
              <a:rPr lang="en-US" sz="2400" dirty="0">
                <a:solidFill>
                  <a:schemeClr val="bg1"/>
                </a:solidFill>
              </a:rPr>
              <a:t>&lt;paper-input name="</a:t>
            </a:r>
            <a:r>
              <a:rPr lang="en-US" sz="2400" dirty="0" err="1">
                <a:solidFill>
                  <a:schemeClr val="bg1"/>
                </a:solidFill>
              </a:rPr>
              <a:t>firstName</a:t>
            </a:r>
            <a:r>
              <a:rPr lang="en-US" sz="2400" dirty="0">
                <a:solidFill>
                  <a:schemeClr val="bg1"/>
                </a:solidFill>
              </a:rPr>
              <a:t>" value={{</a:t>
            </a:r>
            <a:r>
              <a:rPr lang="en-US" sz="2400" dirty="0" err="1">
                <a:solidFill>
                  <a:schemeClr val="bg1"/>
                </a:solidFill>
              </a:rPr>
              <a:t>firstName</a:t>
            </a:r>
            <a:r>
              <a:rPr lang="en-US" sz="2400" dirty="0">
                <a:solidFill>
                  <a:schemeClr val="bg1"/>
                </a:solidFill>
              </a:rPr>
              <a:t>}} label="First Name" required error-message="</a:t>
            </a:r>
            <a:r>
              <a:rPr lang="en-US" sz="2400" dirty="0" err="1">
                <a:solidFill>
                  <a:schemeClr val="bg1"/>
                </a:solidFill>
              </a:rPr>
              <a:t>Pls</a:t>
            </a:r>
            <a:r>
              <a:rPr lang="en-US" sz="2400" dirty="0">
                <a:solidFill>
                  <a:schemeClr val="bg1"/>
                </a:solidFill>
              </a:rPr>
              <a:t> enter First Name"&gt;&lt;/paper-input&gt;</a:t>
            </a:r>
          </a:p>
          <a:p>
            <a:pPr marL="0" indent="0">
              <a:buNone/>
            </a:pPr>
            <a:r>
              <a:rPr lang="en-US" sz="2400" dirty="0">
                <a:solidFill>
                  <a:schemeClr val="bg1"/>
                </a:solidFill>
              </a:rPr>
              <a:t>&lt;paper-input type="password" name="</a:t>
            </a:r>
            <a:r>
              <a:rPr lang="en-US" sz="2400" dirty="0" err="1">
                <a:solidFill>
                  <a:schemeClr val="bg1"/>
                </a:solidFill>
              </a:rPr>
              <a:t>lastName</a:t>
            </a:r>
            <a:r>
              <a:rPr lang="en-US" sz="2400" dirty="0">
                <a:solidFill>
                  <a:schemeClr val="bg1"/>
                </a:solidFill>
              </a:rPr>
              <a:t>" value={{</a:t>
            </a:r>
            <a:r>
              <a:rPr lang="en-US" sz="2400" dirty="0" err="1">
                <a:solidFill>
                  <a:schemeClr val="bg1"/>
                </a:solidFill>
              </a:rPr>
              <a:t>lastName</a:t>
            </a:r>
            <a:r>
              <a:rPr lang="en-US" sz="2400" dirty="0">
                <a:solidFill>
                  <a:schemeClr val="bg1"/>
                </a:solidFill>
              </a:rPr>
              <a:t>}} label="Last Name" required  pattern="[a-</a:t>
            </a:r>
            <a:r>
              <a:rPr lang="en-US" sz="2400" dirty="0" err="1">
                <a:solidFill>
                  <a:schemeClr val="bg1"/>
                </a:solidFill>
              </a:rPr>
              <a:t>zA</a:t>
            </a:r>
            <a:r>
              <a:rPr lang="en-US" sz="2400" dirty="0">
                <a:solidFill>
                  <a:schemeClr val="bg1"/>
                </a:solidFill>
              </a:rPr>
              <a:t>-Z]*" error-message="letters only!"&gt;&lt;/paper-input&gt;</a:t>
            </a:r>
          </a:p>
          <a:p>
            <a:pPr marL="0" indent="0">
              <a:buNone/>
            </a:pPr>
            <a:r>
              <a:rPr lang="en-US" sz="2400" dirty="0">
                <a:solidFill>
                  <a:schemeClr val="bg1"/>
                </a:solidFill>
              </a:rPr>
              <a:t> </a:t>
            </a:r>
            <a:r>
              <a:rPr lang="en-US" sz="2400" b="1" u="sng" dirty="0"/>
              <a:t>Paper-checkbox:</a:t>
            </a:r>
            <a:r>
              <a:rPr lang="en-US" sz="2400" dirty="0">
                <a:solidFill>
                  <a:schemeClr val="bg1"/>
                </a:solidFill>
              </a:rPr>
              <a:t> &lt;paper-checkbox name="checkbox" value="{{checkbox}}" required error-message="</a:t>
            </a:r>
            <a:r>
              <a:rPr lang="en-US" sz="2400" dirty="0" err="1">
                <a:solidFill>
                  <a:schemeClr val="bg1"/>
                </a:solidFill>
              </a:rPr>
              <a:t>Pls</a:t>
            </a:r>
            <a:r>
              <a:rPr lang="en-US" sz="2400" dirty="0">
                <a:solidFill>
                  <a:schemeClr val="bg1"/>
                </a:solidFill>
              </a:rPr>
              <a:t> check the checkbox"&gt;&lt;/paper-checkbox&gt;</a:t>
            </a:r>
          </a:p>
          <a:p>
            <a:pPr marL="0" indent="0">
              <a:buNone/>
            </a:pPr>
            <a:r>
              <a:rPr lang="en-US" sz="2400" dirty="0">
                <a:solidFill>
                  <a:schemeClr val="bg1"/>
                </a:solidFill>
              </a:rPr>
              <a:t> </a:t>
            </a:r>
            <a:r>
              <a:rPr lang="en-US" sz="2400" b="1" u="sng" dirty="0"/>
              <a:t>Paper-button: </a:t>
            </a:r>
            <a:r>
              <a:rPr lang="en-US" sz="2400" dirty="0">
                <a:solidFill>
                  <a:schemeClr val="bg1"/>
                </a:solidFill>
              </a:rPr>
              <a:t>&lt;paper-button raised class="custom" on-click="_</a:t>
            </a:r>
            <a:r>
              <a:rPr lang="en-US" sz="2400" dirty="0" err="1">
                <a:solidFill>
                  <a:schemeClr val="bg1"/>
                </a:solidFill>
              </a:rPr>
              <a:t>handleSubmit</a:t>
            </a:r>
            <a:r>
              <a:rPr lang="en-US" sz="2400" dirty="0">
                <a:solidFill>
                  <a:schemeClr val="bg1"/>
                </a:solidFill>
              </a:rPr>
              <a:t>"&gt;Submit&lt;/paper-button&gt;</a:t>
            </a:r>
          </a:p>
          <a:p>
            <a:pPr marL="0" indent="0">
              <a:buNone/>
            </a:pPr>
            <a:r>
              <a:rPr lang="en-US" sz="2400" dirty="0">
                <a:solidFill>
                  <a:schemeClr val="bg1"/>
                </a:solidFill>
              </a:rPr>
              <a:t> </a:t>
            </a:r>
            <a:r>
              <a:rPr lang="en-US" sz="2400" b="1" u="sng" dirty="0"/>
              <a:t>Paper-dropdown: </a:t>
            </a:r>
            <a:r>
              <a:rPr lang="en-US" sz="2400" dirty="0">
                <a:solidFill>
                  <a:schemeClr val="bg1"/>
                </a:solidFill>
              </a:rPr>
              <a:t>&lt;paper-dropdown-menu name="</a:t>
            </a:r>
            <a:r>
              <a:rPr lang="en-US" sz="2400" dirty="0" err="1">
                <a:solidFill>
                  <a:schemeClr val="bg1"/>
                </a:solidFill>
              </a:rPr>
              <a:t>skillSelected</a:t>
            </a:r>
            <a:r>
              <a:rPr lang="en-US" sz="2400" dirty="0">
                <a:solidFill>
                  <a:schemeClr val="bg1"/>
                </a:solidFill>
              </a:rPr>
              <a:t>" label="Select Skill" required error-message="</a:t>
            </a:r>
            <a:r>
              <a:rPr lang="en-US" sz="2400" dirty="0" err="1">
                <a:solidFill>
                  <a:schemeClr val="bg1"/>
                </a:solidFill>
              </a:rPr>
              <a:t>Pls</a:t>
            </a:r>
            <a:r>
              <a:rPr lang="en-US" sz="2400" dirty="0">
                <a:solidFill>
                  <a:schemeClr val="bg1"/>
                </a:solidFill>
              </a:rPr>
              <a:t> select Skill" on-iron-select="_</a:t>
            </a:r>
            <a:r>
              <a:rPr lang="en-US" sz="2400" dirty="0" err="1">
                <a:solidFill>
                  <a:schemeClr val="bg1"/>
                </a:solidFill>
              </a:rPr>
              <a:t>itemSelected</a:t>
            </a:r>
            <a:r>
              <a:rPr lang="en-US" sz="2400" dirty="0">
                <a:solidFill>
                  <a:schemeClr val="bg1"/>
                </a:solidFill>
              </a:rPr>
              <a:t>"&gt;</a:t>
            </a:r>
          </a:p>
          <a:p>
            <a:pPr marL="0" indent="0">
              <a:buNone/>
            </a:pPr>
            <a:r>
              <a:rPr lang="en-US" sz="2400" dirty="0">
                <a:solidFill>
                  <a:schemeClr val="bg1"/>
                </a:solidFill>
              </a:rPr>
              <a:t>            &lt;paper-</a:t>
            </a:r>
            <a:r>
              <a:rPr lang="en-US" sz="2400" dirty="0" err="1">
                <a:solidFill>
                  <a:schemeClr val="bg1"/>
                </a:solidFill>
              </a:rPr>
              <a:t>listbox</a:t>
            </a:r>
            <a:r>
              <a:rPr lang="en-US" sz="2400" dirty="0">
                <a:solidFill>
                  <a:schemeClr val="bg1"/>
                </a:solidFill>
              </a:rPr>
              <a:t> slot="dropdown-content" class="dropdown-content"&gt;</a:t>
            </a:r>
          </a:p>
          <a:p>
            <a:pPr marL="0" indent="0">
              <a:buNone/>
            </a:pPr>
            <a:r>
              <a:rPr lang="en-US" sz="2400" dirty="0">
                <a:solidFill>
                  <a:schemeClr val="bg1"/>
                </a:solidFill>
              </a:rPr>
              <a:t>                     &lt;</a:t>
            </a:r>
            <a:r>
              <a:rPr lang="en-US" sz="2400" dirty="0" err="1">
                <a:solidFill>
                  <a:schemeClr val="bg1"/>
                </a:solidFill>
              </a:rPr>
              <a:t>dom</a:t>
            </a:r>
            <a:r>
              <a:rPr lang="en-US" sz="2400" dirty="0">
                <a:solidFill>
                  <a:schemeClr val="bg1"/>
                </a:solidFill>
              </a:rPr>
              <a:t>-repeat items={{skills}}&gt;</a:t>
            </a:r>
          </a:p>
          <a:p>
            <a:pPr marL="0" indent="0">
              <a:buNone/>
            </a:pPr>
            <a:r>
              <a:rPr lang="en-US" sz="2400" dirty="0">
                <a:solidFill>
                  <a:schemeClr val="bg1"/>
                </a:solidFill>
              </a:rPr>
              <a:t>                          &lt;template&gt; &lt;paper-item value={{item.name}}&gt;{{item.name}}&lt;/paper-item&gt;&lt;/template&gt;</a:t>
            </a:r>
          </a:p>
          <a:p>
            <a:pPr marL="0" indent="0">
              <a:buNone/>
            </a:pPr>
            <a:r>
              <a:rPr lang="en-US" sz="2400" dirty="0">
                <a:solidFill>
                  <a:schemeClr val="bg1"/>
                </a:solidFill>
              </a:rPr>
              <a:t>                     &lt;/</a:t>
            </a:r>
            <a:r>
              <a:rPr lang="en-US" sz="2400" dirty="0" err="1">
                <a:solidFill>
                  <a:schemeClr val="bg1"/>
                </a:solidFill>
              </a:rPr>
              <a:t>dom</a:t>
            </a:r>
            <a:r>
              <a:rPr lang="en-US" sz="2400" dirty="0">
                <a:solidFill>
                  <a:schemeClr val="bg1"/>
                </a:solidFill>
              </a:rPr>
              <a:t>-repeat&gt;</a:t>
            </a:r>
          </a:p>
          <a:p>
            <a:pPr marL="0" indent="0">
              <a:buNone/>
            </a:pPr>
            <a:r>
              <a:rPr lang="en-US" sz="2400" dirty="0">
                <a:solidFill>
                  <a:schemeClr val="bg1"/>
                </a:solidFill>
              </a:rPr>
              <a:t>            &lt;/paper-</a:t>
            </a:r>
            <a:r>
              <a:rPr lang="en-US" sz="2400" dirty="0" err="1">
                <a:solidFill>
                  <a:schemeClr val="bg1"/>
                </a:solidFill>
              </a:rPr>
              <a:t>listbox</a:t>
            </a:r>
            <a:r>
              <a:rPr lang="en-US" sz="2400" dirty="0">
                <a:solidFill>
                  <a:schemeClr val="bg1"/>
                </a:solidFill>
              </a:rPr>
              <a:t>&gt;</a:t>
            </a:r>
          </a:p>
          <a:p>
            <a:pPr marL="0" indent="0">
              <a:buNone/>
            </a:pPr>
            <a:r>
              <a:rPr lang="en-US" sz="2400" dirty="0">
                <a:solidFill>
                  <a:schemeClr val="bg1"/>
                </a:solidFill>
              </a:rPr>
              <a:t> &lt;/paper-dropdown-menu&gt;              </a:t>
            </a:r>
          </a:p>
        </p:txBody>
      </p:sp>
    </p:spTree>
    <p:extLst>
      <p:ext uri="{BB962C8B-B14F-4D97-AF65-F5344CB8AC3E}">
        <p14:creationId xmlns:p14="http://schemas.microsoft.com/office/powerpoint/2010/main" val="133251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E69B-3599-465D-9BA5-7977A3C77303}"/>
              </a:ext>
            </a:extLst>
          </p:cNvPr>
          <p:cNvSpPr>
            <a:spLocks noGrp="1"/>
          </p:cNvSpPr>
          <p:nvPr>
            <p:ph type="title"/>
          </p:nvPr>
        </p:nvSpPr>
        <p:spPr>
          <a:xfrm>
            <a:off x="379199" y="0"/>
            <a:ext cx="10477986" cy="612337"/>
          </a:xfrm>
        </p:spPr>
        <p:txBody>
          <a:bodyPr/>
          <a:lstStyle/>
          <a:p>
            <a:r>
              <a:rPr lang="en-US" sz="2800" dirty="0"/>
              <a:t>Gold elements Examples</a:t>
            </a:r>
          </a:p>
        </p:txBody>
      </p:sp>
      <p:sp>
        <p:nvSpPr>
          <p:cNvPr id="3" name="Content Placeholder 2">
            <a:extLst>
              <a:ext uri="{FF2B5EF4-FFF2-40B4-BE49-F238E27FC236}">
                <a16:creationId xmlns:a16="http://schemas.microsoft.com/office/drawing/2014/main" id="{7E8A49E1-9A38-47D3-A4B6-53DF0524CE92}"/>
              </a:ext>
            </a:extLst>
          </p:cNvPr>
          <p:cNvSpPr>
            <a:spLocks noGrp="1"/>
          </p:cNvSpPr>
          <p:nvPr>
            <p:ph idx="1"/>
          </p:nvPr>
        </p:nvSpPr>
        <p:spPr>
          <a:xfrm>
            <a:off x="379199" y="612337"/>
            <a:ext cx="11345747" cy="5832006"/>
          </a:xfrm>
        </p:spPr>
        <p:txBody>
          <a:bodyPr>
            <a:normAutofit lnSpcReduction="10000"/>
          </a:bodyPr>
          <a:lstStyle/>
          <a:p>
            <a:r>
              <a:rPr lang="en-US" sz="2400" dirty="0">
                <a:solidFill>
                  <a:schemeClr val="bg1"/>
                </a:solidFill>
              </a:rPr>
              <a:t>Elements built for e-commerce-specific use-cases.</a:t>
            </a:r>
          </a:p>
          <a:p>
            <a:pPr marL="0" indent="0">
              <a:buNone/>
            </a:pPr>
            <a:r>
              <a:rPr lang="en-US" sz="2400" dirty="0">
                <a:solidFill>
                  <a:schemeClr val="bg1"/>
                </a:solidFill>
              </a:rPr>
              <a:t>&lt;gold-phone-input  auto-validate name="phone“ value={{phone}}  required    label="Enter Phone number" error-message="Enter Valid phone number"&gt; &lt;/gold-phone-input&gt;</a:t>
            </a:r>
          </a:p>
          <a:p>
            <a:pPr marL="0" indent="0">
              <a:buNone/>
            </a:pPr>
            <a:endParaRPr lang="en-US" sz="2400" dirty="0">
              <a:solidFill>
                <a:schemeClr val="bg1"/>
              </a:solidFill>
            </a:endParaRPr>
          </a:p>
          <a:p>
            <a:pPr marL="0" indent="0">
              <a:buNone/>
            </a:pPr>
            <a:r>
              <a:rPr lang="en-US" sz="2400" dirty="0">
                <a:solidFill>
                  <a:schemeClr val="bg1"/>
                </a:solidFill>
              </a:rPr>
              <a:t> &lt;gold-cc-input card-type="{{</a:t>
            </a:r>
            <a:r>
              <a:rPr lang="en-US" sz="2400" dirty="0" err="1">
                <a:solidFill>
                  <a:schemeClr val="bg1"/>
                </a:solidFill>
              </a:rPr>
              <a:t>cardType</a:t>
            </a:r>
            <a:r>
              <a:rPr lang="en-US" sz="2400" dirty="0">
                <a:solidFill>
                  <a:schemeClr val="bg1"/>
                </a:solidFill>
              </a:rPr>
              <a:t>}}"  name="</a:t>
            </a:r>
            <a:r>
              <a:rPr lang="en-US" sz="2400" dirty="0" err="1">
                <a:solidFill>
                  <a:schemeClr val="bg1"/>
                </a:solidFill>
              </a:rPr>
              <a:t>creditCard</a:t>
            </a:r>
            <a:r>
              <a:rPr lang="en-US" sz="2400" dirty="0">
                <a:solidFill>
                  <a:schemeClr val="bg1"/>
                </a:solidFill>
              </a:rPr>
              <a:t>" value={{</a:t>
            </a:r>
            <a:r>
              <a:rPr lang="en-US" sz="2400" dirty="0" err="1">
                <a:solidFill>
                  <a:schemeClr val="bg1"/>
                </a:solidFill>
              </a:rPr>
              <a:t>creditCard</a:t>
            </a:r>
            <a:r>
              <a:rPr lang="en-US" sz="2400" dirty="0">
                <a:solidFill>
                  <a:schemeClr val="bg1"/>
                </a:solidFill>
              </a:rPr>
              <a:t>}} error-message="CC is required"&gt;&lt;/gold-cc-input&gt;</a:t>
            </a:r>
          </a:p>
          <a:p>
            <a:pPr marL="0" indent="0">
              <a:buNone/>
            </a:pPr>
            <a:endParaRPr lang="en-US" sz="2400" dirty="0">
              <a:solidFill>
                <a:schemeClr val="bg1"/>
              </a:solidFill>
            </a:endParaRPr>
          </a:p>
          <a:p>
            <a:pPr marL="0" indent="0">
              <a:buNone/>
            </a:pPr>
            <a:r>
              <a:rPr lang="en-US" sz="2400" dirty="0">
                <a:solidFill>
                  <a:schemeClr val="bg1"/>
                </a:solidFill>
              </a:rPr>
              <a:t> &lt;gold-cc-expiration-input name="</a:t>
            </a:r>
            <a:r>
              <a:rPr lang="en-US" sz="2400" dirty="0" err="1">
                <a:solidFill>
                  <a:schemeClr val="bg1"/>
                </a:solidFill>
              </a:rPr>
              <a:t>ccExpire</a:t>
            </a:r>
            <a:r>
              <a:rPr lang="en-US" sz="2400" dirty="0">
                <a:solidFill>
                  <a:schemeClr val="bg1"/>
                </a:solidFill>
              </a:rPr>
              <a:t>" value={{</a:t>
            </a:r>
            <a:r>
              <a:rPr lang="en-US" sz="2400" dirty="0" err="1">
                <a:solidFill>
                  <a:schemeClr val="bg1"/>
                </a:solidFill>
              </a:rPr>
              <a:t>ccExpire</a:t>
            </a:r>
            <a:r>
              <a:rPr lang="en-US" sz="2400" dirty="0">
                <a:solidFill>
                  <a:schemeClr val="bg1"/>
                </a:solidFill>
              </a:rPr>
              <a:t>}} required error-message="cc </a:t>
            </a:r>
            <a:r>
              <a:rPr lang="en-US" sz="2400" dirty="0" err="1">
                <a:solidFill>
                  <a:schemeClr val="bg1"/>
                </a:solidFill>
              </a:rPr>
              <a:t>expriration</a:t>
            </a:r>
            <a:r>
              <a:rPr lang="en-US" sz="2400" dirty="0">
                <a:solidFill>
                  <a:schemeClr val="bg1"/>
                </a:solidFill>
              </a:rPr>
              <a:t> date is required"&gt;&lt;/gold-cc-expiration-input&gt;</a:t>
            </a:r>
          </a:p>
          <a:p>
            <a:pPr marL="0" indent="0">
              <a:buNone/>
            </a:pPr>
            <a:r>
              <a:rPr lang="en-US" sz="2400" dirty="0">
                <a:solidFill>
                  <a:schemeClr val="bg1"/>
                </a:solidFill>
              </a:rPr>
              <a:t> </a:t>
            </a:r>
          </a:p>
          <a:p>
            <a:pPr marL="0" indent="0">
              <a:buNone/>
            </a:pPr>
            <a:r>
              <a:rPr lang="en-US" sz="2400" dirty="0">
                <a:solidFill>
                  <a:schemeClr val="bg1"/>
                </a:solidFill>
              </a:rPr>
              <a:t>&lt;gold-cc-</a:t>
            </a:r>
            <a:r>
              <a:rPr lang="en-US" sz="2400" dirty="0" err="1">
                <a:solidFill>
                  <a:schemeClr val="bg1"/>
                </a:solidFill>
              </a:rPr>
              <a:t>cvc</a:t>
            </a:r>
            <a:r>
              <a:rPr lang="en-US" sz="2400" dirty="0">
                <a:solidFill>
                  <a:schemeClr val="bg1"/>
                </a:solidFill>
              </a:rPr>
              <a:t>-input card-type="[[</a:t>
            </a:r>
            <a:r>
              <a:rPr lang="en-US" sz="2400" dirty="0" err="1">
                <a:solidFill>
                  <a:schemeClr val="bg1"/>
                </a:solidFill>
              </a:rPr>
              <a:t>cardType</a:t>
            </a:r>
            <a:r>
              <a:rPr lang="en-US" sz="2400" dirty="0">
                <a:solidFill>
                  <a:schemeClr val="bg1"/>
                </a:solidFill>
              </a:rPr>
              <a:t>]]" name="</a:t>
            </a:r>
            <a:r>
              <a:rPr lang="en-US" sz="2400" dirty="0" err="1">
                <a:solidFill>
                  <a:schemeClr val="bg1"/>
                </a:solidFill>
              </a:rPr>
              <a:t>cvc</a:t>
            </a:r>
            <a:r>
              <a:rPr lang="en-US" sz="2400" dirty="0">
                <a:solidFill>
                  <a:schemeClr val="bg1"/>
                </a:solidFill>
              </a:rPr>
              <a:t>" value={{</a:t>
            </a:r>
            <a:r>
              <a:rPr lang="en-US" sz="2400" dirty="0" err="1">
                <a:solidFill>
                  <a:schemeClr val="bg1"/>
                </a:solidFill>
              </a:rPr>
              <a:t>cvc</a:t>
            </a:r>
            <a:r>
              <a:rPr lang="en-US" sz="2400" dirty="0">
                <a:solidFill>
                  <a:schemeClr val="bg1"/>
                </a:solidFill>
              </a:rPr>
              <a:t>}} required error-message="</a:t>
            </a:r>
            <a:r>
              <a:rPr lang="en-US" sz="2400" dirty="0" err="1">
                <a:solidFill>
                  <a:schemeClr val="bg1"/>
                </a:solidFill>
              </a:rPr>
              <a:t>cvc</a:t>
            </a:r>
            <a:r>
              <a:rPr lang="en-US" sz="2400" dirty="0">
                <a:solidFill>
                  <a:schemeClr val="bg1"/>
                </a:solidFill>
              </a:rPr>
              <a:t> is required"&gt;&lt;/gold-cc-</a:t>
            </a:r>
            <a:r>
              <a:rPr lang="en-US" sz="2400" dirty="0" err="1">
                <a:solidFill>
                  <a:schemeClr val="bg1"/>
                </a:solidFill>
              </a:rPr>
              <a:t>cvc</a:t>
            </a:r>
            <a:r>
              <a:rPr lang="en-US" sz="2400" dirty="0">
                <a:solidFill>
                  <a:schemeClr val="bg1"/>
                </a:solidFill>
              </a:rPr>
              <a:t>-input&gt;</a:t>
            </a:r>
          </a:p>
          <a:p>
            <a:pPr marL="0" indent="0">
              <a:buNone/>
            </a:pPr>
            <a:endParaRPr lang="en-US" sz="2400" dirty="0">
              <a:solidFill>
                <a:schemeClr val="bg1"/>
              </a:solidFill>
            </a:endParaRPr>
          </a:p>
          <a:p>
            <a:pPr marL="0" indent="0">
              <a:buNone/>
            </a:pPr>
            <a:r>
              <a:rPr lang="en-US" sz="2400" dirty="0">
                <a:solidFill>
                  <a:schemeClr val="bg1"/>
                </a:solidFill>
              </a:rPr>
              <a:t>&lt;gold-zip-input auto-validate required name="zip" value={{zip}} error-message="zip code is required"&gt;&lt;/gold-zip-input&gt;</a:t>
            </a:r>
          </a:p>
        </p:txBody>
      </p:sp>
    </p:spTree>
    <p:extLst>
      <p:ext uri="{BB962C8B-B14F-4D97-AF65-F5344CB8AC3E}">
        <p14:creationId xmlns:p14="http://schemas.microsoft.com/office/powerpoint/2010/main" val="20298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EAB2-27A2-4FB8-AF97-2CAC9D2C671C}"/>
              </a:ext>
            </a:extLst>
          </p:cNvPr>
          <p:cNvSpPr>
            <a:spLocks noGrp="1"/>
          </p:cNvSpPr>
          <p:nvPr>
            <p:ph type="title"/>
          </p:nvPr>
        </p:nvSpPr>
        <p:spPr/>
        <p:txBody>
          <a:bodyPr/>
          <a:lstStyle/>
          <a:p>
            <a:r>
              <a:rPr lang="en-US"/>
              <a:t>Custom elements</a:t>
            </a:r>
          </a:p>
        </p:txBody>
      </p:sp>
      <p:sp>
        <p:nvSpPr>
          <p:cNvPr id="3" name="Content Placeholder 2">
            <a:extLst>
              <a:ext uri="{FF2B5EF4-FFF2-40B4-BE49-F238E27FC236}">
                <a16:creationId xmlns:a16="http://schemas.microsoft.com/office/drawing/2014/main" id="{7A4BE243-82B0-4A33-9126-70F428BEBCF8}"/>
              </a:ext>
            </a:extLst>
          </p:cNvPr>
          <p:cNvSpPr>
            <a:spLocks noGrp="1"/>
          </p:cNvSpPr>
          <p:nvPr>
            <p:ph idx="1"/>
          </p:nvPr>
        </p:nvSpPr>
        <p:spPr>
          <a:xfrm>
            <a:off x="379199" y="1030513"/>
            <a:ext cx="11345747" cy="5146449"/>
          </a:xfrm>
        </p:spPr>
        <p:txBody>
          <a:bodyPr>
            <a:normAutofit lnSpcReduction="10000"/>
          </a:bodyPr>
          <a:lstStyle/>
          <a:p>
            <a:r>
              <a:rPr lang="en-US" sz="2400" dirty="0">
                <a:solidFill>
                  <a:schemeClr val="bg1"/>
                </a:solidFill>
              </a:rPr>
              <a:t>To define a custom element, you create an ES6 class and associate it with the custom element name. For the full set of Polymer features, extend the </a:t>
            </a:r>
            <a:r>
              <a:rPr lang="en-US" sz="2400" dirty="0" err="1">
                <a:solidFill>
                  <a:schemeClr val="bg1"/>
                </a:solidFill>
              </a:rPr>
              <a:t>PolymerElement</a:t>
            </a:r>
            <a:r>
              <a:rPr lang="en-US" sz="2400" dirty="0">
                <a:solidFill>
                  <a:schemeClr val="bg1"/>
                </a:solidFill>
              </a:rPr>
              <a:t> class.</a:t>
            </a:r>
          </a:p>
          <a:p>
            <a:r>
              <a:rPr lang="en-US" sz="2400" dirty="0">
                <a:solidFill>
                  <a:schemeClr val="bg1"/>
                </a:solidFill>
              </a:rPr>
              <a:t>Custom element can also extends another custom element</a:t>
            </a:r>
          </a:p>
          <a:p>
            <a:r>
              <a:rPr lang="en-US" sz="2400" dirty="0">
                <a:solidFill>
                  <a:schemeClr val="bg1"/>
                </a:solidFill>
              </a:rPr>
              <a:t>The custom element can be used as a standard element as shown below −</a:t>
            </a:r>
          </a:p>
          <a:p>
            <a:pPr marL="0" indent="0">
              <a:buNone/>
            </a:pPr>
            <a:r>
              <a:rPr lang="en-US" sz="2400" dirty="0">
                <a:solidFill>
                  <a:schemeClr val="bg1"/>
                </a:solidFill>
              </a:rPr>
              <a:t>	&lt;element-demo&gt;&lt;/element-demo&gt;</a:t>
            </a:r>
          </a:p>
          <a:p>
            <a:r>
              <a:rPr lang="en-US" sz="2400" dirty="0">
                <a:solidFill>
                  <a:schemeClr val="bg1"/>
                </a:solidFill>
              </a:rPr>
              <a:t>Note − Custom element name should start with a lower case letter and contain a dash between the names.</a:t>
            </a:r>
          </a:p>
          <a:p>
            <a:r>
              <a:rPr lang="en-US" sz="2400" dirty="0">
                <a:solidFill>
                  <a:schemeClr val="bg1"/>
                </a:solidFill>
              </a:rPr>
              <a:t>The custom elements specification provides:</a:t>
            </a:r>
          </a:p>
          <a:p>
            <a:pPr lvl="1"/>
            <a:r>
              <a:rPr lang="en-US" dirty="0">
                <a:solidFill>
                  <a:schemeClr val="bg1"/>
                </a:solidFill>
              </a:rPr>
              <a:t>A mechanism for associating a class with a custom element name.</a:t>
            </a:r>
          </a:p>
          <a:p>
            <a:pPr lvl="1"/>
            <a:r>
              <a:rPr lang="en-US" dirty="0">
                <a:solidFill>
                  <a:schemeClr val="bg1"/>
                </a:solidFill>
              </a:rPr>
              <a:t>A set of lifecycle callbacks invoked when an instance of the custom element changes state (for example, added or removed from the document).</a:t>
            </a:r>
          </a:p>
          <a:p>
            <a:pPr lvl="1"/>
            <a:r>
              <a:rPr lang="en-US" dirty="0">
                <a:solidFill>
                  <a:schemeClr val="bg1"/>
                </a:solidFill>
              </a:rPr>
              <a:t>A callback invoked whenever one of a specified set of attributes changes on the instance.</a:t>
            </a:r>
          </a:p>
          <a:p>
            <a:endParaRPr lang="en-US" sz="2400" dirty="0">
              <a:solidFill>
                <a:schemeClr val="bg1"/>
              </a:solidFill>
            </a:endParaRPr>
          </a:p>
        </p:txBody>
      </p:sp>
    </p:spTree>
    <p:extLst>
      <p:ext uri="{BB962C8B-B14F-4D97-AF65-F5344CB8AC3E}">
        <p14:creationId xmlns:p14="http://schemas.microsoft.com/office/powerpoint/2010/main" val="2026862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2B07-8ADC-46B0-8335-17C179EDB4CB}"/>
              </a:ext>
            </a:extLst>
          </p:cNvPr>
          <p:cNvSpPr>
            <a:spLocks noGrp="1"/>
          </p:cNvSpPr>
          <p:nvPr>
            <p:ph type="title"/>
          </p:nvPr>
        </p:nvSpPr>
        <p:spPr/>
        <p:txBody>
          <a:bodyPr/>
          <a:lstStyle/>
          <a:p>
            <a:r>
              <a:rPr lang="en-US" dirty="0"/>
              <a:t>Custom Elements</a:t>
            </a:r>
          </a:p>
        </p:txBody>
      </p:sp>
      <p:sp>
        <p:nvSpPr>
          <p:cNvPr id="3" name="Content Placeholder 2">
            <a:extLst>
              <a:ext uri="{FF2B5EF4-FFF2-40B4-BE49-F238E27FC236}">
                <a16:creationId xmlns:a16="http://schemas.microsoft.com/office/drawing/2014/main" id="{F63BC623-2FA7-4901-BEE4-4085146A7D34}"/>
              </a:ext>
            </a:extLst>
          </p:cNvPr>
          <p:cNvSpPr>
            <a:spLocks noGrp="1"/>
          </p:cNvSpPr>
          <p:nvPr>
            <p:ph idx="1"/>
          </p:nvPr>
        </p:nvSpPr>
        <p:spPr/>
        <p:txBody>
          <a:bodyPr/>
          <a:lstStyle/>
          <a:p>
            <a:r>
              <a:rPr lang="en-US" dirty="0">
                <a:solidFill>
                  <a:schemeClr val="bg1"/>
                </a:solidFill>
              </a:rPr>
              <a:t>Polymer adds a set of features to the basic custom element:</a:t>
            </a:r>
          </a:p>
          <a:p>
            <a:pPr marL="0" indent="0">
              <a:buNone/>
            </a:pPr>
            <a:endParaRPr lang="en-US" dirty="0">
              <a:solidFill>
                <a:schemeClr val="bg1"/>
              </a:solidFill>
            </a:endParaRPr>
          </a:p>
          <a:p>
            <a:pPr marL="514350" indent="-514350">
              <a:buFont typeface="+mj-lt"/>
              <a:buAutoNum type="arabicPeriod"/>
            </a:pPr>
            <a:r>
              <a:rPr lang="en-US" dirty="0">
                <a:solidFill>
                  <a:schemeClr val="bg1"/>
                </a:solidFill>
              </a:rPr>
              <a:t>Instance methods to handle common tasks.</a:t>
            </a:r>
          </a:p>
          <a:p>
            <a:pPr marL="514350" indent="-514350">
              <a:buFont typeface="+mj-lt"/>
              <a:buAutoNum type="arabicPeriod"/>
            </a:pPr>
            <a:r>
              <a:rPr lang="en-US" dirty="0">
                <a:solidFill>
                  <a:schemeClr val="bg1"/>
                </a:solidFill>
              </a:rPr>
              <a:t>Automation for handling properties and attributes, such as setting a property based on the corresponding attribute.</a:t>
            </a:r>
          </a:p>
          <a:p>
            <a:pPr marL="514350" indent="-514350">
              <a:buFont typeface="+mj-lt"/>
              <a:buAutoNum type="arabicPeriod"/>
            </a:pPr>
            <a:r>
              <a:rPr lang="en-US" dirty="0">
                <a:solidFill>
                  <a:schemeClr val="bg1"/>
                </a:solidFill>
              </a:rPr>
              <a:t>Creating shadow DOM trees for element instances based on a supplied template.</a:t>
            </a:r>
          </a:p>
          <a:p>
            <a:pPr marL="514350" indent="-514350">
              <a:buFont typeface="+mj-lt"/>
              <a:buAutoNum type="arabicPeriod"/>
            </a:pPr>
            <a:r>
              <a:rPr lang="en-US" dirty="0">
                <a:solidFill>
                  <a:schemeClr val="bg1"/>
                </a:solidFill>
              </a:rPr>
              <a:t>A data system that supports data binding, property change observers, and computed properties.</a:t>
            </a:r>
          </a:p>
        </p:txBody>
      </p:sp>
    </p:spTree>
    <p:extLst>
      <p:ext uri="{BB962C8B-B14F-4D97-AF65-F5344CB8AC3E}">
        <p14:creationId xmlns:p14="http://schemas.microsoft.com/office/powerpoint/2010/main" val="347302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F4A5-D833-43F0-8336-AB8BAF795CFA}"/>
              </a:ext>
            </a:extLst>
          </p:cNvPr>
          <p:cNvSpPr>
            <a:spLocks noGrp="1"/>
          </p:cNvSpPr>
          <p:nvPr>
            <p:ph type="title"/>
          </p:nvPr>
        </p:nvSpPr>
        <p:spPr/>
        <p:txBody>
          <a:bodyPr/>
          <a:lstStyle/>
          <a:p>
            <a:r>
              <a:rPr lang="en-US" dirty="0"/>
              <a:t>Custom element example</a:t>
            </a:r>
          </a:p>
        </p:txBody>
      </p:sp>
      <p:sp>
        <p:nvSpPr>
          <p:cNvPr id="3" name="Content Placeholder 2">
            <a:extLst>
              <a:ext uri="{FF2B5EF4-FFF2-40B4-BE49-F238E27FC236}">
                <a16:creationId xmlns:a16="http://schemas.microsoft.com/office/drawing/2014/main" id="{925F9E28-C7DA-431D-A978-5ED2C100191D}"/>
              </a:ext>
            </a:extLst>
          </p:cNvPr>
          <p:cNvSpPr>
            <a:spLocks noGrp="1"/>
          </p:cNvSpPr>
          <p:nvPr>
            <p:ph idx="1"/>
          </p:nvPr>
        </p:nvSpPr>
        <p:spPr>
          <a:xfrm>
            <a:off x="379199" y="872359"/>
            <a:ext cx="11345747" cy="5304604"/>
          </a:xfrm>
        </p:spPr>
        <p:txBody>
          <a:bodyPr>
            <a:normAutofit lnSpcReduction="10000"/>
          </a:bodyPr>
          <a:lstStyle/>
          <a:p>
            <a:pPr marL="0" indent="0">
              <a:buNone/>
            </a:pPr>
            <a:r>
              <a:rPr lang="en-US" sz="2400" dirty="0">
                <a:solidFill>
                  <a:schemeClr val="bg1"/>
                </a:solidFill>
              </a:rPr>
              <a:t>import {</a:t>
            </a:r>
            <a:r>
              <a:rPr lang="en-US" sz="2400" dirty="0" err="1">
                <a:solidFill>
                  <a:schemeClr val="bg1"/>
                </a:solidFill>
              </a:rPr>
              <a:t>PolymerElement</a:t>
            </a:r>
            <a:r>
              <a:rPr lang="en-US" sz="2400" dirty="0">
                <a:solidFill>
                  <a:schemeClr val="bg1"/>
                </a:solidFill>
              </a:rPr>
              <a:t>, html} from "@polymer/polymer/polymer-element.js";</a:t>
            </a:r>
          </a:p>
          <a:p>
            <a:pPr marL="0" indent="0">
              <a:buNone/>
            </a:pPr>
            <a:br>
              <a:rPr lang="en-US" sz="2400" dirty="0">
                <a:solidFill>
                  <a:schemeClr val="bg1"/>
                </a:solidFill>
              </a:rPr>
            </a:br>
            <a:r>
              <a:rPr lang="en-US" sz="2400" dirty="0">
                <a:solidFill>
                  <a:schemeClr val="bg1"/>
                </a:solidFill>
              </a:rPr>
              <a:t>/**</a:t>
            </a:r>
          </a:p>
          <a:p>
            <a:pPr marL="0" indent="0">
              <a:buNone/>
            </a:pPr>
            <a:r>
              <a:rPr lang="en-US" sz="2400" dirty="0">
                <a:solidFill>
                  <a:schemeClr val="bg1"/>
                </a:solidFill>
              </a:rPr>
              <a:t>* @</a:t>
            </a:r>
            <a:r>
              <a:rPr lang="en-US" sz="2400" dirty="0" err="1">
                <a:solidFill>
                  <a:schemeClr val="bg1"/>
                </a:solidFill>
              </a:rPr>
              <a:t>customElement</a:t>
            </a:r>
            <a:endParaRPr lang="en-US" sz="2400" dirty="0">
              <a:solidFill>
                <a:schemeClr val="bg1"/>
              </a:solidFill>
            </a:endParaRPr>
          </a:p>
          <a:p>
            <a:pPr marL="0" indent="0">
              <a:buNone/>
            </a:pPr>
            <a:r>
              <a:rPr lang="en-US" sz="2400" dirty="0">
                <a:solidFill>
                  <a:schemeClr val="bg1"/>
                </a:solidFill>
              </a:rPr>
              <a:t>* @polymer</a:t>
            </a:r>
          </a:p>
          <a:p>
            <a:pPr marL="0" indent="0">
              <a:buNone/>
            </a:pPr>
            <a:r>
              <a:rPr lang="en-US" sz="2400" dirty="0">
                <a:solidFill>
                  <a:schemeClr val="bg1"/>
                </a:solidFill>
              </a:rPr>
              <a:t>*/</a:t>
            </a:r>
          </a:p>
          <a:p>
            <a:pPr marL="0" indent="0">
              <a:buNone/>
            </a:pPr>
            <a:r>
              <a:rPr lang="en-US" sz="2400" dirty="0">
                <a:solidFill>
                  <a:schemeClr val="bg1"/>
                </a:solidFill>
              </a:rPr>
              <a:t>class </a:t>
            </a:r>
            <a:r>
              <a:rPr lang="en-US" sz="2400" dirty="0" err="1">
                <a:solidFill>
                  <a:schemeClr val="bg1"/>
                </a:solidFill>
              </a:rPr>
              <a:t>SimpleComponent</a:t>
            </a:r>
            <a:r>
              <a:rPr lang="en-US" sz="2400" dirty="0">
                <a:solidFill>
                  <a:schemeClr val="bg1"/>
                </a:solidFill>
              </a:rPr>
              <a:t> extends </a:t>
            </a:r>
            <a:r>
              <a:rPr lang="en-US" sz="2400" dirty="0" err="1">
                <a:solidFill>
                  <a:schemeClr val="bg1"/>
                </a:solidFill>
              </a:rPr>
              <a:t>PolymerElement</a:t>
            </a:r>
            <a:r>
              <a:rPr lang="en-US" sz="2400" dirty="0">
                <a:solidFill>
                  <a:schemeClr val="bg1"/>
                </a:solidFill>
              </a:rPr>
              <a:t> {</a:t>
            </a:r>
          </a:p>
          <a:p>
            <a:pPr marL="457200" lvl="1" indent="0">
              <a:buNone/>
            </a:pPr>
            <a:r>
              <a:rPr lang="en-US" dirty="0">
                <a:solidFill>
                  <a:schemeClr val="bg1"/>
                </a:solidFill>
              </a:rPr>
              <a:t>static get template() {</a:t>
            </a:r>
          </a:p>
          <a:p>
            <a:pPr marL="457200" lvl="1" indent="0">
              <a:buNone/>
            </a:pPr>
            <a:r>
              <a:rPr lang="en-US" dirty="0">
                <a:solidFill>
                  <a:schemeClr val="bg1"/>
                </a:solidFill>
              </a:rPr>
              <a:t>	return html `&lt;div&gt;Simple component &lt;/div&gt;`;</a:t>
            </a:r>
          </a:p>
          <a:p>
            <a:pPr marL="457200" lvl="1" indent="0">
              <a:buNone/>
            </a:pPr>
            <a:r>
              <a:rPr lang="en-US" dirty="0">
                <a:solidFill>
                  <a:schemeClr val="bg1"/>
                </a:solidFill>
              </a:rPr>
              <a:t>}</a:t>
            </a:r>
          </a:p>
          <a:p>
            <a:pPr marL="0" indent="0">
              <a:buNone/>
            </a:pPr>
            <a:r>
              <a:rPr lang="en-US" sz="2400" dirty="0">
                <a:solidFill>
                  <a:schemeClr val="bg1"/>
                </a:solidFill>
              </a:rPr>
              <a:t>}</a:t>
            </a:r>
          </a:p>
          <a:p>
            <a:pPr marL="0" indent="0">
              <a:buNone/>
            </a:pPr>
            <a:br>
              <a:rPr lang="en-US" sz="2400" dirty="0">
                <a:solidFill>
                  <a:schemeClr val="bg1"/>
                </a:solidFill>
              </a:rPr>
            </a:br>
            <a:r>
              <a:rPr lang="en-US" sz="2400" dirty="0" err="1">
                <a:solidFill>
                  <a:schemeClr val="bg1"/>
                </a:solidFill>
              </a:rPr>
              <a:t>window.customElements.define</a:t>
            </a:r>
            <a:r>
              <a:rPr lang="en-US" sz="2400" dirty="0">
                <a:solidFill>
                  <a:schemeClr val="bg1"/>
                </a:solidFill>
              </a:rPr>
              <a:t>('simple-component', </a:t>
            </a:r>
            <a:r>
              <a:rPr lang="en-US" sz="2400" dirty="0" err="1">
                <a:solidFill>
                  <a:schemeClr val="bg1"/>
                </a:solidFill>
              </a:rPr>
              <a:t>SimpleComponent</a:t>
            </a:r>
            <a:r>
              <a:rPr lang="en-US" sz="2400" dirty="0">
                <a:solidFill>
                  <a:schemeClr val="bg1"/>
                </a:solidFill>
              </a:rPr>
              <a:t>);</a:t>
            </a:r>
          </a:p>
          <a:p>
            <a:pPr marL="0" indent="0">
              <a:buNone/>
            </a:pPr>
            <a:endParaRPr lang="en-US" sz="2400" dirty="0">
              <a:solidFill>
                <a:schemeClr val="bg1"/>
              </a:solidFill>
            </a:endParaRPr>
          </a:p>
        </p:txBody>
      </p:sp>
    </p:spTree>
    <p:extLst>
      <p:ext uri="{BB962C8B-B14F-4D97-AF65-F5344CB8AC3E}">
        <p14:creationId xmlns:p14="http://schemas.microsoft.com/office/powerpoint/2010/main" val="1219996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89FD-D142-4EB0-8C45-7F4197B9350C}"/>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B644D72F-A24F-4741-B7B2-CAC67C5E2D3E}"/>
              </a:ext>
            </a:extLst>
          </p:cNvPr>
          <p:cNvSpPr>
            <a:spLocks noGrp="1"/>
          </p:cNvSpPr>
          <p:nvPr>
            <p:ph idx="1"/>
          </p:nvPr>
        </p:nvSpPr>
        <p:spPr>
          <a:xfrm>
            <a:off x="379199" y="1074057"/>
            <a:ext cx="11345747" cy="5102906"/>
          </a:xfrm>
        </p:spPr>
        <p:txBody>
          <a:bodyPr>
            <a:normAutofit/>
          </a:bodyPr>
          <a:lstStyle/>
          <a:p>
            <a:r>
              <a:rPr lang="en-US" dirty="0">
                <a:solidFill>
                  <a:schemeClr val="bg1"/>
                </a:solidFill>
              </a:rPr>
              <a:t>You can declare properties on an element to add a default value and enable various features in the data system.</a:t>
            </a:r>
          </a:p>
          <a:p>
            <a:r>
              <a:rPr lang="en-US" dirty="0">
                <a:solidFill>
                  <a:schemeClr val="bg1"/>
                </a:solidFill>
              </a:rPr>
              <a:t>Declared properties can specify:</a:t>
            </a:r>
          </a:p>
          <a:p>
            <a:pPr lvl="1"/>
            <a:r>
              <a:rPr lang="en-US" dirty="0">
                <a:solidFill>
                  <a:schemeClr val="bg1"/>
                </a:solidFill>
              </a:rPr>
              <a:t>Property type.</a:t>
            </a:r>
          </a:p>
          <a:p>
            <a:pPr lvl="1"/>
            <a:r>
              <a:rPr lang="en-US" dirty="0">
                <a:solidFill>
                  <a:schemeClr val="bg1"/>
                </a:solidFill>
              </a:rPr>
              <a:t>Default value.</a:t>
            </a:r>
          </a:p>
          <a:p>
            <a:pPr lvl="1"/>
            <a:r>
              <a:rPr lang="en-US" dirty="0">
                <a:solidFill>
                  <a:schemeClr val="bg1"/>
                </a:solidFill>
              </a:rPr>
              <a:t>Property change observer. Calls a method whenever the property value changes.</a:t>
            </a:r>
          </a:p>
          <a:p>
            <a:pPr lvl="1"/>
            <a:r>
              <a:rPr lang="en-US" dirty="0">
                <a:solidFill>
                  <a:schemeClr val="bg1"/>
                </a:solidFill>
              </a:rPr>
              <a:t>Read-only status. Prevents accidental changes to the property value.</a:t>
            </a:r>
          </a:p>
          <a:p>
            <a:pPr lvl="1"/>
            <a:r>
              <a:rPr lang="en-US" dirty="0">
                <a:solidFill>
                  <a:schemeClr val="bg1"/>
                </a:solidFill>
              </a:rPr>
              <a:t>Two-way data binding support. Fires an event whenever the property value changes.</a:t>
            </a:r>
          </a:p>
          <a:p>
            <a:pPr lvl="1"/>
            <a:r>
              <a:rPr lang="en-US" dirty="0">
                <a:solidFill>
                  <a:schemeClr val="bg1"/>
                </a:solidFill>
              </a:rPr>
              <a:t>Computed property. Dynamically calculates a value based on other properties.</a:t>
            </a:r>
          </a:p>
          <a:p>
            <a:pPr lvl="1"/>
            <a:r>
              <a:rPr lang="en-US" dirty="0">
                <a:solidFill>
                  <a:schemeClr val="bg1"/>
                </a:solidFill>
              </a:rPr>
              <a:t>Property reflection to attribute. Updates the corresponding attribute value when the property value changes.</a:t>
            </a:r>
          </a:p>
          <a:p>
            <a:endParaRPr lang="en-US" dirty="0"/>
          </a:p>
        </p:txBody>
      </p:sp>
    </p:spTree>
    <p:extLst>
      <p:ext uri="{BB962C8B-B14F-4D97-AF65-F5344CB8AC3E}">
        <p14:creationId xmlns:p14="http://schemas.microsoft.com/office/powerpoint/2010/main" val="1974644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86C6-C20D-4327-B58F-46343A90A94C}"/>
              </a:ext>
            </a:extLst>
          </p:cNvPr>
          <p:cNvSpPr>
            <a:spLocks noGrp="1"/>
          </p:cNvSpPr>
          <p:nvPr>
            <p:ph type="title"/>
          </p:nvPr>
        </p:nvSpPr>
        <p:spPr>
          <a:xfrm>
            <a:off x="379199" y="0"/>
            <a:ext cx="10477986" cy="435429"/>
          </a:xfrm>
        </p:spPr>
        <p:txBody>
          <a:bodyPr/>
          <a:lstStyle/>
          <a:p>
            <a:r>
              <a:rPr lang="en-US" sz="2400" dirty="0"/>
              <a:t>Adding Properties to component example</a:t>
            </a:r>
          </a:p>
        </p:txBody>
      </p:sp>
      <p:sp>
        <p:nvSpPr>
          <p:cNvPr id="3" name="Content Placeholder 2">
            <a:extLst>
              <a:ext uri="{FF2B5EF4-FFF2-40B4-BE49-F238E27FC236}">
                <a16:creationId xmlns:a16="http://schemas.microsoft.com/office/drawing/2014/main" id="{CCC6CD40-006F-4022-82EE-EFF0F5029669}"/>
              </a:ext>
            </a:extLst>
          </p:cNvPr>
          <p:cNvSpPr>
            <a:spLocks noGrp="1"/>
          </p:cNvSpPr>
          <p:nvPr>
            <p:ph idx="1"/>
          </p:nvPr>
        </p:nvSpPr>
        <p:spPr>
          <a:xfrm>
            <a:off x="379199" y="551543"/>
            <a:ext cx="11345747" cy="5834743"/>
          </a:xfrm>
        </p:spPr>
        <p:txBody>
          <a:bodyPr>
            <a:normAutofit fontScale="77500" lnSpcReduction="20000"/>
          </a:bodyPr>
          <a:lstStyle/>
          <a:p>
            <a:pPr marL="0" indent="0">
              <a:buNone/>
            </a:pPr>
            <a:r>
              <a:rPr lang="en-US" sz="2400" dirty="0">
                <a:solidFill>
                  <a:schemeClr val="bg1"/>
                </a:solidFill>
              </a:rPr>
              <a:t>import {</a:t>
            </a:r>
            <a:r>
              <a:rPr lang="en-US" sz="2400" dirty="0" err="1">
                <a:solidFill>
                  <a:schemeClr val="bg1"/>
                </a:solidFill>
              </a:rPr>
              <a:t>PolymerElement</a:t>
            </a:r>
            <a:r>
              <a:rPr lang="en-US" sz="2400" dirty="0">
                <a:solidFill>
                  <a:schemeClr val="bg1"/>
                </a:solidFill>
              </a:rPr>
              <a:t>, html} from "@polymer/polymer/polymer-element.js";</a:t>
            </a:r>
          </a:p>
          <a:p>
            <a:pPr marL="0" indent="0">
              <a:buNone/>
            </a:pPr>
            <a:r>
              <a:rPr lang="fr-FR" sz="2400" dirty="0">
                <a:solidFill>
                  <a:schemeClr val="bg1"/>
                </a:solidFill>
              </a:rPr>
              <a:t>import "@</a:t>
            </a:r>
            <a:r>
              <a:rPr lang="fr-FR" sz="2400" dirty="0" err="1">
                <a:solidFill>
                  <a:schemeClr val="bg1"/>
                </a:solidFill>
              </a:rPr>
              <a:t>polymer</a:t>
            </a:r>
            <a:r>
              <a:rPr lang="fr-FR" sz="2400" dirty="0">
                <a:solidFill>
                  <a:schemeClr val="bg1"/>
                </a:solidFill>
              </a:rPr>
              <a:t>/</a:t>
            </a:r>
            <a:r>
              <a:rPr lang="fr-FR" sz="2400" dirty="0" err="1">
                <a:solidFill>
                  <a:schemeClr val="bg1"/>
                </a:solidFill>
              </a:rPr>
              <a:t>polymer</a:t>
            </a:r>
            <a:r>
              <a:rPr lang="fr-FR" sz="2400" dirty="0">
                <a:solidFill>
                  <a:schemeClr val="bg1"/>
                </a:solidFill>
              </a:rPr>
              <a:t>/lib/</a:t>
            </a:r>
            <a:r>
              <a:rPr lang="fr-FR" sz="2400" dirty="0" err="1">
                <a:solidFill>
                  <a:schemeClr val="bg1"/>
                </a:solidFill>
              </a:rPr>
              <a:t>elements</a:t>
            </a:r>
            <a:r>
              <a:rPr lang="fr-FR" sz="2400" dirty="0">
                <a:solidFill>
                  <a:schemeClr val="bg1"/>
                </a:solidFill>
              </a:rPr>
              <a:t>/dom-repeat.js";</a:t>
            </a:r>
            <a:endParaRPr lang="en-US" sz="2400" dirty="0">
              <a:solidFill>
                <a:schemeClr val="bg1"/>
              </a:solidFill>
            </a:endParaRPr>
          </a:p>
          <a:p>
            <a:pPr marL="0" indent="0">
              <a:buNone/>
            </a:pPr>
            <a:r>
              <a:rPr lang="en-US" sz="2400" dirty="0">
                <a:solidFill>
                  <a:schemeClr val="bg1"/>
                </a:solidFill>
              </a:rPr>
              <a:t>class </a:t>
            </a:r>
            <a:r>
              <a:rPr lang="en-US" sz="2400" dirty="0" err="1">
                <a:solidFill>
                  <a:schemeClr val="bg1"/>
                </a:solidFill>
              </a:rPr>
              <a:t>SimpleComponent</a:t>
            </a:r>
            <a:r>
              <a:rPr lang="en-US" sz="2400" dirty="0">
                <a:solidFill>
                  <a:schemeClr val="bg1"/>
                </a:solidFill>
              </a:rPr>
              <a:t> extends </a:t>
            </a:r>
            <a:r>
              <a:rPr lang="en-US" sz="2400" dirty="0" err="1">
                <a:solidFill>
                  <a:schemeClr val="bg1"/>
                </a:solidFill>
              </a:rPr>
              <a:t>PolymerElement</a:t>
            </a:r>
            <a:r>
              <a:rPr lang="en-US" sz="2400" dirty="0">
                <a:solidFill>
                  <a:schemeClr val="bg1"/>
                </a:solidFill>
              </a:rPr>
              <a:t> {</a:t>
            </a:r>
          </a:p>
          <a:p>
            <a:pPr marL="0" indent="0">
              <a:buNone/>
            </a:pPr>
            <a:r>
              <a:rPr lang="en-US" sz="2400" dirty="0">
                <a:solidFill>
                  <a:schemeClr val="bg1"/>
                </a:solidFill>
              </a:rPr>
              <a:t> return html`</a:t>
            </a:r>
          </a:p>
          <a:p>
            <a:pPr marL="0" indent="0">
              <a:buNone/>
            </a:pPr>
            <a:r>
              <a:rPr lang="en-US" sz="2400" dirty="0">
                <a:solidFill>
                  <a:schemeClr val="bg1"/>
                </a:solidFill>
              </a:rPr>
              <a:t>            &lt;div&gt;</a:t>
            </a:r>
          </a:p>
          <a:p>
            <a:pPr marL="0" indent="0">
              <a:buNone/>
            </a:pPr>
            <a:r>
              <a:rPr lang="en-US" sz="2400" dirty="0">
                <a:solidFill>
                  <a:schemeClr val="bg1"/>
                </a:solidFill>
              </a:rPr>
              <a:t>                &lt;div&gt;Name : [[name]]&lt;/div&gt;</a:t>
            </a:r>
          </a:p>
          <a:p>
            <a:pPr marL="0" indent="0">
              <a:buNone/>
            </a:pPr>
            <a:r>
              <a:rPr lang="en-US" sz="2400" dirty="0">
                <a:solidFill>
                  <a:schemeClr val="bg1"/>
                </a:solidFill>
              </a:rPr>
              <a:t>                &lt;div&gt;Age: {{age}}&lt;/div&gt;</a:t>
            </a:r>
          </a:p>
          <a:p>
            <a:pPr marL="0" indent="0">
              <a:buNone/>
            </a:pPr>
            <a:r>
              <a:rPr lang="en-US" sz="2400" dirty="0">
                <a:solidFill>
                  <a:schemeClr val="bg1"/>
                </a:solidFill>
              </a:rPr>
              <a:t>                &lt;div&gt;Exist in India: [[</a:t>
            </a:r>
            <a:r>
              <a:rPr lang="en-US" sz="2400" dirty="0" err="1">
                <a:solidFill>
                  <a:schemeClr val="bg1"/>
                </a:solidFill>
              </a:rPr>
              <a:t>isExist</a:t>
            </a:r>
            <a:r>
              <a:rPr lang="en-US" sz="2400" dirty="0">
                <a:solidFill>
                  <a:schemeClr val="bg1"/>
                </a:solidFill>
              </a:rPr>
              <a:t>]]&lt;/div&gt;</a:t>
            </a:r>
          </a:p>
          <a:p>
            <a:pPr marL="0" indent="0">
              <a:buNone/>
            </a:pPr>
            <a:r>
              <a:rPr lang="en-US" sz="2400" dirty="0">
                <a:solidFill>
                  <a:schemeClr val="bg1"/>
                </a:solidFill>
              </a:rPr>
              <a:t>                &lt;div&gt;Full Name: "[[fullName.name]]"&lt;/div&gt;</a:t>
            </a:r>
          </a:p>
          <a:p>
            <a:pPr marL="0" indent="0">
              <a:buNone/>
            </a:pPr>
            <a:r>
              <a:rPr lang="en-US" sz="2400" dirty="0">
                <a:solidFill>
                  <a:schemeClr val="bg1"/>
                </a:solidFill>
              </a:rPr>
              <a:t>                Locations:</a:t>
            </a:r>
          </a:p>
          <a:p>
            <a:pPr marL="0" indent="0">
              <a:buNone/>
            </a:pPr>
            <a:r>
              <a:rPr lang="en-US" sz="2400" dirty="0">
                <a:solidFill>
                  <a:schemeClr val="bg1"/>
                </a:solidFill>
              </a:rPr>
              <a:t>                &lt;</a:t>
            </a:r>
            <a:r>
              <a:rPr lang="en-US" sz="2400" dirty="0" err="1">
                <a:solidFill>
                  <a:schemeClr val="bg1"/>
                </a:solidFill>
              </a:rPr>
              <a:t>dom</a:t>
            </a:r>
            <a:r>
              <a:rPr lang="en-US" sz="2400" dirty="0">
                <a:solidFill>
                  <a:schemeClr val="bg1"/>
                </a:solidFill>
              </a:rPr>
              <a:t>-repeat items={{locations}}&gt;</a:t>
            </a:r>
          </a:p>
          <a:p>
            <a:pPr marL="0" indent="0">
              <a:buNone/>
            </a:pPr>
            <a:r>
              <a:rPr lang="en-US" sz="2400" dirty="0">
                <a:solidFill>
                  <a:schemeClr val="bg1"/>
                </a:solidFill>
              </a:rPr>
              <a:t>                    &lt;template&gt;</a:t>
            </a:r>
          </a:p>
          <a:p>
            <a:pPr marL="0" indent="0">
              <a:buNone/>
            </a:pPr>
            <a:r>
              <a:rPr lang="en-US" sz="2400" dirty="0">
                <a:solidFill>
                  <a:schemeClr val="bg1"/>
                </a:solidFill>
              </a:rPr>
              <a:t>                    [[index]] : [[</a:t>
            </a:r>
            <a:r>
              <a:rPr lang="en-US" sz="2400" dirty="0" err="1">
                <a:solidFill>
                  <a:schemeClr val="bg1"/>
                </a:solidFill>
              </a:rPr>
              <a:t>item.locationName</a:t>
            </a:r>
            <a:r>
              <a:rPr lang="en-US" sz="2400" dirty="0">
                <a:solidFill>
                  <a:schemeClr val="bg1"/>
                </a:solidFill>
              </a:rPr>
              <a:t>]]</a:t>
            </a:r>
          </a:p>
          <a:p>
            <a:pPr marL="0" indent="0">
              <a:buNone/>
            </a:pPr>
            <a:r>
              <a:rPr lang="en-US" sz="2400" dirty="0">
                <a:solidFill>
                  <a:schemeClr val="bg1"/>
                </a:solidFill>
              </a:rPr>
              <a:t>                    &lt;/template&gt;</a:t>
            </a:r>
          </a:p>
          <a:p>
            <a:pPr marL="0" indent="0">
              <a:buNone/>
            </a:pPr>
            <a:r>
              <a:rPr lang="en-US" sz="2400" dirty="0">
                <a:solidFill>
                  <a:schemeClr val="bg1"/>
                </a:solidFill>
              </a:rPr>
              <a:t>                &lt;/</a:t>
            </a:r>
            <a:r>
              <a:rPr lang="en-US" sz="2400" dirty="0" err="1">
                <a:solidFill>
                  <a:schemeClr val="bg1"/>
                </a:solidFill>
              </a:rPr>
              <a:t>dom</a:t>
            </a:r>
            <a:r>
              <a:rPr lang="en-US" sz="2400" dirty="0">
                <a:solidFill>
                  <a:schemeClr val="bg1"/>
                </a:solidFill>
              </a:rPr>
              <a:t>-repeat&gt;</a:t>
            </a:r>
          </a:p>
          <a:p>
            <a:pPr marL="0" indent="0">
              <a:buNone/>
            </a:pPr>
            <a:r>
              <a:rPr lang="en-US" sz="2400" dirty="0">
                <a:solidFill>
                  <a:schemeClr val="bg1"/>
                </a:solidFill>
              </a:rPr>
              <a:t>            &lt;/div&gt; `;</a:t>
            </a:r>
          </a:p>
          <a:p>
            <a:pPr marL="0" indent="0">
              <a:buNone/>
            </a:pPr>
            <a:r>
              <a:rPr lang="en-US" sz="2400" dirty="0">
                <a:solidFill>
                  <a:schemeClr val="bg1"/>
                </a:solidFill>
              </a:rPr>
              <a:t>}</a:t>
            </a:r>
            <a:br>
              <a:rPr lang="en-US" sz="2400" dirty="0">
                <a:solidFill>
                  <a:schemeClr val="bg1"/>
                </a:solidFill>
              </a:rPr>
            </a:br>
            <a:r>
              <a:rPr lang="en-US" sz="2400" dirty="0" err="1">
                <a:solidFill>
                  <a:schemeClr val="bg1"/>
                </a:solidFill>
              </a:rPr>
              <a:t>window.customElements.define</a:t>
            </a:r>
            <a:r>
              <a:rPr lang="en-US" sz="2400" dirty="0">
                <a:solidFill>
                  <a:schemeClr val="bg1"/>
                </a:solidFill>
              </a:rPr>
              <a:t>('simple-component', </a:t>
            </a:r>
            <a:r>
              <a:rPr lang="en-US" sz="2400" dirty="0" err="1">
                <a:solidFill>
                  <a:schemeClr val="bg1"/>
                </a:solidFill>
              </a:rPr>
              <a:t>SimpleComponent</a:t>
            </a:r>
            <a:r>
              <a:rPr lang="en-US" sz="2400" dirty="0">
                <a:solidFill>
                  <a:schemeClr val="bg1"/>
                </a:solidFill>
              </a:rPr>
              <a:t>);</a:t>
            </a:r>
          </a:p>
          <a:p>
            <a:pPr marL="0" indent="0">
              <a:buNone/>
            </a:pPr>
            <a:endParaRPr lang="en-US" sz="2400" dirty="0">
              <a:solidFill>
                <a:schemeClr val="bg1"/>
              </a:solidFill>
            </a:endParaRPr>
          </a:p>
          <a:p>
            <a:pPr marL="0" indent="0">
              <a:buNone/>
            </a:pPr>
            <a:endParaRPr lang="en-US" sz="2400" dirty="0">
              <a:solidFill>
                <a:schemeClr val="bg1"/>
              </a:solidFill>
            </a:endParaRPr>
          </a:p>
        </p:txBody>
      </p:sp>
      <p:sp>
        <p:nvSpPr>
          <p:cNvPr id="4" name="Rectangle 3">
            <a:extLst>
              <a:ext uri="{FF2B5EF4-FFF2-40B4-BE49-F238E27FC236}">
                <a16:creationId xmlns:a16="http://schemas.microsoft.com/office/drawing/2014/main" id="{AC224B35-8F42-409E-9C59-A9169F8A87F9}"/>
              </a:ext>
            </a:extLst>
          </p:cNvPr>
          <p:cNvSpPr/>
          <p:nvPr/>
        </p:nvSpPr>
        <p:spPr>
          <a:xfrm>
            <a:off x="6183085" y="841829"/>
            <a:ext cx="6008915" cy="51829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dirty="0"/>
          </a:p>
          <a:p>
            <a:r>
              <a:rPr lang="en-US" dirty="0"/>
              <a:t>static get properties() {</a:t>
            </a:r>
          </a:p>
          <a:p>
            <a:pPr lvl="1"/>
            <a:r>
              <a:rPr lang="en-US" dirty="0"/>
              <a:t>return {</a:t>
            </a:r>
          </a:p>
          <a:p>
            <a:pPr lvl="2"/>
            <a:r>
              <a:rPr lang="en-US" dirty="0"/>
              <a:t>name:{</a:t>
            </a:r>
            <a:r>
              <a:rPr lang="en-US" dirty="0" err="1"/>
              <a:t>type:String,value</a:t>
            </a:r>
            <a:r>
              <a:rPr lang="en-US" dirty="0"/>
              <a:t>: </a:t>
            </a:r>
            <a:r>
              <a:rPr lang="en-US"/>
              <a:t>'HCL’},//default </a:t>
            </a:r>
            <a:r>
              <a:rPr lang="en-US" dirty="0"/>
              <a:t>in property</a:t>
            </a:r>
          </a:p>
          <a:p>
            <a:pPr lvl="2"/>
            <a:r>
              <a:rPr lang="en-US" dirty="0"/>
              <a:t>age: {type: </a:t>
            </a:r>
            <a:r>
              <a:rPr lang="en-US" dirty="0" err="1"/>
              <a:t>Number,value</a:t>
            </a:r>
            <a:r>
              <a:rPr lang="en-US" dirty="0"/>
              <a:t>: 42},</a:t>
            </a:r>
          </a:p>
          <a:p>
            <a:pPr lvl="2"/>
            <a:r>
              <a:rPr lang="en-US" dirty="0" err="1"/>
              <a:t>isExist</a:t>
            </a:r>
            <a:r>
              <a:rPr lang="en-US" dirty="0"/>
              <a:t>: {type: </a:t>
            </a:r>
            <a:r>
              <a:rPr lang="en-US" dirty="0" err="1"/>
              <a:t>Boolean,value</a:t>
            </a:r>
            <a:r>
              <a:rPr lang="en-US" dirty="0"/>
              <a:t>: 'Yes'},</a:t>
            </a:r>
          </a:p>
          <a:p>
            <a:pPr lvl="2"/>
            <a:r>
              <a:rPr lang="en-US" dirty="0" err="1"/>
              <a:t>fullName</a:t>
            </a:r>
            <a:r>
              <a:rPr lang="en-US" dirty="0"/>
              <a:t>: {</a:t>
            </a:r>
          </a:p>
          <a:p>
            <a:pPr lvl="2"/>
            <a:r>
              <a:rPr lang="en-US" dirty="0"/>
              <a:t>      type: Object, value: { name: 'HCL Technologies’ }</a:t>
            </a:r>
          </a:p>
          <a:p>
            <a:pPr lvl="2"/>
            <a:r>
              <a:rPr lang="en-US" dirty="0"/>
              <a:t>},</a:t>
            </a:r>
          </a:p>
          <a:p>
            <a:pPr lvl="2"/>
            <a:r>
              <a:rPr lang="en-US" dirty="0"/>
              <a:t>locations: {</a:t>
            </a:r>
          </a:p>
          <a:p>
            <a:pPr lvl="2"/>
            <a:r>
              <a:rPr lang="en-US" dirty="0"/>
              <a:t>    type: Array,</a:t>
            </a:r>
          </a:p>
          <a:p>
            <a:pPr lvl="2"/>
            <a:r>
              <a:rPr lang="en-US" dirty="0"/>
              <a:t>     value: [</a:t>
            </a:r>
          </a:p>
          <a:p>
            <a:pPr lvl="2"/>
            <a:r>
              <a:rPr lang="en-US" dirty="0"/>
              <a:t>	{ </a:t>
            </a:r>
            <a:r>
              <a:rPr lang="en-US" dirty="0" err="1"/>
              <a:t>locationName</a:t>
            </a:r>
            <a:r>
              <a:rPr lang="en-US" dirty="0"/>
              <a:t>: "Bangalore" },</a:t>
            </a:r>
          </a:p>
          <a:p>
            <a:pPr lvl="2"/>
            <a:r>
              <a:rPr lang="en-US" dirty="0"/>
              <a:t>	{ </a:t>
            </a:r>
            <a:r>
              <a:rPr lang="en-US" dirty="0" err="1"/>
              <a:t>locationName</a:t>
            </a:r>
            <a:r>
              <a:rPr lang="en-US" dirty="0"/>
              <a:t>: "Chennai" },</a:t>
            </a:r>
          </a:p>
          <a:p>
            <a:pPr lvl="2"/>
            <a:r>
              <a:rPr lang="en-US" dirty="0"/>
              <a:t>	{ </a:t>
            </a:r>
            <a:r>
              <a:rPr lang="en-US" dirty="0" err="1"/>
              <a:t>locationName</a:t>
            </a:r>
            <a:r>
              <a:rPr lang="en-US" dirty="0"/>
              <a:t>: "Pune" }</a:t>
            </a:r>
          </a:p>
          <a:p>
            <a:pPr lvl="2"/>
            <a:r>
              <a:rPr lang="en-US" dirty="0"/>
              <a:t>	]</a:t>
            </a:r>
          </a:p>
          <a:p>
            <a:pPr lvl="2"/>
            <a:r>
              <a:rPr lang="en-US" dirty="0"/>
              <a:t>}</a:t>
            </a:r>
          </a:p>
          <a:p>
            <a:r>
              <a:rPr lang="en-US" dirty="0"/>
              <a:t>         }</a:t>
            </a:r>
          </a:p>
          <a:p>
            <a:r>
              <a:rPr lang="en-US" dirty="0"/>
              <a:t>}</a:t>
            </a:r>
          </a:p>
          <a:p>
            <a:pPr algn="ctr"/>
            <a:endParaRPr lang="en-US" dirty="0"/>
          </a:p>
        </p:txBody>
      </p:sp>
    </p:spTree>
    <p:extLst>
      <p:ext uri="{BB962C8B-B14F-4D97-AF65-F5344CB8AC3E}">
        <p14:creationId xmlns:p14="http://schemas.microsoft.com/office/powerpoint/2010/main" val="675425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9095B-2ADB-41C1-95D5-64CCDDECA827}"/>
              </a:ext>
            </a:extLst>
          </p:cNvPr>
          <p:cNvSpPr>
            <a:spLocks noGrp="1"/>
          </p:cNvSpPr>
          <p:nvPr>
            <p:ph type="title"/>
          </p:nvPr>
        </p:nvSpPr>
        <p:spPr>
          <a:xfrm>
            <a:off x="379199" y="0"/>
            <a:ext cx="10477986" cy="612337"/>
          </a:xfrm>
        </p:spPr>
        <p:txBody>
          <a:bodyPr/>
          <a:lstStyle/>
          <a:p>
            <a:r>
              <a:rPr lang="en-US" dirty="0"/>
              <a:t>Polymer element lifecycle</a:t>
            </a:r>
          </a:p>
        </p:txBody>
      </p:sp>
      <p:sp>
        <p:nvSpPr>
          <p:cNvPr id="3" name="Content Placeholder 2">
            <a:extLst>
              <a:ext uri="{FF2B5EF4-FFF2-40B4-BE49-F238E27FC236}">
                <a16:creationId xmlns:a16="http://schemas.microsoft.com/office/drawing/2014/main" id="{D5219245-176C-49D4-BCB1-B86CCBBF71E1}"/>
              </a:ext>
            </a:extLst>
          </p:cNvPr>
          <p:cNvSpPr>
            <a:spLocks noGrp="1"/>
          </p:cNvSpPr>
          <p:nvPr>
            <p:ph idx="1"/>
          </p:nvPr>
        </p:nvSpPr>
        <p:spPr>
          <a:xfrm>
            <a:off x="379199" y="754743"/>
            <a:ext cx="11345747" cy="5422220"/>
          </a:xfrm>
        </p:spPr>
        <p:txBody>
          <a:bodyPr>
            <a:noAutofit/>
          </a:bodyPr>
          <a:lstStyle/>
          <a:p>
            <a:pPr marL="0" indent="0">
              <a:buNone/>
            </a:pPr>
            <a:r>
              <a:rPr lang="en-US" sz="2400" dirty="0">
                <a:solidFill>
                  <a:schemeClr val="bg1"/>
                </a:solidFill>
              </a:rPr>
              <a:t>Polymer elements follow the standard lifecycle for custom elements.</a:t>
            </a:r>
          </a:p>
          <a:p>
            <a:pPr marL="514350" indent="-514350">
              <a:buAutoNum type="arabicPeriod"/>
            </a:pPr>
            <a:r>
              <a:rPr lang="en-US" sz="2400" b="1" u="sng" dirty="0"/>
              <a:t>constructor</a:t>
            </a:r>
            <a:r>
              <a:rPr lang="en-US" sz="2400" dirty="0"/>
              <a:t>:  </a:t>
            </a:r>
          </a:p>
          <a:p>
            <a:pPr lvl="1"/>
            <a:r>
              <a:rPr lang="en-US" dirty="0">
                <a:solidFill>
                  <a:schemeClr val="bg1"/>
                </a:solidFill>
              </a:rPr>
              <a:t>Called when the element  is created, or when a previously-created element becomes defined. </a:t>
            </a:r>
          </a:p>
          <a:p>
            <a:pPr lvl="1"/>
            <a:r>
              <a:rPr lang="en-US" dirty="0">
                <a:solidFill>
                  <a:schemeClr val="bg1"/>
                </a:solidFill>
              </a:rPr>
              <a:t>The constructor is a logical place to set default values, and to manually set up event listeners for the element itself</a:t>
            </a:r>
          </a:p>
          <a:p>
            <a:pPr marL="514350" indent="-514350">
              <a:buFont typeface="+mj-lt"/>
              <a:buAutoNum type="arabicPeriod"/>
            </a:pPr>
            <a:r>
              <a:rPr lang="en-US" sz="2400" b="1" u="sng" dirty="0" err="1"/>
              <a:t>connectedCallback</a:t>
            </a:r>
            <a:r>
              <a:rPr lang="en-US" sz="2400" dirty="0"/>
              <a:t>:</a:t>
            </a:r>
          </a:p>
          <a:p>
            <a:pPr lvl="1"/>
            <a:r>
              <a:rPr lang="en-US" dirty="0">
                <a:solidFill>
                  <a:schemeClr val="bg1"/>
                </a:solidFill>
              </a:rPr>
              <a:t>Called when the element is added to a document. Can be called multiple times during the lifetime of an element.</a:t>
            </a:r>
          </a:p>
          <a:p>
            <a:pPr lvl="1"/>
            <a:r>
              <a:rPr lang="en-US" dirty="0">
                <a:solidFill>
                  <a:schemeClr val="bg1"/>
                </a:solidFill>
              </a:rPr>
              <a:t>Can add </a:t>
            </a:r>
            <a:r>
              <a:rPr lang="en-US" dirty="0" err="1">
                <a:solidFill>
                  <a:schemeClr val="bg1"/>
                </a:solidFill>
              </a:rPr>
              <a:t>eventListner</a:t>
            </a:r>
            <a:endParaRPr lang="en-US" dirty="0">
              <a:solidFill>
                <a:schemeClr val="bg1"/>
              </a:solidFill>
            </a:endParaRPr>
          </a:p>
          <a:p>
            <a:pPr marL="514350" indent="-514350">
              <a:buFont typeface="+mj-lt"/>
              <a:buAutoNum type="arabicPeriod"/>
            </a:pPr>
            <a:r>
              <a:rPr lang="en-US" sz="2400" b="1" u="sng" dirty="0" err="1"/>
              <a:t>disconnectedCallback</a:t>
            </a:r>
            <a:r>
              <a:rPr lang="en-US" sz="2400" dirty="0"/>
              <a:t>:</a:t>
            </a:r>
          </a:p>
          <a:p>
            <a:pPr lvl="1"/>
            <a:r>
              <a:rPr lang="en-US" dirty="0">
                <a:solidFill>
                  <a:schemeClr val="bg1"/>
                </a:solidFill>
              </a:rPr>
              <a:t>Called when the element is removed from a document. Can be called multiple times during the lifetime of an element.</a:t>
            </a:r>
          </a:p>
          <a:p>
            <a:pPr lvl="1"/>
            <a:r>
              <a:rPr lang="en-US" dirty="0">
                <a:solidFill>
                  <a:schemeClr val="bg1"/>
                </a:solidFill>
              </a:rPr>
              <a:t>Can remove </a:t>
            </a:r>
            <a:r>
              <a:rPr lang="en-US" dirty="0" err="1">
                <a:solidFill>
                  <a:schemeClr val="bg1"/>
                </a:solidFill>
              </a:rPr>
              <a:t>eventListner</a:t>
            </a:r>
            <a:r>
              <a:rPr lang="en-US" dirty="0">
                <a:solidFill>
                  <a:schemeClr val="bg1"/>
                </a:solidFill>
              </a:rPr>
              <a:t> added in </a:t>
            </a:r>
            <a:r>
              <a:rPr lang="en-US" dirty="0" err="1">
                <a:solidFill>
                  <a:schemeClr val="bg1"/>
                </a:solidFill>
              </a:rPr>
              <a:t>connectedCallback</a:t>
            </a:r>
            <a:endParaRPr lang="en-US" dirty="0">
              <a:solidFill>
                <a:schemeClr val="bg1"/>
              </a:solidFill>
            </a:endParaRPr>
          </a:p>
        </p:txBody>
      </p:sp>
    </p:spTree>
    <p:extLst>
      <p:ext uri="{BB962C8B-B14F-4D97-AF65-F5344CB8AC3E}">
        <p14:creationId xmlns:p14="http://schemas.microsoft.com/office/powerpoint/2010/main" val="142261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4A87-D90C-4E9F-B24E-9EBF135ED6BC}"/>
              </a:ext>
            </a:extLst>
          </p:cNvPr>
          <p:cNvSpPr>
            <a:spLocks noGrp="1"/>
          </p:cNvSpPr>
          <p:nvPr>
            <p:ph type="title"/>
          </p:nvPr>
        </p:nvSpPr>
        <p:spPr>
          <a:xfrm>
            <a:off x="379199" y="1"/>
            <a:ext cx="10477986" cy="508000"/>
          </a:xfrm>
        </p:spPr>
        <p:txBody>
          <a:bodyPr/>
          <a:lstStyle/>
          <a:p>
            <a:r>
              <a:rPr lang="en-US" sz="2800" dirty="0"/>
              <a:t>Polymer element lifecycle</a:t>
            </a:r>
          </a:p>
        </p:txBody>
      </p:sp>
      <p:sp>
        <p:nvSpPr>
          <p:cNvPr id="3" name="Content Placeholder 2">
            <a:extLst>
              <a:ext uri="{FF2B5EF4-FFF2-40B4-BE49-F238E27FC236}">
                <a16:creationId xmlns:a16="http://schemas.microsoft.com/office/drawing/2014/main" id="{F41E5EFE-2053-43E6-9E78-4EE291831425}"/>
              </a:ext>
            </a:extLst>
          </p:cNvPr>
          <p:cNvSpPr>
            <a:spLocks noGrp="1"/>
          </p:cNvSpPr>
          <p:nvPr>
            <p:ph idx="1"/>
          </p:nvPr>
        </p:nvSpPr>
        <p:spPr>
          <a:xfrm>
            <a:off x="379199" y="508001"/>
            <a:ext cx="11345747" cy="6095999"/>
          </a:xfrm>
        </p:spPr>
        <p:txBody>
          <a:bodyPr>
            <a:noAutofit/>
          </a:bodyPr>
          <a:lstStyle/>
          <a:p>
            <a:pPr marL="514350" indent="-514350">
              <a:buAutoNum type="arabicPeriod" startAt="4"/>
            </a:pPr>
            <a:r>
              <a:rPr lang="en-US" sz="2200" b="1" u="sng" dirty="0"/>
              <a:t>ready</a:t>
            </a:r>
            <a:r>
              <a:rPr lang="en-US" sz="2200" dirty="0"/>
              <a:t>: </a:t>
            </a:r>
          </a:p>
          <a:p>
            <a:pPr lvl="1"/>
            <a:r>
              <a:rPr lang="en-US" sz="2200" dirty="0">
                <a:solidFill>
                  <a:schemeClr val="bg1"/>
                </a:solidFill>
              </a:rPr>
              <a:t>Called during Polymer-specific element initialization. Called once, the first time the element is attached to the document.</a:t>
            </a:r>
          </a:p>
          <a:p>
            <a:pPr marL="514350" indent="-514350">
              <a:buAutoNum type="arabicPeriod" startAt="5"/>
            </a:pPr>
            <a:r>
              <a:rPr lang="en-US" sz="2200" b="1" u="sng" dirty="0" err="1"/>
              <a:t>attributeChangedCallback</a:t>
            </a:r>
            <a:r>
              <a:rPr lang="en-US" sz="2200" dirty="0"/>
              <a:t>:</a:t>
            </a:r>
          </a:p>
          <a:p>
            <a:pPr lvl="1"/>
            <a:r>
              <a:rPr lang="en-US" sz="2200" dirty="0">
                <a:solidFill>
                  <a:schemeClr val="bg1"/>
                </a:solidFill>
              </a:rPr>
              <a:t>Called when any of the element's attributes are changed, appended, removed, or replaced.</a:t>
            </a:r>
          </a:p>
          <a:p>
            <a:pPr lvl="1"/>
            <a:r>
              <a:rPr lang="en-US" sz="2200" dirty="0">
                <a:solidFill>
                  <a:schemeClr val="bg1"/>
                </a:solidFill>
              </a:rPr>
              <a:t>Use to handle attribute changes that don't correspond to declared properties.</a:t>
            </a:r>
          </a:p>
          <a:p>
            <a:pPr marL="0" indent="0">
              <a:buNone/>
            </a:pPr>
            <a:r>
              <a:rPr lang="en-US" sz="2200" dirty="0">
                <a:solidFill>
                  <a:schemeClr val="bg1"/>
                </a:solidFill>
              </a:rPr>
              <a:t>Note:</a:t>
            </a:r>
          </a:p>
          <a:p>
            <a:pPr lvl="1"/>
            <a:r>
              <a:rPr lang="en-US" sz="2200" dirty="0">
                <a:solidFill>
                  <a:schemeClr val="bg1"/>
                </a:solidFill>
              </a:rPr>
              <a:t>For each reaction, the first line of your implementation must be a call to the superclass constructor or reaction. For the constructor, this is simply the super() call.</a:t>
            </a:r>
          </a:p>
          <a:p>
            <a:pPr marL="914400" lvl="2" indent="0">
              <a:buNone/>
            </a:pPr>
            <a:r>
              <a:rPr lang="en-US" sz="2200" dirty="0">
                <a:solidFill>
                  <a:schemeClr val="bg1"/>
                </a:solidFill>
              </a:rPr>
              <a:t>constructor() {</a:t>
            </a:r>
          </a:p>
          <a:p>
            <a:pPr marL="914400" lvl="2" indent="0">
              <a:buNone/>
            </a:pPr>
            <a:r>
              <a:rPr lang="en-US" sz="2200" b="1" dirty="0">
                <a:solidFill>
                  <a:schemeClr val="bg1"/>
                </a:solidFill>
              </a:rPr>
              <a:t>  super();</a:t>
            </a:r>
          </a:p>
          <a:p>
            <a:pPr marL="914400" lvl="2" indent="0">
              <a:buNone/>
            </a:pPr>
            <a:r>
              <a:rPr lang="en-US" sz="2200" dirty="0">
                <a:solidFill>
                  <a:schemeClr val="bg1"/>
                </a:solidFill>
              </a:rPr>
              <a:t>}</a:t>
            </a:r>
          </a:p>
          <a:p>
            <a:pPr lvl="1"/>
            <a:r>
              <a:rPr lang="en-US" sz="2200" dirty="0">
                <a:solidFill>
                  <a:schemeClr val="bg1"/>
                </a:solidFill>
              </a:rPr>
              <a:t>For other reactions, call the superclass method. This is required so Polymer can hook into the element's lifecycle.</a:t>
            </a:r>
          </a:p>
          <a:p>
            <a:pPr marL="914400" lvl="2" indent="0">
              <a:buNone/>
            </a:pPr>
            <a:r>
              <a:rPr lang="en-US" sz="2200" dirty="0" err="1">
                <a:solidFill>
                  <a:schemeClr val="bg1"/>
                </a:solidFill>
              </a:rPr>
              <a:t>connectedCallback</a:t>
            </a:r>
            <a:r>
              <a:rPr lang="en-US" sz="2200" dirty="0">
                <a:solidFill>
                  <a:schemeClr val="bg1"/>
                </a:solidFill>
              </a:rPr>
              <a:t>() {</a:t>
            </a:r>
          </a:p>
          <a:p>
            <a:pPr marL="914400" lvl="2" indent="0">
              <a:buNone/>
            </a:pPr>
            <a:r>
              <a:rPr lang="en-US" sz="2200" b="1" dirty="0">
                <a:solidFill>
                  <a:schemeClr val="bg1"/>
                </a:solidFill>
              </a:rPr>
              <a:t>  </a:t>
            </a:r>
            <a:r>
              <a:rPr lang="en-US" sz="2200" b="1" dirty="0" err="1">
                <a:solidFill>
                  <a:schemeClr val="bg1"/>
                </a:solidFill>
              </a:rPr>
              <a:t>super.connectedCallback</a:t>
            </a:r>
            <a:r>
              <a:rPr lang="en-US" sz="2200" b="1" dirty="0">
                <a:solidFill>
                  <a:schemeClr val="bg1"/>
                </a:solidFill>
              </a:rPr>
              <a:t>();</a:t>
            </a:r>
          </a:p>
          <a:p>
            <a:pPr marL="914400" lvl="2" indent="0">
              <a:buNone/>
            </a:pPr>
            <a:r>
              <a:rPr lang="en-US" sz="2200" dirty="0">
                <a:solidFill>
                  <a:schemeClr val="bg1"/>
                </a:solidFill>
              </a:rPr>
              <a:t>}</a:t>
            </a:r>
          </a:p>
          <a:p>
            <a:pPr marL="0" indent="0">
              <a:buNone/>
            </a:pPr>
            <a:endParaRPr lang="en-US" sz="2200" dirty="0">
              <a:solidFill>
                <a:schemeClr val="bg1"/>
              </a:solidFill>
            </a:endParaRPr>
          </a:p>
          <a:p>
            <a:pPr marL="0" indent="0">
              <a:buNone/>
            </a:pPr>
            <a:endParaRPr lang="en-US" sz="2200" dirty="0">
              <a:solidFill>
                <a:schemeClr val="bg1"/>
              </a:solidFill>
            </a:endParaRPr>
          </a:p>
        </p:txBody>
      </p:sp>
    </p:spTree>
    <p:extLst>
      <p:ext uri="{BB962C8B-B14F-4D97-AF65-F5344CB8AC3E}">
        <p14:creationId xmlns:p14="http://schemas.microsoft.com/office/powerpoint/2010/main" val="1836123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7CEA9-C44A-4892-9146-7795AE72F97C}"/>
              </a:ext>
            </a:extLst>
          </p:cNvPr>
          <p:cNvSpPr>
            <a:spLocks noGrp="1"/>
          </p:cNvSpPr>
          <p:nvPr>
            <p:ph type="title"/>
          </p:nvPr>
        </p:nvSpPr>
        <p:spPr/>
        <p:txBody>
          <a:bodyPr/>
          <a:lstStyle/>
          <a:p>
            <a:r>
              <a:rPr lang="en-US" dirty="0"/>
              <a:t>Web components</a:t>
            </a:r>
          </a:p>
        </p:txBody>
      </p:sp>
      <p:sp>
        <p:nvSpPr>
          <p:cNvPr id="3" name="Content Placeholder 2">
            <a:extLst>
              <a:ext uri="{FF2B5EF4-FFF2-40B4-BE49-F238E27FC236}">
                <a16:creationId xmlns:a16="http://schemas.microsoft.com/office/drawing/2014/main" id="{03028182-7CAC-4497-8EE8-008B7011697B}"/>
              </a:ext>
            </a:extLst>
          </p:cNvPr>
          <p:cNvSpPr>
            <a:spLocks noGrp="1"/>
          </p:cNvSpPr>
          <p:nvPr>
            <p:ph idx="1"/>
          </p:nvPr>
        </p:nvSpPr>
        <p:spPr/>
        <p:txBody>
          <a:bodyPr/>
          <a:lstStyle/>
          <a:p>
            <a:r>
              <a:rPr lang="en-US" dirty="0">
                <a:solidFill>
                  <a:schemeClr val="bg1"/>
                </a:solidFill>
              </a:rPr>
              <a:t>Web components are a set of web platform APIs that allow you to create new custom, reusable, encapsulated HTML tags to use in web pages and web apps.</a:t>
            </a:r>
          </a:p>
          <a:p>
            <a:r>
              <a:rPr lang="en-US" dirty="0">
                <a:solidFill>
                  <a:schemeClr val="bg1"/>
                </a:solidFill>
              </a:rPr>
              <a:t>Web components are based on four main specifications:</a:t>
            </a:r>
          </a:p>
          <a:p>
            <a:pPr lvl="1"/>
            <a:r>
              <a:rPr lang="en-US" sz="2800" dirty="0">
                <a:solidFill>
                  <a:schemeClr val="bg1"/>
                </a:solidFill>
              </a:rPr>
              <a:t>Custom Element</a:t>
            </a:r>
          </a:p>
          <a:p>
            <a:pPr lvl="1"/>
            <a:r>
              <a:rPr lang="en-US" sz="2800" dirty="0">
                <a:solidFill>
                  <a:schemeClr val="bg1"/>
                </a:solidFill>
              </a:rPr>
              <a:t>Shadow DOM</a:t>
            </a:r>
          </a:p>
          <a:p>
            <a:pPr lvl="1"/>
            <a:r>
              <a:rPr lang="en-US" sz="2800" dirty="0">
                <a:solidFill>
                  <a:schemeClr val="bg1"/>
                </a:solidFill>
              </a:rPr>
              <a:t>ES Module</a:t>
            </a:r>
          </a:p>
          <a:p>
            <a:pPr lvl="1"/>
            <a:r>
              <a:rPr lang="en-US" sz="2800" dirty="0">
                <a:solidFill>
                  <a:schemeClr val="bg1"/>
                </a:solidFill>
              </a:rPr>
              <a:t>HTML template</a:t>
            </a:r>
          </a:p>
        </p:txBody>
      </p:sp>
    </p:spTree>
    <p:extLst>
      <p:ext uri="{BB962C8B-B14F-4D97-AF65-F5344CB8AC3E}">
        <p14:creationId xmlns:p14="http://schemas.microsoft.com/office/powerpoint/2010/main" val="275274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4E1F-CEE8-4200-9A66-2A97011C95B6}"/>
              </a:ext>
            </a:extLst>
          </p:cNvPr>
          <p:cNvSpPr>
            <a:spLocks noGrp="1"/>
          </p:cNvSpPr>
          <p:nvPr>
            <p:ph type="title"/>
          </p:nvPr>
        </p:nvSpPr>
        <p:spPr>
          <a:xfrm>
            <a:off x="379199" y="1"/>
            <a:ext cx="10477986" cy="450573"/>
          </a:xfrm>
        </p:spPr>
        <p:txBody>
          <a:bodyPr/>
          <a:lstStyle/>
          <a:p>
            <a:r>
              <a:rPr lang="en-US" sz="2800" dirty="0"/>
              <a:t>Polymer 3 Topics</a:t>
            </a:r>
          </a:p>
        </p:txBody>
      </p:sp>
      <p:sp>
        <p:nvSpPr>
          <p:cNvPr id="3" name="Content Placeholder 2">
            <a:extLst>
              <a:ext uri="{FF2B5EF4-FFF2-40B4-BE49-F238E27FC236}">
                <a16:creationId xmlns:a16="http://schemas.microsoft.com/office/drawing/2014/main" id="{04B3D383-D872-4EA5-9469-6E2438034A80}"/>
              </a:ext>
            </a:extLst>
          </p:cNvPr>
          <p:cNvSpPr>
            <a:spLocks noGrp="1"/>
          </p:cNvSpPr>
          <p:nvPr>
            <p:ph idx="1"/>
          </p:nvPr>
        </p:nvSpPr>
        <p:spPr>
          <a:xfrm>
            <a:off x="379199" y="450574"/>
            <a:ext cx="11345747" cy="6241774"/>
          </a:xfrm>
        </p:spPr>
        <p:txBody>
          <a:bodyPr>
            <a:noAutofit/>
          </a:bodyPr>
          <a:lstStyle/>
          <a:p>
            <a:r>
              <a:rPr lang="en-US" sz="2000" dirty="0">
                <a:solidFill>
                  <a:schemeClr val="bg1"/>
                </a:solidFill>
              </a:rPr>
              <a:t>Introduction to polymer</a:t>
            </a:r>
          </a:p>
          <a:p>
            <a:r>
              <a:rPr lang="en-US" sz="2000" dirty="0">
                <a:solidFill>
                  <a:schemeClr val="bg1"/>
                </a:solidFill>
              </a:rPr>
              <a:t>Environment Setup: How to install and create project using Polymer CLI</a:t>
            </a:r>
          </a:p>
          <a:p>
            <a:r>
              <a:rPr lang="en-US" sz="2000" dirty="0">
                <a:solidFill>
                  <a:schemeClr val="bg1"/>
                </a:solidFill>
              </a:rPr>
              <a:t>Tools overview</a:t>
            </a:r>
          </a:p>
          <a:p>
            <a:r>
              <a:rPr lang="en-US" sz="2000" dirty="0">
                <a:solidFill>
                  <a:schemeClr val="bg1"/>
                </a:solidFill>
              </a:rPr>
              <a:t>Polymer elements</a:t>
            </a:r>
          </a:p>
          <a:p>
            <a:pPr lvl="1"/>
            <a:r>
              <a:rPr lang="en-US" sz="1800" dirty="0">
                <a:solidFill>
                  <a:schemeClr val="bg1"/>
                </a:solidFill>
              </a:rPr>
              <a:t>App Elements</a:t>
            </a:r>
          </a:p>
          <a:p>
            <a:pPr lvl="1"/>
            <a:r>
              <a:rPr lang="en-US" sz="1800" dirty="0">
                <a:solidFill>
                  <a:schemeClr val="bg1"/>
                </a:solidFill>
              </a:rPr>
              <a:t>Iron Elements</a:t>
            </a:r>
          </a:p>
          <a:p>
            <a:pPr lvl="1"/>
            <a:r>
              <a:rPr lang="en-US" sz="1800" dirty="0">
                <a:solidFill>
                  <a:schemeClr val="bg1"/>
                </a:solidFill>
              </a:rPr>
              <a:t>Paper Elements</a:t>
            </a:r>
          </a:p>
          <a:p>
            <a:pPr lvl="1"/>
            <a:r>
              <a:rPr lang="en-US" sz="1800" dirty="0">
                <a:solidFill>
                  <a:schemeClr val="bg1"/>
                </a:solidFill>
              </a:rPr>
              <a:t>Gold Elements</a:t>
            </a:r>
          </a:p>
          <a:p>
            <a:r>
              <a:rPr lang="en-US" sz="2000" dirty="0">
                <a:solidFill>
                  <a:schemeClr val="bg1"/>
                </a:solidFill>
              </a:rPr>
              <a:t>Custom elements – Defining , Extending other Custom elements</a:t>
            </a:r>
          </a:p>
          <a:p>
            <a:r>
              <a:rPr lang="en-US" sz="2000" dirty="0">
                <a:solidFill>
                  <a:schemeClr val="bg1"/>
                </a:solidFill>
              </a:rPr>
              <a:t>Properties</a:t>
            </a:r>
          </a:p>
          <a:p>
            <a:r>
              <a:rPr lang="en-US" sz="2000" dirty="0">
                <a:solidFill>
                  <a:schemeClr val="bg1"/>
                </a:solidFill>
              </a:rPr>
              <a:t>Shadow DOM</a:t>
            </a:r>
          </a:p>
          <a:p>
            <a:r>
              <a:rPr lang="en-US" sz="2000" dirty="0">
                <a:solidFill>
                  <a:schemeClr val="bg1"/>
                </a:solidFill>
              </a:rPr>
              <a:t>Events</a:t>
            </a:r>
          </a:p>
          <a:p>
            <a:r>
              <a:rPr lang="en-US" sz="2000" dirty="0">
                <a:solidFill>
                  <a:schemeClr val="bg1"/>
                </a:solidFill>
              </a:rPr>
              <a:t>Data system</a:t>
            </a:r>
          </a:p>
          <a:p>
            <a:r>
              <a:rPr lang="en-US" sz="2000" dirty="0">
                <a:solidFill>
                  <a:schemeClr val="bg1"/>
                </a:solidFill>
              </a:rPr>
              <a:t>Unit Testing</a:t>
            </a:r>
          </a:p>
          <a:p>
            <a:r>
              <a:rPr lang="en-US" sz="2000" dirty="0">
                <a:solidFill>
                  <a:schemeClr val="bg1"/>
                </a:solidFill>
              </a:rPr>
              <a:t>Best Practices</a:t>
            </a:r>
          </a:p>
          <a:p>
            <a:r>
              <a:rPr lang="en-US" sz="2000" dirty="0">
                <a:solidFill>
                  <a:schemeClr val="bg1"/>
                </a:solidFill>
              </a:rPr>
              <a:t>Polymer 3.0 upgrade</a:t>
            </a:r>
          </a:p>
          <a:p>
            <a:pPr marL="0" indent="0">
              <a:buNone/>
            </a:pPr>
            <a:endParaRPr lang="en-US" sz="2000" dirty="0">
              <a:solidFill>
                <a:schemeClr val="bg1"/>
              </a:solidFill>
            </a:endParaRPr>
          </a:p>
        </p:txBody>
      </p:sp>
    </p:spTree>
    <p:extLst>
      <p:ext uri="{BB962C8B-B14F-4D97-AF65-F5344CB8AC3E}">
        <p14:creationId xmlns:p14="http://schemas.microsoft.com/office/powerpoint/2010/main" val="3026812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583A7-EFF8-4330-9A3B-1F08395F55BA}"/>
              </a:ext>
            </a:extLst>
          </p:cNvPr>
          <p:cNvSpPr>
            <a:spLocks noGrp="1"/>
          </p:cNvSpPr>
          <p:nvPr>
            <p:ph type="title"/>
          </p:nvPr>
        </p:nvSpPr>
        <p:spPr>
          <a:xfrm>
            <a:off x="379199" y="1"/>
            <a:ext cx="10477986" cy="502920"/>
          </a:xfrm>
        </p:spPr>
        <p:txBody>
          <a:bodyPr/>
          <a:lstStyle/>
          <a:p>
            <a:r>
              <a:rPr lang="en-US" sz="2400" dirty="0"/>
              <a:t>Shadow DOM</a:t>
            </a:r>
          </a:p>
        </p:txBody>
      </p:sp>
      <p:sp>
        <p:nvSpPr>
          <p:cNvPr id="3" name="Content Placeholder 2">
            <a:extLst>
              <a:ext uri="{FF2B5EF4-FFF2-40B4-BE49-F238E27FC236}">
                <a16:creationId xmlns:a16="http://schemas.microsoft.com/office/drawing/2014/main" id="{5CB37EC3-E5AB-45FD-83A4-81103F6A7612}"/>
              </a:ext>
            </a:extLst>
          </p:cNvPr>
          <p:cNvSpPr>
            <a:spLocks noGrp="1"/>
          </p:cNvSpPr>
          <p:nvPr>
            <p:ph idx="1"/>
          </p:nvPr>
        </p:nvSpPr>
        <p:spPr>
          <a:xfrm>
            <a:off x="379199" y="502920"/>
            <a:ext cx="11345747" cy="5791200"/>
          </a:xfrm>
        </p:spPr>
        <p:txBody>
          <a:bodyPr>
            <a:noAutofit/>
          </a:bodyPr>
          <a:lstStyle/>
          <a:p>
            <a:r>
              <a:rPr lang="en-US" sz="2400" dirty="0">
                <a:solidFill>
                  <a:schemeClr val="bg1"/>
                </a:solidFill>
              </a:rPr>
              <a:t>Shadow DOM refers to the ability of the browser to include a subtree of DOM elements into the rendering of a document, but not into the main document DOM tree. In other words, this creates a boundary between the shadow root and the rest of the document. Due to </a:t>
            </a:r>
          </a:p>
          <a:p>
            <a:r>
              <a:rPr lang="en-US" sz="2400" dirty="0">
                <a:solidFill>
                  <a:schemeClr val="bg1"/>
                </a:solidFill>
              </a:rPr>
              <a:t>There are certain terms associated with </a:t>
            </a:r>
            <a:r>
              <a:rPr lang="en-US" sz="2400" dirty="0" err="1">
                <a:solidFill>
                  <a:schemeClr val="bg1"/>
                </a:solidFill>
              </a:rPr>
              <a:t>ShadowThere</a:t>
            </a:r>
            <a:r>
              <a:rPr lang="en-US" sz="2400" dirty="0">
                <a:solidFill>
                  <a:schemeClr val="bg1"/>
                </a:solidFill>
              </a:rPr>
              <a:t> are certain terms associated with Shadow DOM which you should know:	</a:t>
            </a:r>
          </a:p>
          <a:p>
            <a:pPr lvl="1"/>
            <a:r>
              <a:rPr lang="en-US" b="1" u="sng" dirty="0"/>
              <a:t>Shadow Host:</a:t>
            </a:r>
            <a:r>
              <a:rPr lang="en-US" dirty="0">
                <a:solidFill>
                  <a:schemeClr val="bg1"/>
                </a:solidFill>
              </a:rPr>
              <a:t> The regular DOM node that the shadow DOM is attached to.</a:t>
            </a:r>
          </a:p>
          <a:p>
            <a:pPr lvl="1"/>
            <a:r>
              <a:rPr lang="en-US" b="1" u="sng" dirty="0"/>
              <a:t>Shadow Tree</a:t>
            </a:r>
            <a:r>
              <a:rPr lang="en-US" dirty="0"/>
              <a:t>:</a:t>
            </a:r>
            <a:r>
              <a:rPr lang="en-US" dirty="0">
                <a:solidFill>
                  <a:schemeClr val="bg1"/>
                </a:solidFill>
              </a:rPr>
              <a:t> The DOM tree inside the shadow DOM.</a:t>
            </a:r>
          </a:p>
          <a:p>
            <a:pPr lvl="1"/>
            <a:r>
              <a:rPr lang="en-US" b="1" u="sng" dirty="0"/>
              <a:t>Shadow Boundary</a:t>
            </a:r>
            <a:r>
              <a:rPr lang="en-US" dirty="0">
                <a:solidFill>
                  <a:schemeClr val="bg1"/>
                </a:solidFill>
              </a:rPr>
              <a:t>: the place where the shadow DOM ends, and the regular DOM begins.</a:t>
            </a:r>
          </a:p>
          <a:p>
            <a:pPr lvl="1"/>
            <a:r>
              <a:rPr lang="en-US" b="1" u="sng" dirty="0"/>
              <a:t>Shadow Root</a:t>
            </a:r>
            <a:r>
              <a:rPr lang="en-US" dirty="0">
                <a:solidFill>
                  <a:schemeClr val="bg1"/>
                </a:solidFill>
              </a:rPr>
              <a:t>: The root node of the shadow tree.</a:t>
            </a:r>
          </a:p>
          <a:p>
            <a:pPr lvl="1"/>
            <a:r>
              <a:rPr lang="en-US" b="1" u="sng" dirty="0"/>
              <a:t>Light DOM</a:t>
            </a:r>
            <a:r>
              <a:rPr lang="en-US" dirty="0">
                <a:solidFill>
                  <a:schemeClr val="bg1"/>
                </a:solidFill>
              </a:rPr>
              <a:t>: The DOM that lives outside the shadow DOM</a:t>
            </a:r>
          </a:p>
          <a:p>
            <a:pPr lvl="1"/>
            <a:r>
              <a:rPr lang="en-US" b="1" u="sng" dirty="0"/>
              <a:t>Flattened Tree</a:t>
            </a:r>
            <a:r>
              <a:rPr lang="en-US" dirty="0">
                <a:solidFill>
                  <a:schemeClr val="bg1"/>
                </a:solidFill>
              </a:rPr>
              <a:t>: The DOM which you see in </a:t>
            </a:r>
            <a:r>
              <a:rPr lang="en-US" dirty="0" err="1">
                <a:solidFill>
                  <a:schemeClr val="bg1"/>
                </a:solidFill>
              </a:rPr>
              <a:t>DevTools</a:t>
            </a:r>
            <a:r>
              <a:rPr lang="en-US" dirty="0">
                <a:solidFill>
                  <a:schemeClr val="bg1"/>
                </a:solidFill>
              </a:rPr>
              <a:t> in your browser DOM which you should know:</a:t>
            </a:r>
          </a:p>
          <a:p>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736490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956D2-ED0F-492F-85FB-0ACA5A685182}"/>
              </a:ext>
            </a:extLst>
          </p:cNvPr>
          <p:cNvSpPr>
            <a:spLocks noGrp="1"/>
          </p:cNvSpPr>
          <p:nvPr>
            <p:ph type="title"/>
          </p:nvPr>
        </p:nvSpPr>
        <p:spPr>
          <a:xfrm>
            <a:off x="379199" y="0"/>
            <a:ext cx="10477986" cy="612337"/>
          </a:xfrm>
        </p:spPr>
        <p:txBody>
          <a:bodyPr/>
          <a:lstStyle/>
          <a:p>
            <a:r>
              <a:rPr lang="en-US" dirty="0"/>
              <a:t>Shadow DOM</a:t>
            </a:r>
          </a:p>
        </p:txBody>
      </p:sp>
      <p:sp>
        <p:nvSpPr>
          <p:cNvPr id="3" name="Content Placeholder 2">
            <a:extLst>
              <a:ext uri="{FF2B5EF4-FFF2-40B4-BE49-F238E27FC236}">
                <a16:creationId xmlns:a16="http://schemas.microsoft.com/office/drawing/2014/main" id="{16B26BF1-D626-475C-BC9A-0AF7426A6C3A}"/>
              </a:ext>
            </a:extLst>
          </p:cNvPr>
          <p:cNvSpPr>
            <a:spLocks noGrp="1"/>
          </p:cNvSpPr>
          <p:nvPr>
            <p:ph idx="1"/>
          </p:nvPr>
        </p:nvSpPr>
        <p:spPr>
          <a:xfrm>
            <a:off x="379199" y="612337"/>
            <a:ext cx="11345747" cy="5564626"/>
          </a:xfrm>
        </p:spPr>
        <p:txBody>
          <a:bodyPr>
            <a:normAutofit/>
          </a:bodyPr>
          <a:lstStyle/>
          <a:p>
            <a:r>
              <a:rPr lang="en-US" sz="2600" dirty="0">
                <a:solidFill>
                  <a:schemeClr val="bg1"/>
                </a:solidFill>
              </a:rPr>
              <a:t>To create a Shadow DOM or to attach a shadow root to an element we use </a:t>
            </a:r>
            <a:r>
              <a:rPr lang="en-US" sz="2600" dirty="0" err="1">
                <a:solidFill>
                  <a:schemeClr val="bg1"/>
                </a:solidFill>
              </a:rPr>
              <a:t>element.attachShadow</a:t>
            </a:r>
            <a:r>
              <a:rPr lang="en-US" sz="2600" dirty="0">
                <a:solidFill>
                  <a:schemeClr val="bg1"/>
                </a:solidFill>
              </a:rPr>
              <a:t>(). There are two modes of Shadow DOM, namely closed and open. For example:</a:t>
            </a:r>
          </a:p>
          <a:p>
            <a:r>
              <a:rPr lang="en-US" sz="2600" dirty="0">
                <a:solidFill>
                  <a:schemeClr val="bg1"/>
                </a:solidFill>
              </a:rPr>
              <a:t>let shadow = element1.attachShadow({mode: 'open'});</a:t>
            </a:r>
          </a:p>
          <a:p>
            <a:r>
              <a:rPr lang="en-US" sz="2600" dirty="0">
                <a:solidFill>
                  <a:schemeClr val="bg1"/>
                </a:solidFill>
              </a:rPr>
              <a:t>let shadow = element2.attachShadow({mode: 'closed’});</a:t>
            </a:r>
          </a:p>
          <a:p>
            <a:endParaRPr lang="en-US" sz="2600" dirty="0">
              <a:solidFill>
                <a:schemeClr val="bg1"/>
              </a:solidFill>
            </a:endParaRPr>
          </a:p>
        </p:txBody>
      </p:sp>
      <p:pic>
        <p:nvPicPr>
          <p:cNvPr id="5" name="Picture 4">
            <a:extLst>
              <a:ext uri="{FF2B5EF4-FFF2-40B4-BE49-F238E27FC236}">
                <a16:creationId xmlns:a16="http://schemas.microsoft.com/office/drawing/2014/main" id="{821625BA-20AA-415A-AC8D-592EB83395B3}"/>
              </a:ext>
            </a:extLst>
          </p:cNvPr>
          <p:cNvPicPr>
            <a:picLocks noChangeAspect="1"/>
          </p:cNvPicPr>
          <p:nvPr/>
        </p:nvPicPr>
        <p:blipFill>
          <a:blip r:embed="rId2"/>
          <a:stretch>
            <a:fillRect/>
          </a:stretch>
        </p:blipFill>
        <p:spPr>
          <a:xfrm>
            <a:off x="803910" y="2804161"/>
            <a:ext cx="8599170" cy="3566160"/>
          </a:xfrm>
          <a:prstGeom prst="rect">
            <a:avLst/>
          </a:prstGeom>
        </p:spPr>
      </p:pic>
    </p:spTree>
    <p:extLst>
      <p:ext uri="{BB962C8B-B14F-4D97-AF65-F5344CB8AC3E}">
        <p14:creationId xmlns:p14="http://schemas.microsoft.com/office/powerpoint/2010/main" val="2142780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A8E4-BF86-45FF-BE52-781E04B6CDCB}"/>
              </a:ext>
            </a:extLst>
          </p:cNvPr>
          <p:cNvSpPr>
            <a:spLocks noGrp="1"/>
          </p:cNvSpPr>
          <p:nvPr>
            <p:ph type="title"/>
          </p:nvPr>
        </p:nvSpPr>
        <p:spPr>
          <a:xfrm>
            <a:off x="379199" y="0"/>
            <a:ext cx="10477986" cy="612337"/>
          </a:xfrm>
        </p:spPr>
        <p:txBody>
          <a:bodyPr/>
          <a:lstStyle/>
          <a:p>
            <a:r>
              <a:rPr lang="en-US" dirty="0"/>
              <a:t>Shadow DOM style</a:t>
            </a:r>
          </a:p>
        </p:txBody>
      </p:sp>
      <p:sp>
        <p:nvSpPr>
          <p:cNvPr id="3" name="Content Placeholder 2">
            <a:extLst>
              <a:ext uri="{FF2B5EF4-FFF2-40B4-BE49-F238E27FC236}">
                <a16:creationId xmlns:a16="http://schemas.microsoft.com/office/drawing/2014/main" id="{04BB0763-9D02-4D3A-BDA2-5065C206CC23}"/>
              </a:ext>
            </a:extLst>
          </p:cNvPr>
          <p:cNvSpPr>
            <a:spLocks noGrp="1"/>
          </p:cNvSpPr>
          <p:nvPr>
            <p:ph idx="1"/>
          </p:nvPr>
        </p:nvSpPr>
        <p:spPr>
          <a:xfrm>
            <a:off x="379199" y="612338"/>
            <a:ext cx="11345747" cy="5666542"/>
          </a:xfrm>
        </p:spPr>
        <p:txBody>
          <a:bodyPr>
            <a:noAutofit/>
          </a:bodyPr>
          <a:lstStyle/>
          <a:p>
            <a:pPr marL="0" indent="0">
              <a:buNone/>
            </a:pPr>
            <a:r>
              <a:rPr lang="en-US" sz="2500" dirty="0">
                <a:solidFill>
                  <a:schemeClr val="bg1"/>
                </a:solidFill>
              </a:rPr>
              <a:t>.</a:t>
            </a:r>
          </a:p>
        </p:txBody>
      </p:sp>
      <p:sp>
        <p:nvSpPr>
          <p:cNvPr id="4" name="Rectangle 3">
            <a:extLst>
              <a:ext uri="{FF2B5EF4-FFF2-40B4-BE49-F238E27FC236}">
                <a16:creationId xmlns:a16="http://schemas.microsoft.com/office/drawing/2014/main" id="{D2B4541D-2997-4131-81C5-C796ABB6E74E}"/>
              </a:ext>
            </a:extLst>
          </p:cNvPr>
          <p:cNvSpPr/>
          <p:nvPr/>
        </p:nvSpPr>
        <p:spPr>
          <a:xfrm>
            <a:off x="518160" y="838200"/>
            <a:ext cx="4480560" cy="475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&lt;!-- Document-level stylesheet --&gt;    </a:t>
            </a:r>
          </a:p>
          <a:p>
            <a:r>
              <a:rPr lang="en-US" dirty="0">
                <a:solidFill>
                  <a:schemeClr val="tx1"/>
                </a:solidFill>
              </a:rPr>
              <a:t>&lt;style&gt;     </a:t>
            </a:r>
          </a:p>
          <a:p>
            <a:endParaRPr lang="en-US" dirty="0">
              <a:solidFill>
                <a:schemeClr val="tx1"/>
              </a:solidFill>
            </a:endParaRPr>
          </a:p>
          <a:p>
            <a:r>
              <a:rPr lang="en-US" dirty="0">
                <a:solidFill>
                  <a:schemeClr val="tx1"/>
                </a:solidFill>
              </a:rPr>
              <a:t>	 .</a:t>
            </a:r>
            <a:r>
              <a:rPr lang="en-US" dirty="0" err="1">
                <a:solidFill>
                  <a:schemeClr val="tx1"/>
                </a:solidFill>
              </a:rPr>
              <a:t>myclass</a:t>
            </a:r>
            <a:r>
              <a:rPr lang="en-US" dirty="0">
                <a:solidFill>
                  <a:schemeClr val="tx1"/>
                </a:solidFill>
              </a:rPr>
              <a:t> {        color: blue;      }    &lt;/style</a:t>
            </a:r>
            <a:r>
              <a:rPr lang="en-US">
                <a:solidFill>
                  <a:schemeClr val="tx1"/>
                </a:solidFill>
              </a:rPr>
              <a:t>&gt; </a:t>
            </a:r>
          </a:p>
          <a:p>
            <a:r>
              <a:rPr lang="en-US">
                <a:solidFill>
                  <a:schemeClr val="tx1"/>
                </a:solidFill>
              </a:rPr>
              <a:t> </a:t>
            </a:r>
            <a:r>
              <a:rPr lang="en-US" dirty="0">
                <a:solidFill>
                  <a:schemeClr val="tx1"/>
                </a:solidFill>
              </a:rPr>
              <a:t>&lt;/head&gt; </a:t>
            </a:r>
          </a:p>
          <a:p>
            <a:r>
              <a:rPr lang="en-US" dirty="0">
                <a:solidFill>
                  <a:schemeClr val="tx1"/>
                </a:solidFill>
              </a:rPr>
              <a:t> &lt;body&gt;     </a:t>
            </a:r>
          </a:p>
          <a:p>
            <a:r>
              <a:rPr lang="en-US" dirty="0">
                <a:solidFill>
                  <a:schemeClr val="tx1"/>
                </a:solidFill>
              </a:rPr>
              <a:t> &lt;custom-element&gt;&lt;/custom-element&gt;  </a:t>
            </a:r>
          </a:p>
          <a:p>
            <a:r>
              <a:rPr lang="en-US" dirty="0">
                <a:solidFill>
                  <a:schemeClr val="tx1"/>
                </a:solidFill>
              </a:rPr>
              <a:t>  &lt;p class="</a:t>
            </a:r>
            <a:r>
              <a:rPr lang="en-US" dirty="0" err="1">
                <a:solidFill>
                  <a:schemeClr val="tx1"/>
                </a:solidFill>
              </a:rPr>
              <a:t>myclass</a:t>
            </a:r>
            <a:r>
              <a:rPr lang="en-US" dirty="0">
                <a:solidFill>
                  <a:schemeClr val="tx1"/>
                </a:solidFill>
              </a:rPr>
              <a:t>"&gt;I am outside of &lt;code&gt;custom-element&lt;/code&gt;. Because of encapsulation, &lt;code&gt;custom-element&lt;/code&gt;'s styles won't leak to me.&lt;/p&gt;</a:t>
            </a:r>
          </a:p>
          <a:p>
            <a:r>
              <a:rPr lang="en-US" dirty="0">
                <a:solidFill>
                  <a:schemeClr val="tx1"/>
                </a:solidFill>
              </a:rPr>
              <a:t>  &lt;/body&gt;</a:t>
            </a:r>
          </a:p>
        </p:txBody>
      </p:sp>
      <p:sp>
        <p:nvSpPr>
          <p:cNvPr id="5" name="Rectangle 4">
            <a:extLst>
              <a:ext uri="{FF2B5EF4-FFF2-40B4-BE49-F238E27FC236}">
                <a16:creationId xmlns:a16="http://schemas.microsoft.com/office/drawing/2014/main" id="{60D817F0-DFBD-4555-9BBC-FFBFC29E655B}"/>
              </a:ext>
            </a:extLst>
          </p:cNvPr>
          <p:cNvSpPr/>
          <p:nvPr/>
        </p:nvSpPr>
        <p:spPr>
          <a:xfrm>
            <a:off x="5137681" y="838200"/>
            <a:ext cx="6751320" cy="47548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static get template() {</a:t>
            </a:r>
          </a:p>
          <a:p>
            <a:r>
              <a:rPr lang="en-US" dirty="0"/>
              <a:t>return html`</a:t>
            </a:r>
          </a:p>
          <a:p>
            <a:r>
              <a:rPr lang="en-US" dirty="0"/>
              <a:t>&lt;!-- Encapsulated, element-level stylesheet --&gt;</a:t>
            </a:r>
          </a:p>
          <a:p>
            <a:r>
              <a:rPr lang="en-US" dirty="0"/>
              <a:t>&lt;style&gt;</a:t>
            </a:r>
          </a:p>
          <a:p>
            <a:r>
              <a:rPr lang="en-US" dirty="0"/>
              <a:t>p {</a:t>
            </a:r>
          </a:p>
          <a:p>
            <a:r>
              <a:rPr lang="en-US" dirty="0"/>
              <a:t>color: green;</a:t>
            </a:r>
          </a:p>
          <a:p>
            <a:r>
              <a:rPr lang="en-US" dirty="0"/>
              <a:t>}</a:t>
            </a:r>
          </a:p>
          <a:p>
            <a:r>
              <a:rPr lang="en-US" dirty="0"/>
              <a:t>.</a:t>
            </a:r>
            <a:r>
              <a:rPr lang="en-US" dirty="0" err="1"/>
              <a:t>myclass</a:t>
            </a:r>
            <a:r>
              <a:rPr lang="en-US" dirty="0"/>
              <a:t> {</a:t>
            </a:r>
          </a:p>
          <a:p>
            <a:r>
              <a:rPr lang="en-US" dirty="0"/>
              <a:t>color: red;</a:t>
            </a:r>
          </a:p>
          <a:p>
            <a:r>
              <a:rPr lang="en-US" dirty="0"/>
              <a:t>}</a:t>
            </a:r>
          </a:p>
          <a:p>
            <a:r>
              <a:rPr lang="en-US" dirty="0"/>
              <a:t>&lt;/style&gt;</a:t>
            </a:r>
          </a:p>
          <a:p>
            <a:r>
              <a:rPr lang="en-US" dirty="0"/>
              <a:t>&lt;p&gt;I'm a shadow DOM child element of &lt;code&gt;custom-element&lt;/code&gt;.&lt;/p&gt;</a:t>
            </a:r>
          </a:p>
          <a:p>
            <a:r>
              <a:rPr lang="en-US" dirty="0"/>
              <a:t>&lt;p class="</a:t>
            </a:r>
            <a:r>
              <a:rPr lang="en-US" dirty="0" err="1"/>
              <a:t>myclass</a:t>
            </a:r>
            <a:r>
              <a:rPr lang="en-US" dirty="0"/>
              <a:t>"&gt;So am I.&lt;/p&gt;</a:t>
            </a:r>
          </a:p>
          <a:p>
            <a:r>
              <a:rPr lang="en-US" dirty="0"/>
              <a:t>`;</a:t>
            </a:r>
          </a:p>
          <a:p>
            <a:r>
              <a:rPr lang="en-US" dirty="0"/>
              <a:t>}</a:t>
            </a:r>
          </a:p>
          <a:p>
            <a:endParaRPr lang="en-US" dirty="0">
              <a:solidFill>
                <a:schemeClr val="tx1"/>
              </a:solidFill>
            </a:endParaRPr>
          </a:p>
        </p:txBody>
      </p:sp>
    </p:spTree>
    <p:extLst>
      <p:ext uri="{BB962C8B-B14F-4D97-AF65-F5344CB8AC3E}">
        <p14:creationId xmlns:p14="http://schemas.microsoft.com/office/powerpoint/2010/main" val="2660948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0FF5-D21C-427F-A13A-B0C7E2601956}"/>
              </a:ext>
            </a:extLst>
          </p:cNvPr>
          <p:cNvSpPr>
            <a:spLocks noGrp="1"/>
          </p:cNvSpPr>
          <p:nvPr>
            <p:ph type="title"/>
          </p:nvPr>
        </p:nvSpPr>
        <p:spPr>
          <a:xfrm>
            <a:off x="485880" y="1"/>
            <a:ext cx="10477986" cy="548640"/>
          </a:xfrm>
        </p:spPr>
        <p:txBody>
          <a:bodyPr/>
          <a:lstStyle/>
          <a:p>
            <a:r>
              <a:rPr lang="en-US" sz="2800" dirty="0"/>
              <a:t>slots</a:t>
            </a:r>
          </a:p>
        </p:txBody>
      </p:sp>
      <p:sp>
        <p:nvSpPr>
          <p:cNvPr id="3" name="Content Placeholder 2">
            <a:extLst>
              <a:ext uri="{FF2B5EF4-FFF2-40B4-BE49-F238E27FC236}">
                <a16:creationId xmlns:a16="http://schemas.microsoft.com/office/drawing/2014/main" id="{7C640416-60E9-44A7-B401-F30CD6111850}"/>
              </a:ext>
            </a:extLst>
          </p:cNvPr>
          <p:cNvSpPr>
            <a:spLocks noGrp="1"/>
          </p:cNvSpPr>
          <p:nvPr>
            <p:ph idx="1"/>
          </p:nvPr>
        </p:nvSpPr>
        <p:spPr>
          <a:xfrm>
            <a:off x="379199" y="548642"/>
            <a:ext cx="11345747" cy="5628322"/>
          </a:xfrm>
        </p:spPr>
        <p:txBody>
          <a:bodyPr>
            <a:noAutofit/>
          </a:bodyPr>
          <a:lstStyle/>
          <a:p>
            <a:r>
              <a:rPr lang="en-US" sz="2400" dirty="0">
                <a:solidFill>
                  <a:schemeClr val="bg1"/>
                </a:solidFill>
              </a:rPr>
              <a:t>It is a placeholder inside a web component that you can fill with your own markup, which lets you create separate DOM trees and present them together.</a:t>
            </a:r>
          </a:p>
          <a:p>
            <a:r>
              <a:rPr lang="en-US" sz="2400" dirty="0">
                <a:solidFill>
                  <a:schemeClr val="bg1"/>
                </a:solidFill>
              </a:rPr>
              <a:t>Elements can “cross” the Shadow DOM boundary when a &lt;slot&gt; invites them in and are known as distributed nodes.</a:t>
            </a:r>
          </a:p>
          <a:p>
            <a:r>
              <a:rPr lang="en-US" sz="2400" dirty="0">
                <a:solidFill>
                  <a:schemeClr val="bg1"/>
                </a:solidFill>
              </a:rPr>
              <a:t>&lt;!-- Default slot. If there's more than one default slot, the first is used. --&gt;</a:t>
            </a:r>
          </a:p>
          <a:p>
            <a:pPr marL="0" indent="0">
              <a:buNone/>
            </a:pPr>
            <a:r>
              <a:rPr lang="en-US" sz="2400" dirty="0">
                <a:solidFill>
                  <a:schemeClr val="bg1"/>
                </a:solidFill>
              </a:rPr>
              <a:t>    &lt;slot&gt;&lt;/slot&gt;</a:t>
            </a:r>
          </a:p>
          <a:p>
            <a:r>
              <a:rPr lang="en-US" sz="2400" dirty="0">
                <a:solidFill>
                  <a:schemeClr val="bg1"/>
                </a:solidFill>
              </a:rPr>
              <a:t>&lt;!-- default slot with fallback content --&gt;</a:t>
            </a:r>
          </a:p>
          <a:p>
            <a:pPr marL="0" indent="0">
              <a:buNone/>
            </a:pPr>
            <a:r>
              <a:rPr lang="en-US" sz="2400" dirty="0">
                <a:solidFill>
                  <a:schemeClr val="bg1"/>
                </a:solidFill>
              </a:rPr>
              <a:t>     &lt;slot&gt;fallback content&lt;/slot&gt;</a:t>
            </a:r>
          </a:p>
          <a:p>
            <a:r>
              <a:rPr lang="en-US" sz="2400" dirty="0">
                <a:solidFill>
                  <a:schemeClr val="bg1"/>
                </a:solidFill>
              </a:rPr>
              <a:t>&lt;!-- default slot entire DOM tree as fallback --&gt;</a:t>
            </a:r>
          </a:p>
          <a:p>
            <a:pPr marL="0" indent="0">
              <a:buNone/>
            </a:pPr>
            <a:r>
              <a:rPr lang="en-US" sz="2400" dirty="0">
                <a:solidFill>
                  <a:schemeClr val="bg1"/>
                </a:solidFill>
              </a:rPr>
              <a:t>     &lt;slot&gt;</a:t>
            </a:r>
          </a:p>
          <a:p>
            <a:pPr marL="0" indent="0">
              <a:buNone/>
            </a:pPr>
            <a:r>
              <a:rPr lang="en-US" sz="2400" dirty="0">
                <a:solidFill>
                  <a:schemeClr val="bg1"/>
                </a:solidFill>
              </a:rPr>
              <a:t>           &lt;h2&gt;Title&lt;/h2&gt;</a:t>
            </a:r>
          </a:p>
          <a:p>
            <a:pPr marL="0" indent="0">
              <a:buNone/>
            </a:pPr>
            <a:r>
              <a:rPr lang="en-US" sz="2400" dirty="0">
                <a:solidFill>
                  <a:schemeClr val="bg1"/>
                </a:solidFill>
              </a:rPr>
              <a:t>           &lt;summary&gt;Description text&lt;/summary&gt;</a:t>
            </a:r>
          </a:p>
          <a:p>
            <a:pPr marL="0" indent="0">
              <a:buNone/>
            </a:pPr>
            <a:r>
              <a:rPr lang="en-US" sz="2400" dirty="0">
                <a:solidFill>
                  <a:schemeClr val="bg1"/>
                </a:solidFill>
              </a:rPr>
              <a:t>     &lt;/slot&gt;</a:t>
            </a:r>
          </a:p>
        </p:txBody>
      </p:sp>
    </p:spTree>
    <p:extLst>
      <p:ext uri="{BB962C8B-B14F-4D97-AF65-F5344CB8AC3E}">
        <p14:creationId xmlns:p14="http://schemas.microsoft.com/office/powerpoint/2010/main" val="1535843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CAB4-7AB1-47CA-9B7A-3D17D637372C}"/>
              </a:ext>
            </a:extLst>
          </p:cNvPr>
          <p:cNvSpPr>
            <a:spLocks noGrp="1"/>
          </p:cNvSpPr>
          <p:nvPr>
            <p:ph type="title"/>
          </p:nvPr>
        </p:nvSpPr>
        <p:spPr>
          <a:xfrm>
            <a:off x="379199" y="1"/>
            <a:ext cx="10477986" cy="508000"/>
          </a:xfrm>
        </p:spPr>
        <p:txBody>
          <a:bodyPr/>
          <a:lstStyle/>
          <a:p>
            <a:r>
              <a:rPr lang="en-US" sz="2800" dirty="0"/>
              <a:t>Dom templating</a:t>
            </a:r>
          </a:p>
        </p:txBody>
      </p:sp>
      <p:sp>
        <p:nvSpPr>
          <p:cNvPr id="3" name="Content Placeholder 2">
            <a:extLst>
              <a:ext uri="{FF2B5EF4-FFF2-40B4-BE49-F238E27FC236}">
                <a16:creationId xmlns:a16="http://schemas.microsoft.com/office/drawing/2014/main" id="{DB95BAAD-9EDE-4A07-9466-6EBC29AE240C}"/>
              </a:ext>
            </a:extLst>
          </p:cNvPr>
          <p:cNvSpPr>
            <a:spLocks noGrp="1"/>
          </p:cNvSpPr>
          <p:nvPr>
            <p:ph idx="1"/>
          </p:nvPr>
        </p:nvSpPr>
        <p:spPr>
          <a:xfrm>
            <a:off x="379199" y="508002"/>
            <a:ext cx="11345747" cy="5834742"/>
          </a:xfrm>
        </p:spPr>
        <p:txBody>
          <a:bodyPr>
            <a:noAutofit/>
          </a:bodyPr>
          <a:lstStyle/>
          <a:p>
            <a:r>
              <a:rPr lang="en-US" sz="2400" dirty="0">
                <a:solidFill>
                  <a:schemeClr val="bg1"/>
                </a:solidFill>
              </a:rPr>
              <a:t>Many elements use a subtree of DOM elements to implement their features. DOM templating provides an easy way to create a DOM subtree for your element.</a:t>
            </a:r>
          </a:p>
          <a:p>
            <a:r>
              <a:rPr lang="en-US" sz="2400" dirty="0">
                <a:solidFill>
                  <a:schemeClr val="bg1"/>
                </a:solidFill>
              </a:rPr>
              <a:t>We can specify a DOM template in 2 ways.</a:t>
            </a:r>
          </a:p>
          <a:p>
            <a:pPr marL="914400" lvl="1" indent="-457200">
              <a:buFont typeface="+mj-lt"/>
              <a:buAutoNum type="arabicPeriod"/>
            </a:pPr>
            <a:r>
              <a:rPr lang="en-US" dirty="0">
                <a:solidFill>
                  <a:schemeClr val="bg1"/>
                </a:solidFill>
              </a:rPr>
              <a:t>Define a template property on the constructor</a:t>
            </a:r>
          </a:p>
          <a:p>
            <a:pPr marL="914400" lvl="1" indent="-457200">
              <a:buFont typeface="+mj-lt"/>
              <a:buAutoNum type="arabicPeriod"/>
            </a:pPr>
            <a:r>
              <a:rPr lang="en-US" dirty="0">
                <a:solidFill>
                  <a:schemeClr val="bg1"/>
                </a:solidFill>
              </a:rPr>
              <a:t>Inherit a template from another polymer element</a:t>
            </a:r>
          </a:p>
          <a:p>
            <a:pPr marL="457200" indent="-457200">
              <a:buFont typeface="+mj-lt"/>
              <a:buAutoNum type="arabicPeriod"/>
            </a:pPr>
            <a:r>
              <a:rPr lang="en-US" sz="2400" dirty="0">
                <a:solidFill>
                  <a:schemeClr val="bg1"/>
                </a:solidFill>
              </a:rPr>
              <a:t>Define a template property on the constructor</a:t>
            </a:r>
          </a:p>
          <a:p>
            <a:pPr marL="0" indent="0">
              <a:buNone/>
            </a:pPr>
            <a:r>
              <a:rPr lang="en-US" sz="2400" dirty="0">
                <a:solidFill>
                  <a:schemeClr val="bg1"/>
                </a:solidFill>
              </a:rPr>
              <a:t>    ex: static get template() {</a:t>
            </a:r>
          </a:p>
          <a:p>
            <a:pPr marL="0" indent="0">
              <a:buNone/>
            </a:pPr>
            <a:r>
              <a:rPr lang="en-US" sz="2400" dirty="0">
                <a:solidFill>
                  <a:schemeClr val="bg1"/>
                </a:solidFill>
              </a:rPr>
              <a:t>        return html ` this text is from template constructor`;</a:t>
            </a:r>
          </a:p>
          <a:p>
            <a:pPr marL="0" indent="0">
              <a:buNone/>
            </a:pPr>
            <a:r>
              <a:rPr lang="en-US" sz="2400" dirty="0">
                <a:solidFill>
                  <a:schemeClr val="bg1"/>
                </a:solidFill>
              </a:rPr>
              <a:t>    } </a:t>
            </a:r>
          </a:p>
          <a:p>
            <a:pPr marL="0" indent="0">
              <a:buNone/>
            </a:pPr>
            <a:r>
              <a:rPr lang="en-US" sz="2400" dirty="0">
                <a:solidFill>
                  <a:schemeClr val="bg1"/>
                </a:solidFill>
              </a:rPr>
              <a:t>2.   Inherit a template from another polymer element:</a:t>
            </a:r>
          </a:p>
          <a:p>
            <a:pPr lvl="1"/>
            <a:r>
              <a:rPr lang="en-US" dirty="0">
                <a:solidFill>
                  <a:schemeClr val="bg1"/>
                </a:solidFill>
              </a:rPr>
              <a:t>Inherit a base class template without modifying it</a:t>
            </a:r>
          </a:p>
          <a:p>
            <a:pPr lvl="1"/>
            <a:r>
              <a:rPr lang="en-US" dirty="0">
                <a:solidFill>
                  <a:schemeClr val="bg1"/>
                </a:solidFill>
              </a:rPr>
              <a:t>Override a base class template in a child class</a:t>
            </a:r>
          </a:p>
          <a:p>
            <a:pPr lvl="1"/>
            <a:r>
              <a:rPr lang="en-US" dirty="0">
                <a:solidFill>
                  <a:schemeClr val="bg1"/>
                </a:solidFill>
              </a:rPr>
              <a:t>Extend a base class template in a child class</a:t>
            </a:r>
          </a:p>
          <a:p>
            <a:pPr lvl="1"/>
            <a:r>
              <a:rPr lang="en-US" dirty="0">
                <a:solidFill>
                  <a:schemeClr val="bg1"/>
                </a:solidFill>
              </a:rPr>
              <a:t>Provide template extension points in a base class for content from a child class</a:t>
            </a:r>
          </a:p>
          <a:p>
            <a:pPr marL="0" indent="0">
              <a:buNone/>
            </a:pPr>
            <a:r>
              <a:rPr lang="en-US" sz="2400" dirty="0">
                <a:solidFill>
                  <a:schemeClr val="bg1"/>
                </a:solidFill>
              </a:rPr>
              <a:t>    </a:t>
            </a:r>
          </a:p>
        </p:txBody>
      </p:sp>
    </p:spTree>
    <p:extLst>
      <p:ext uri="{BB962C8B-B14F-4D97-AF65-F5344CB8AC3E}">
        <p14:creationId xmlns:p14="http://schemas.microsoft.com/office/powerpoint/2010/main" val="367102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9757-F14B-40F8-A631-9F698DC99DBF}"/>
              </a:ext>
            </a:extLst>
          </p:cNvPr>
          <p:cNvSpPr>
            <a:spLocks noGrp="1"/>
          </p:cNvSpPr>
          <p:nvPr>
            <p:ph type="title"/>
          </p:nvPr>
        </p:nvSpPr>
        <p:spPr/>
        <p:txBody>
          <a:bodyPr/>
          <a:lstStyle/>
          <a:p>
            <a:r>
              <a:rPr lang="en-US" dirty="0"/>
              <a:t>Inherit a base class template without modifying it</a:t>
            </a:r>
          </a:p>
        </p:txBody>
      </p:sp>
      <p:sp>
        <p:nvSpPr>
          <p:cNvPr id="3" name="Content Placeholder 2">
            <a:extLst>
              <a:ext uri="{FF2B5EF4-FFF2-40B4-BE49-F238E27FC236}">
                <a16:creationId xmlns:a16="http://schemas.microsoft.com/office/drawing/2014/main" id="{B95B4AD6-1BD5-4E49-845C-F8C33EDCFCBA}"/>
              </a:ext>
            </a:extLst>
          </p:cNvPr>
          <p:cNvSpPr>
            <a:spLocks noGrp="1"/>
          </p:cNvSpPr>
          <p:nvPr>
            <p:ph idx="1"/>
          </p:nvPr>
        </p:nvSpPr>
        <p:spPr>
          <a:xfrm>
            <a:off x="379199" y="872359"/>
            <a:ext cx="11345747" cy="5304604"/>
          </a:xfrm>
        </p:spPr>
        <p:txBody>
          <a:bodyPr/>
          <a:lstStyle/>
          <a:p>
            <a:r>
              <a:rPr lang="en-US" dirty="0">
                <a:solidFill>
                  <a:schemeClr val="bg1"/>
                </a:solidFill>
              </a:rPr>
              <a:t>To inherit a base class template without modifying it, do not supply a template definition in the child class declaration.</a:t>
            </a:r>
          </a:p>
        </p:txBody>
      </p:sp>
      <p:sp>
        <p:nvSpPr>
          <p:cNvPr id="4" name="Rectangle 3">
            <a:extLst>
              <a:ext uri="{FF2B5EF4-FFF2-40B4-BE49-F238E27FC236}">
                <a16:creationId xmlns:a16="http://schemas.microsoft.com/office/drawing/2014/main" id="{453F0E81-2859-4340-B559-A0C3F0D38C44}"/>
              </a:ext>
            </a:extLst>
          </p:cNvPr>
          <p:cNvSpPr/>
          <p:nvPr/>
        </p:nvSpPr>
        <p:spPr>
          <a:xfrm>
            <a:off x="537029" y="1872343"/>
            <a:ext cx="5615970" cy="430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export</a:t>
            </a:r>
            <a:r>
              <a:rPr lang="en-US" dirty="0"/>
              <a:t> class </a:t>
            </a:r>
            <a:r>
              <a:rPr lang="en-US" dirty="0" err="1"/>
              <a:t>ParentComponent</a:t>
            </a:r>
            <a:r>
              <a:rPr lang="en-US" dirty="0"/>
              <a:t> extends </a:t>
            </a:r>
            <a:r>
              <a:rPr lang="en-US" dirty="0" err="1"/>
              <a:t>PolymerElement</a:t>
            </a:r>
            <a:r>
              <a:rPr lang="en-US" dirty="0"/>
              <a:t> {</a:t>
            </a:r>
          </a:p>
          <a:p>
            <a:r>
              <a:rPr lang="en-US" dirty="0"/>
              <a:t>static get properties() {</a:t>
            </a:r>
          </a:p>
          <a:p>
            <a:r>
              <a:rPr lang="en-US" dirty="0"/>
              <a:t>      return {</a:t>
            </a:r>
          </a:p>
          <a:p>
            <a:r>
              <a:rPr lang="en-US" dirty="0"/>
              <a:t>	name1: {type: </a:t>
            </a:r>
            <a:r>
              <a:rPr lang="en-US" dirty="0" err="1"/>
              <a:t>String,value</a:t>
            </a:r>
            <a:r>
              <a:rPr lang="en-US" dirty="0"/>
              <a:t>: 'Radha’}</a:t>
            </a:r>
          </a:p>
          <a:p>
            <a:r>
              <a:rPr lang="en-US" dirty="0"/>
              <a:t>      }</a:t>
            </a:r>
          </a:p>
          <a:p>
            <a:r>
              <a:rPr lang="en-US" dirty="0"/>
              <a:t>} </a:t>
            </a:r>
          </a:p>
          <a:p>
            <a:r>
              <a:rPr lang="en-US" dirty="0"/>
              <a:t>static get template() {</a:t>
            </a:r>
          </a:p>
          <a:p>
            <a:r>
              <a:rPr lang="en-US" dirty="0"/>
              <a:t>   return html `</a:t>
            </a:r>
          </a:p>
          <a:p>
            <a:r>
              <a:rPr lang="en-US" dirty="0"/>
              <a:t>      &lt;div&gt;This content is from parent component template   	== {{name1}} &lt;/div&gt;</a:t>
            </a:r>
          </a:p>
          <a:p>
            <a:r>
              <a:rPr lang="en-US" dirty="0"/>
              <a:t>    `;</a:t>
            </a:r>
          </a:p>
          <a:p>
            <a:r>
              <a:rPr lang="en-US" dirty="0"/>
              <a:t>   } </a:t>
            </a:r>
          </a:p>
          <a:p>
            <a:r>
              <a:rPr lang="en-US" dirty="0"/>
              <a:t>} </a:t>
            </a:r>
          </a:p>
        </p:txBody>
      </p:sp>
      <p:sp>
        <p:nvSpPr>
          <p:cNvPr id="5" name="Rectangle 4">
            <a:extLst>
              <a:ext uri="{FF2B5EF4-FFF2-40B4-BE49-F238E27FC236}">
                <a16:creationId xmlns:a16="http://schemas.microsoft.com/office/drawing/2014/main" id="{0010CDB8-8004-4265-AF37-12ECC7DD3670}"/>
              </a:ext>
            </a:extLst>
          </p:cNvPr>
          <p:cNvSpPr/>
          <p:nvPr/>
        </p:nvSpPr>
        <p:spPr>
          <a:xfrm>
            <a:off x="6310829" y="1872343"/>
            <a:ext cx="5750542" cy="42526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import { </a:t>
            </a:r>
            <a:r>
              <a:rPr lang="en-US" dirty="0" err="1"/>
              <a:t>ParentComponent</a:t>
            </a:r>
            <a:r>
              <a:rPr lang="en-US" dirty="0"/>
              <a:t> } from './parent-component.js';</a:t>
            </a:r>
          </a:p>
          <a:p>
            <a:r>
              <a:rPr lang="en-US" dirty="0"/>
              <a:t>class </a:t>
            </a:r>
            <a:r>
              <a:rPr lang="en-US" dirty="0" err="1"/>
              <a:t>InheritTemplateComponent</a:t>
            </a:r>
            <a:r>
              <a:rPr lang="en-US" dirty="0"/>
              <a:t> extends </a:t>
            </a:r>
            <a:r>
              <a:rPr lang="en-US" b="1" dirty="0" err="1"/>
              <a:t>ParentComponent</a:t>
            </a:r>
            <a:r>
              <a:rPr lang="en-US" dirty="0"/>
              <a:t> {</a:t>
            </a:r>
            <a:br>
              <a:rPr lang="en-US" dirty="0"/>
            </a:br>
            <a:r>
              <a:rPr lang="en-US" dirty="0"/>
              <a:t>// Parent component template will render here</a:t>
            </a:r>
          </a:p>
          <a:p>
            <a:r>
              <a:rPr lang="en-US" dirty="0"/>
              <a:t>}</a:t>
            </a:r>
          </a:p>
          <a:p>
            <a:br>
              <a:rPr lang="en-US" dirty="0"/>
            </a:br>
            <a:r>
              <a:rPr lang="en-US" dirty="0" err="1"/>
              <a:t>window.customElements.define</a:t>
            </a:r>
            <a:r>
              <a:rPr lang="en-US" dirty="0"/>
              <a:t>('inherit-template', </a:t>
            </a:r>
            <a:r>
              <a:rPr lang="en-US" dirty="0" err="1"/>
              <a:t>InheritTemplateComponent</a:t>
            </a:r>
            <a:r>
              <a:rPr lang="en-US" dirty="0"/>
              <a:t>);</a:t>
            </a:r>
          </a:p>
          <a:p>
            <a:pPr algn="ctr"/>
            <a:endParaRPr lang="en-US" dirty="0"/>
          </a:p>
        </p:txBody>
      </p:sp>
    </p:spTree>
    <p:extLst>
      <p:ext uri="{BB962C8B-B14F-4D97-AF65-F5344CB8AC3E}">
        <p14:creationId xmlns:p14="http://schemas.microsoft.com/office/powerpoint/2010/main" val="4126316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D2AB-A610-4031-B70D-38374ECA0CED}"/>
              </a:ext>
            </a:extLst>
          </p:cNvPr>
          <p:cNvSpPr>
            <a:spLocks noGrp="1"/>
          </p:cNvSpPr>
          <p:nvPr>
            <p:ph type="title"/>
          </p:nvPr>
        </p:nvSpPr>
        <p:spPr>
          <a:xfrm>
            <a:off x="379199" y="114879"/>
            <a:ext cx="10477986" cy="612337"/>
          </a:xfrm>
        </p:spPr>
        <p:txBody>
          <a:bodyPr/>
          <a:lstStyle/>
          <a:p>
            <a:r>
              <a:rPr lang="en-US" dirty="0"/>
              <a:t>Override base class template in child class</a:t>
            </a:r>
          </a:p>
        </p:txBody>
      </p:sp>
      <p:sp>
        <p:nvSpPr>
          <p:cNvPr id="3" name="Content Placeholder 2">
            <a:extLst>
              <a:ext uri="{FF2B5EF4-FFF2-40B4-BE49-F238E27FC236}">
                <a16:creationId xmlns:a16="http://schemas.microsoft.com/office/drawing/2014/main" id="{5C3EB55D-4612-46CD-AB35-2E8CC2BEE5C4}"/>
              </a:ext>
            </a:extLst>
          </p:cNvPr>
          <p:cNvSpPr>
            <a:spLocks noGrp="1"/>
          </p:cNvSpPr>
          <p:nvPr>
            <p:ph idx="1"/>
          </p:nvPr>
        </p:nvSpPr>
        <p:spPr>
          <a:xfrm>
            <a:off x="379199" y="727216"/>
            <a:ext cx="11345747" cy="5449747"/>
          </a:xfrm>
        </p:spPr>
        <p:txBody>
          <a:bodyPr/>
          <a:lstStyle/>
          <a:p>
            <a:r>
              <a:rPr lang="en-US" dirty="0">
                <a:solidFill>
                  <a:schemeClr val="bg1"/>
                </a:solidFill>
              </a:rPr>
              <a:t>To override a base class’s template definition, supply your own template for your child class.</a:t>
            </a:r>
          </a:p>
          <a:p>
            <a:endParaRPr lang="en-US" dirty="0">
              <a:solidFill>
                <a:schemeClr val="bg1"/>
              </a:solidFill>
            </a:endParaRPr>
          </a:p>
          <a:p>
            <a:endParaRPr lang="en-US" dirty="0">
              <a:solidFill>
                <a:schemeClr val="bg1"/>
              </a:solidFill>
            </a:endParaRPr>
          </a:p>
        </p:txBody>
      </p:sp>
      <p:sp>
        <p:nvSpPr>
          <p:cNvPr id="4" name="Rectangle 3">
            <a:extLst>
              <a:ext uri="{FF2B5EF4-FFF2-40B4-BE49-F238E27FC236}">
                <a16:creationId xmlns:a16="http://schemas.microsoft.com/office/drawing/2014/main" id="{7E167E6A-A1E1-41D3-AA51-8E90F6161AA4}"/>
              </a:ext>
            </a:extLst>
          </p:cNvPr>
          <p:cNvSpPr/>
          <p:nvPr/>
        </p:nvSpPr>
        <p:spPr>
          <a:xfrm>
            <a:off x="537029" y="1872343"/>
            <a:ext cx="5615970" cy="430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export</a:t>
            </a:r>
            <a:r>
              <a:rPr lang="en-US" dirty="0"/>
              <a:t> class </a:t>
            </a:r>
            <a:r>
              <a:rPr lang="en-US" dirty="0" err="1"/>
              <a:t>ParentComponent</a:t>
            </a:r>
            <a:r>
              <a:rPr lang="en-US" dirty="0"/>
              <a:t> extends </a:t>
            </a:r>
            <a:r>
              <a:rPr lang="en-US" dirty="0" err="1"/>
              <a:t>PolymerElement</a:t>
            </a:r>
            <a:r>
              <a:rPr lang="en-US" dirty="0"/>
              <a:t> {</a:t>
            </a:r>
          </a:p>
          <a:p>
            <a:r>
              <a:rPr lang="en-US" dirty="0"/>
              <a:t>static get properties() {</a:t>
            </a:r>
          </a:p>
          <a:p>
            <a:r>
              <a:rPr lang="en-US" dirty="0"/>
              <a:t>      return {</a:t>
            </a:r>
          </a:p>
          <a:p>
            <a:r>
              <a:rPr lang="en-US" dirty="0"/>
              <a:t>	name1: {type: </a:t>
            </a:r>
            <a:r>
              <a:rPr lang="en-US" dirty="0" err="1"/>
              <a:t>String,value</a:t>
            </a:r>
            <a:r>
              <a:rPr lang="en-US" dirty="0"/>
              <a:t>: 'Radha’}</a:t>
            </a:r>
          </a:p>
          <a:p>
            <a:r>
              <a:rPr lang="en-US" dirty="0"/>
              <a:t>      }</a:t>
            </a:r>
          </a:p>
          <a:p>
            <a:r>
              <a:rPr lang="en-US" dirty="0"/>
              <a:t>} </a:t>
            </a:r>
          </a:p>
          <a:p>
            <a:r>
              <a:rPr lang="en-US" dirty="0"/>
              <a:t>static get template() {</a:t>
            </a:r>
          </a:p>
          <a:p>
            <a:r>
              <a:rPr lang="en-US" dirty="0"/>
              <a:t>   return html `</a:t>
            </a:r>
          </a:p>
          <a:p>
            <a:r>
              <a:rPr lang="en-US" dirty="0"/>
              <a:t>      &lt;div&gt;This content is from parent component template   	== {{name1}} &lt;/div&gt;</a:t>
            </a:r>
          </a:p>
          <a:p>
            <a:r>
              <a:rPr lang="en-US" dirty="0"/>
              <a:t>    `;</a:t>
            </a:r>
          </a:p>
          <a:p>
            <a:r>
              <a:rPr lang="en-US" dirty="0"/>
              <a:t>   } </a:t>
            </a:r>
          </a:p>
          <a:p>
            <a:r>
              <a:rPr lang="en-US" dirty="0"/>
              <a:t>} </a:t>
            </a:r>
          </a:p>
        </p:txBody>
      </p:sp>
      <p:sp>
        <p:nvSpPr>
          <p:cNvPr id="5" name="Rectangle 4">
            <a:extLst>
              <a:ext uri="{FF2B5EF4-FFF2-40B4-BE49-F238E27FC236}">
                <a16:creationId xmlns:a16="http://schemas.microsoft.com/office/drawing/2014/main" id="{7086FDD1-3DCB-4992-90FF-898A5030A955}"/>
              </a:ext>
            </a:extLst>
          </p:cNvPr>
          <p:cNvSpPr/>
          <p:nvPr/>
        </p:nvSpPr>
        <p:spPr>
          <a:xfrm>
            <a:off x="6310829" y="1872343"/>
            <a:ext cx="5750542" cy="42526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import { </a:t>
            </a:r>
            <a:r>
              <a:rPr lang="en-US" dirty="0" err="1"/>
              <a:t>ParentComponent</a:t>
            </a:r>
            <a:r>
              <a:rPr lang="en-US" dirty="0"/>
              <a:t> } from './parent-component.js';</a:t>
            </a:r>
          </a:p>
          <a:p>
            <a:r>
              <a:rPr lang="en-US" dirty="0"/>
              <a:t>class </a:t>
            </a:r>
            <a:r>
              <a:rPr lang="en-US" dirty="0" err="1"/>
              <a:t>OverrideTemplateComponent</a:t>
            </a:r>
            <a:r>
              <a:rPr lang="en-US" dirty="0"/>
              <a:t> extends </a:t>
            </a:r>
            <a:r>
              <a:rPr lang="en-US" b="1" dirty="0" err="1"/>
              <a:t>ParentComponent</a:t>
            </a:r>
            <a:r>
              <a:rPr lang="en-US" dirty="0"/>
              <a:t> {</a:t>
            </a:r>
            <a:br>
              <a:rPr lang="en-US" dirty="0"/>
            </a:br>
            <a:r>
              <a:rPr lang="en-US" dirty="0"/>
              <a:t>  static get template() {</a:t>
            </a:r>
          </a:p>
          <a:p>
            <a:r>
              <a:rPr lang="en-US" dirty="0"/>
              <a:t>     return html `</a:t>
            </a:r>
          </a:p>
          <a:p>
            <a:r>
              <a:rPr lang="en-US" dirty="0"/>
              <a:t>        &lt;div&gt;This content is from child component template &lt;/div&gt;</a:t>
            </a:r>
          </a:p>
          <a:p>
            <a:r>
              <a:rPr lang="en-US" dirty="0"/>
              <a:t>      `;</a:t>
            </a:r>
          </a:p>
          <a:p>
            <a:r>
              <a:rPr lang="en-US" dirty="0"/>
              <a:t>    } </a:t>
            </a:r>
          </a:p>
          <a:p>
            <a:r>
              <a:rPr lang="en-US" dirty="0"/>
              <a:t>  } </a:t>
            </a:r>
          </a:p>
          <a:p>
            <a:r>
              <a:rPr lang="en-US" dirty="0"/>
              <a:t>}</a:t>
            </a:r>
            <a:br>
              <a:rPr lang="en-US" dirty="0"/>
            </a:br>
            <a:r>
              <a:rPr lang="en-US" dirty="0" err="1"/>
              <a:t>window.customElements.define</a:t>
            </a:r>
            <a:r>
              <a:rPr lang="en-US" dirty="0"/>
              <a:t>(‘override-template’, </a:t>
            </a:r>
            <a:r>
              <a:rPr lang="en-US" dirty="0" err="1"/>
              <a:t>OverrideTemplateComponent</a:t>
            </a:r>
            <a:r>
              <a:rPr lang="en-US" dirty="0"/>
              <a:t>);</a:t>
            </a:r>
          </a:p>
          <a:p>
            <a:pPr algn="ctr"/>
            <a:endParaRPr lang="en-US" dirty="0"/>
          </a:p>
        </p:txBody>
      </p:sp>
    </p:spTree>
    <p:extLst>
      <p:ext uri="{BB962C8B-B14F-4D97-AF65-F5344CB8AC3E}">
        <p14:creationId xmlns:p14="http://schemas.microsoft.com/office/powerpoint/2010/main" val="1614442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8C49A-558B-4B31-A4F9-824A80C942A4}"/>
              </a:ext>
            </a:extLst>
          </p:cNvPr>
          <p:cNvSpPr>
            <a:spLocks noGrp="1"/>
          </p:cNvSpPr>
          <p:nvPr>
            <p:ph type="title"/>
          </p:nvPr>
        </p:nvSpPr>
        <p:spPr>
          <a:xfrm>
            <a:off x="379199" y="19335"/>
            <a:ext cx="10477986" cy="612337"/>
          </a:xfrm>
        </p:spPr>
        <p:txBody>
          <a:bodyPr/>
          <a:lstStyle/>
          <a:p>
            <a:r>
              <a:rPr lang="en-US" dirty="0"/>
              <a:t>Extend Base class template in a child class</a:t>
            </a:r>
          </a:p>
        </p:txBody>
      </p:sp>
      <p:sp>
        <p:nvSpPr>
          <p:cNvPr id="3" name="Content Placeholder 2">
            <a:extLst>
              <a:ext uri="{FF2B5EF4-FFF2-40B4-BE49-F238E27FC236}">
                <a16:creationId xmlns:a16="http://schemas.microsoft.com/office/drawing/2014/main" id="{FD1933A8-6021-4829-BCFF-E1C4621104F7}"/>
              </a:ext>
            </a:extLst>
          </p:cNvPr>
          <p:cNvSpPr>
            <a:spLocks noGrp="1"/>
          </p:cNvSpPr>
          <p:nvPr>
            <p:ph idx="1"/>
          </p:nvPr>
        </p:nvSpPr>
        <p:spPr>
          <a:xfrm>
            <a:off x="379199" y="631672"/>
            <a:ext cx="11345747" cy="5545291"/>
          </a:xfrm>
        </p:spPr>
        <p:txBody>
          <a:bodyPr/>
          <a:lstStyle/>
          <a:p>
            <a:r>
              <a:rPr lang="en-US" dirty="0">
                <a:solidFill>
                  <a:schemeClr val="bg1"/>
                </a:solidFill>
              </a:rPr>
              <a:t>To extend a base class template, include the base class template in your child class template literal with the expression </a:t>
            </a:r>
            <a:r>
              <a:rPr lang="en-US" b="1" dirty="0"/>
              <a:t>${</a:t>
            </a:r>
            <a:r>
              <a:rPr lang="en-US" b="1" dirty="0" err="1"/>
              <a:t>super.template</a:t>
            </a:r>
            <a:r>
              <a:rPr lang="en-US" b="1" dirty="0"/>
              <a:t>}</a:t>
            </a:r>
          </a:p>
          <a:p>
            <a:endParaRPr lang="en-US" b="1" dirty="0"/>
          </a:p>
        </p:txBody>
      </p:sp>
      <p:sp>
        <p:nvSpPr>
          <p:cNvPr id="5" name="Rectangle 4">
            <a:extLst>
              <a:ext uri="{FF2B5EF4-FFF2-40B4-BE49-F238E27FC236}">
                <a16:creationId xmlns:a16="http://schemas.microsoft.com/office/drawing/2014/main" id="{6475A029-DA3D-4F4B-8BDB-62D8886181C6}"/>
              </a:ext>
            </a:extLst>
          </p:cNvPr>
          <p:cNvSpPr/>
          <p:nvPr/>
        </p:nvSpPr>
        <p:spPr>
          <a:xfrm>
            <a:off x="436102" y="1820408"/>
            <a:ext cx="5615970" cy="430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export</a:t>
            </a:r>
            <a:r>
              <a:rPr lang="en-US" dirty="0"/>
              <a:t> class </a:t>
            </a:r>
            <a:r>
              <a:rPr lang="en-US" dirty="0" err="1"/>
              <a:t>ParentComponent</a:t>
            </a:r>
            <a:r>
              <a:rPr lang="en-US" dirty="0"/>
              <a:t> extends </a:t>
            </a:r>
            <a:r>
              <a:rPr lang="en-US" dirty="0" err="1"/>
              <a:t>PolymerElement</a:t>
            </a:r>
            <a:r>
              <a:rPr lang="en-US" dirty="0"/>
              <a:t> {</a:t>
            </a:r>
          </a:p>
          <a:p>
            <a:r>
              <a:rPr lang="en-US" dirty="0"/>
              <a:t>static get properties() {</a:t>
            </a:r>
          </a:p>
          <a:p>
            <a:r>
              <a:rPr lang="en-US" dirty="0"/>
              <a:t>      return {</a:t>
            </a:r>
          </a:p>
          <a:p>
            <a:r>
              <a:rPr lang="en-US" dirty="0"/>
              <a:t>	name1: {type: </a:t>
            </a:r>
            <a:r>
              <a:rPr lang="en-US" dirty="0" err="1"/>
              <a:t>String,value</a:t>
            </a:r>
            <a:r>
              <a:rPr lang="en-US" dirty="0"/>
              <a:t>: 'Radha’}</a:t>
            </a:r>
          </a:p>
          <a:p>
            <a:r>
              <a:rPr lang="en-US" dirty="0"/>
              <a:t>      }</a:t>
            </a:r>
          </a:p>
          <a:p>
            <a:r>
              <a:rPr lang="en-US" dirty="0"/>
              <a:t>} </a:t>
            </a:r>
          </a:p>
          <a:p>
            <a:r>
              <a:rPr lang="en-US" dirty="0"/>
              <a:t>static get template() {</a:t>
            </a:r>
          </a:p>
          <a:p>
            <a:r>
              <a:rPr lang="en-US" dirty="0"/>
              <a:t>   return html `</a:t>
            </a:r>
          </a:p>
          <a:p>
            <a:r>
              <a:rPr lang="en-US" dirty="0"/>
              <a:t>      &lt;div&gt;This content is from parent component template   	== {{name1}} &lt;/div&gt;</a:t>
            </a:r>
          </a:p>
          <a:p>
            <a:r>
              <a:rPr lang="en-US" dirty="0"/>
              <a:t>    `;</a:t>
            </a:r>
          </a:p>
          <a:p>
            <a:r>
              <a:rPr lang="en-US" dirty="0"/>
              <a:t>   } </a:t>
            </a:r>
          </a:p>
          <a:p>
            <a:r>
              <a:rPr lang="en-US" dirty="0"/>
              <a:t>} </a:t>
            </a:r>
          </a:p>
        </p:txBody>
      </p:sp>
      <p:sp>
        <p:nvSpPr>
          <p:cNvPr id="6" name="Rectangle 5">
            <a:extLst>
              <a:ext uri="{FF2B5EF4-FFF2-40B4-BE49-F238E27FC236}">
                <a16:creationId xmlns:a16="http://schemas.microsoft.com/office/drawing/2014/main" id="{7F283544-F445-43A6-BF22-39E952C16F05}"/>
              </a:ext>
            </a:extLst>
          </p:cNvPr>
          <p:cNvSpPr/>
          <p:nvPr/>
        </p:nvSpPr>
        <p:spPr>
          <a:xfrm>
            <a:off x="6108975" y="1846375"/>
            <a:ext cx="5750542" cy="42526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import { </a:t>
            </a:r>
            <a:r>
              <a:rPr lang="en-US" dirty="0" err="1"/>
              <a:t>ParentComponent</a:t>
            </a:r>
            <a:r>
              <a:rPr lang="en-US" dirty="0"/>
              <a:t> } from './parent-component.js';</a:t>
            </a:r>
          </a:p>
          <a:p>
            <a:r>
              <a:rPr lang="en-US" dirty="0"/>
              <a:t>class </a:t>
            </a:r>
            <a:r>
              <a:rPr lang="en-US" dirty="0" err="1"/>
              <a:t>OverrideTemplateComponent</a:t>
            </a:r>
            <a:r>
              <a:rPr lang="en-US" dirty="0"/>
              <a:t> extends </a:t>
            </a:r>
            <a:r>
              <a:rPr lang="en-US" b="1" dirty="0" err="1"/>
              <a:t>ParentComponent</a:t>
            </a:r>
            <a:r>
              <a:rPr lang="en-US" dirty="0"/>
              <a:t> {</a:t>
            </a:r>
            <a:br>
              <a:rPr lang="en-US" dirty="0"/>
            </a:br>
            <a:r>
              <a:rPr lang="en-US" dirty="0"/>
              <a:t>  static get template() {</a:t>
            </a:r>
          </a:p>
          <a:p>
            <a:r>
              <a:rPr lang="en-US" dirty="0"/>
              <a:t>     return html `</a:t>
            </a:r>
          </a:p>
          <a:p>
            <a:r>
              <a:rPr lang="en-US" dirty="0"/>
              <a:t>        &lt;div&gt;This is child template content&lt;/div&gt;</a:t>
            </a:r>
            <a:br>
              <a:rPr lang="en-US" dirty="0"/>
            </a:br>
            <a:r>
              <a:rPr lang="en-US" dirty="0"/>
              <a:t>        &lt;div&gt;</a:t>
            </a:r>
            <a:r>
              <a:rPr lang="en-US" b="1" dirty="0"/>
              <a:t>${</a:t>
            </a:r>
            <a:r>
              <a:rPr lang="en-US" b="1" dirty="0" err="1"/>
              <a:t>super.template</a:t>
            </a:r>
            <a:r>
              <a:rPr lang="en-US" b="1" dirty="0"/>
              <a:t>}</a:t>
            </a:r>
            <a:r>
              <a:rPr lang="en-US" dirty="0"/>
              <a:t>&lt;/div&gt;</a:t>
            </a:r>
          </a:p>
          <a:p>
            <a:r>
              <a:rPr lang="en-US" dirty="0"/>
              <a:t>      `;</a:t>
            </a:r>
          </a:p>
          <a:p>
            <a:r>
              <a:rPr lang="en-US" dirty="0"/>
              <a:t>    } </a:t>
            </a:r>
          </a:p>
          <a:p>
            <a:r>
              <a:rPr lang="en-US" dirty="0"/>
              <a:t>  } </a:t>
            </a:r>
          </a:p>
          <a:p>
            <a:r>
              <a:rPr lang="en-US" dirty="0"/>
              <a:t>}</a:t>
            </a:r>
            <a:br>
              <a:rPr lang="en-US" dirty="0"/>
            </a:br>
            <a:r>
              <a:rPr lang="en-US" dirty="0" err="1"/>
              <a:t>window.customElements.define</a:t>
            </a:r>
            <a:r>
              <a:rPr lang="en-US" dirty="0"/>
              <a:t>(‘override-template’, </a:t>
            </a:r>
            <a:r>
              <a:rPr lang="en-US" dirty="0" err="1"/>
              <a:t>OverrideTemplateComponent</a:t>
            </a:r>
            <a:r>
              <a:rPr lang="en-US" dirty="0"/>
              <a:t>);</a:t>
            </a:r>
          </a:p>
          <a:p>
            <a:pPr algn="ctr"/>
            <a:endParaRPr lang="en-US" dirty="0"/>
          </a:p>
        </p:txBody>
      </p:sp>
      <p:cxnSp>
        <p:nvCxnSpPr>
          <p:cNvPr id="8" name="Straight Arrow Connector 7">
            <a:extLst>
              <a:ext uri="{FF2B5EF4-FFF2-40B4-BE49-F238E27FC236}">
                <a16:creationId xmlns:a16="http://schemas.microsoft.com/office/drawing/2014/main" id="{B4FD319B-8D56-4B9D-A750-74DF1516B267}"/>
              </a:ext>
            </a:extLst>
          </p:cNvPr>
          <p:cNvCxnSpPr>
            <a:cxnSpLocks/>
          </p:cNvCxnSpPr>
          <p:nvPr/>
        </p:nvCxnSpPr>
        <p:spPr>
          <a:xfrm>
            <a:off x="8215086" y="1451429"/>
            <a:ext cx="0" cy="2365828"/>
          </a:xfrm>
          <a:prstGeom prst="straightConnector1">
            <a:avLst/>
          </a:prstGeom>
          <a:ln w="38100">
            <a:solidFill>
              <a:srgbClr val="40404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97401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F1BB-DA92-4DDA-BC39-E95F2C1A47C8}"/>
              </a:ext>
            </a:extLst>
          </p:cNvPr>
          <p:cNvSpPr>
            <a:spLocks noGrp="1"/>
          </p:cNvSpPr>
          <p:nvPr>
            <p:ph type="title"/>
          </p:nvPr>
        </p:nvSpPr>
        <p:spPr>
          <a:xfrm>
            <a:off x="379199" y="0"/>
            <a:ext cx="10477986" cy="612337"/>
          </a:xfrm>
        </p:spPr>
        <p:txBody>
          <a:bodyPr/>
          <a:lstStyle/>
          <a:p>
            <a:r>
              <a:rPr lang="en-US" dirty="0"/>
              <a:t>Provide template extension points</a:t>
            </a:r>
          </a:p>
        </p:txBody>
      </p:sp>
      <p:sp>
        <p:nvSpPr>
          <p:cNvPr id="3" name="Content Placeholder 2">
            <a:extLst>
              <a:ext uri="{FF2B5EF4-FFF2-40B4-BE49-F238E27FC236}">
                <a16:creationId xmlns:a16="http://schemas.microsoft.com/office/drawing/2014/main" id="{3DE5F82B-7C08-4D08-B432-1BC96A100E33}"/>
              </a:ext>
            </a:extLst>
          </p:cNvPr>
          <p:cNvSpPr>
            <a:spLocks noGrp="1"/>
          </p:cNvSpPr>
          <p:nvPr>
            <p:ph idx="1"/>
          </p:nvPr>
        </p:nvSpPr>
        <p:spPr>
          <a:xfrm>
            <a:off x="379199" y="754743"/>
            <a:ext cx="11345747" cy="5422220"/>
          </a:xfrm>
        </p:spPr>
        <p:txBody>
          <a:bodyPr>
            <a:normAutofit/>
          </a:bodyPr>
          <a:lstStyle/>
          <a:p>
            <a:r>
              <a:rPr lang="en-US" sz="2600" dirty="0">
                <a:solidFill>
                  <a:schemeClr val="bg1"/>
                </a:solidFill>
              </a:rPr>
              <a:t>Polymer makes it easy to provide template extension points in a base class, which a child class can then optionally override.</a:t>
            </a:r>
          </a:p>
          <a:p>
            <a:endParaRPr lang="en-US" sz="2600" dirty="0">
              <a:solidFill>
                <a:schemeClr val="bg1"/>
              </a:solidFill>
            </a:endParaRPr>
          </a:p>
        </p:txBody>
      </p:sp>
      <p:sp>
        <p:nvSpPr>
          <p:cNvPr id="4" name="Rectangle 3">
            <a:extLst>
              <a:ext uri="{FF2B5EF4-FFF2-40B4-BE49-F238E27FC236}">
                <a16:creationId xmlns:a16="http://schemas.microsoft.com/office/drawing/2014/main" id="{F05272DF-C08E-498B-A9A1-9828376388E1}"/>
              </a:ext>
            </a:extLst>
          </p:cNvPr>
          <p:cNvSpPr/>
          <p:nvPr/>
        </p:nvSpPr>
        <p:spPr>
          <a:xfrm>
            <a:off x="436102" y="1727201"/>
            <a:ext cx="5615970" cy="44123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export</a:t>
            </a:r>
            <a:r>
              <a:rPr lang="en-US" dirty="0"/>
              <a:t> class </a:t>
            </a:r>
            <a:r>
              <a:rPr lang="en-US" dirty="0" err="1"/>
              <a:t>ParentComponent</a:t>
            </a:r>
            <a:r>
              <a:rPr lang="en-US" dirty="0"/>
              <a:t> extends </a:t>
            </a:r>
            <a:r>
              <a:rPr lang="en-US" dirty="0" err="1"/>
              <a:t>PolymerElement</a:t>
            </a:r>
            <a:r>
              <a:rPr lang="en-US" dirty="0"/>
              <a:t> {</a:t>
            </a:r>
          </a:p>
          <a:p>
            <a:r>
              <a:rPr lang="en-US" dirty="0"/>
              <a:t>static get template() {</a:t>
            </a:r>
          </a:p>
          <a:p>
            <a:r>
              <a:rPr lang="en-US" dirty="0"/>
              <a:t>   return html `</a:t>
            </a:r>
          </a:p>
          <a:p>
            <a:r>
              <a:rPr lang="en-US" dirty="0"/>
              <a:t>      &lt;div&gt;This content is from parent component&lt;/div&gt;</a:t>
            </a:r>
          </a:p>
          <a:p>
            <a:r>
              <a:rPr lang="en-US" dirty="0"/>
              <a:t>     &lt;div&gt;${</a:t>
            </a:r>
            <a:r>
              <a:rPr lang="en-US" dirty="0" err="1"/>
              <a:t>this.firstTemplate</a:t>
            </a:r>
            <a:r>
              <a:rPr lang="en-US" dirty="0"/>
              <a:t>}&lt;/div&gt;</a:t>
            </a:r>
          </a:p>
          <a:p>
            <a:r>
              <a:rPr lang="en-US" dirty="0"/>
              <a:t>     &lt;div&gt;${</a:t>
            </a:r>
            <a:r>
              <a:rPr lang="en-US" dirty="0" err="1"/>
              <a:t>this.secondTemplate</a:t>
            </a:r>
            <a:r>
              <a:rPr lang="en-US" dirty="0"/>
              <a:t>}&lt;/div&gt;</a:t>
            </a:r>
          </a:p>
          <a:p>
            <a:r>
              <a:rPr lang="en-US" dirty="0"/>
              <a:t>    `;</a:t>
            </a:r>
          </a:p>
          <a:p>
            <a:r>
              <a:rPr lang="en-US" dirty="0"/>
              <a:t>   } </a:t>
            </a:r>
          </a:p>
          <a:p>
            <a:r>
              <a:rPr lang="en-US" dirty="0"/>
              <a:t>    static get </a:t>
            </a:r>
            <a:r>
              <a:rPr lang="en-US" dirty="0" err="1"/>
              <a:t>firstTemplate</a:t>
            </a:r>
            <a:r>
              <a:rPr lang="en-US" dirty="0"/>
              <a:t>() {</a:t>
            </a:r>
          </a:p>
          <a:p>
            <a:r>
              <a:rPr lang="en-US" dirty="0"/>
              <a:t>        return html `Parent First template`;</a:t>
            </a:r>
          </a:p>
          <a:p>
            <a:r>
              <a:rPr lang="en-US" dirty="0"/>
              <a:t>    }</a:t>
            </a:r>
          </a:p>
          <a:p>
            <a:endParaRPr lang="en-US" dirty="0"/>
          </a:p>
          <a:p>
            <a:r>
              <a:rPr lang="en-US" dirty="0"/>
              <a:t>    static get </a:t>
            </a:r>
            <a:r>
              <a:rPr lang="en-US" dirty="0" err="1"/>
              <a:t>secondTemplate</a:t>
            </a:r>
            <a:r>
              <a:rPr lang="en-US" dirty="0"/>
              <a:t>() {</a:t>
            </a:r>
          </a:p>
          <a:p>
            <a:r>
              <a:rPr lang="en-US" dirty="0"/>
              <a:t>        return html `Parent second template`;</a:t>
            </a:r>
          </a:p>
          <a:p>
            <a:r>
              <a:rPr lang="en-US" dirty="0"/>
              <a:t>    }</a:t>
            </a:r>
          </a:p>
          <a:p>
            <a:r>
              <a:rPr lang="en-US" dirty="0"/>
              <a:t>}</a:t>
            </a:r>
          </a:p>
        </p:txBody>
      </p:sp>
      <p:sp>
        <p:nvSpPr>
          <p:cNvPr id="5" name="Rectangle 4">
            <a:extLst>
              <a:ext uri="{FF2B5EF4-FFF2-40B4-BE49-F238E27FC236}">
                <a16:creationId xmlns:a16="http://schemas.microsoft.com/office/drawing/2014/main" id="{27CD27AF-1417-428C-8517-7E2DAA7E0C89}"/>
              </a:ext>
            </a:extLst>
          </p:cNvPr>
          <p:cNvSpPr/>
          <p:nvPr/>
        </p:nvSpPr>
        <p:spPr>
          <a:xfrm>
            <a:off x="6108975" y="1727201"/>
            <a:ext cx="5750542" cy="43718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import { </a:t>
            </a:r>
            <a:r>
              <a:rPr lang="en-US" dirty="0" err="1"/>
              <a:t>ParentComponent</a:t>
            </a:r>
            <a:r>
              <a:rPr lang="en-US" dirty="0"/>
              <a:t> } from './parent-component.js';</a:t>
            </a:r>
          </a:p>
          <a:p>
            <a:r>
              <a:rPr lang="en-US" dirty="0"/>
              <a:t>class </a:t>
            </a:r>
            <a:r>
              <a:rPr lang="en-US" dirty="0" err="1"/>
              <a:t>ExtensionTemplateComponent</a:t>
            </a:r>
            <a:r>
              <a:rPr lang="en-US" dirty="0"/>
              <a:t> extends </a:t>
            </a:r>
            <a:r>
              <a:rPr lang="en-US" b="1" dirty="0" err="1"/>
              <a:t>ParentComponent</a:t>
            </a:r>
            <a:r>
              <a:rPr lang="en-US" dirty="0"/>
              <a:t> {</a:t>
            </a:r>
            <a:br>
              <a:rPr lang="en-US" dirty="0"/>
            </a:br>
            <a:r>
              <a:rPr lang="en-US" dirty="0"/>
              <a:t>class </a:t>
            </a:r>
            <a:r>
              <a:rPr lang="en-US" dirty="0" err="1"/>
              <a:t>TemplateExtensionPoint</a:t>
            </a:r>
            <a:r>
              <a:rPr lang="en-US" dirty="0"/>
              <a:t> extends </a:t>
            </a:r>
            <a:r>
              <a:rPr lang="en-US" dirty="0" err="1"/>
              <a:t>ParentComponent</a:t>
            </a:r>
            <a:r>
              <a:rPr lang="en-US" dirty="0"/>
              <a:t> {</a:t>
            </a:r>
          </a:p>
          <a:p>
            <a:r>
              <a:rPr lang="en-US" dirty="0"/>
              <a:t>   static get </a:t>
            </a:r>
            <a:r>
              <a:rPr lang="en-US" dirty="0" err="1"/>
              <a:t>firstTemplate</a:t>
            </a:r>
            <a:r>
              <a:rPr lang="en-US" dirty="0"/>
              <a:t>() {</a:t>
            </a:r>
          </a:p>
          <a:p>
            <a:r>
              <a:rPr lang="en-US" dirty="0"/>
              <a:t>        return html `child First template`;</a:t>
            </a:r>
          </a:p>
          <a:p>
            <a:r>
              <a:rPr lang="en-US" dirty="0"/>
              <a:t>     }</a:t>
            </a:r>
          </a:p>
          <a:p>
            <a:br>
              <a:rPr lang="en-US" dirty="0"/>
            </a:br>
            <a:r>
              <a:rPr lang="en-US" dirty="0"/>
              <a:t>   static get </a:t>
            </a:r>
            <a:r>
              <a:rPr lang="en-US" dirty="0" err="1"/>
              <a:t>secondTemplate</a:t>
            </a:r>
            <a:r>
              <a:rPr lang="en-US" dirty="0"/>
              <a:t>() {</a:t>
            </a:r>
          </a:p>
          <a:p>
            <a:r>
              <a:rPr lang="en-US" dirty="0"/>
              <a:t>        return html `child second template`;</a:t>
            </a:r>
          </a:p>
          <a:p>
            <a:r>
              <a:rPr lang="en-US" dirty="0"/>
              <a:t>    }</a:t>
            </a:r>
          </a:p>
          <a:p>
            <a:r>
              <a:rPr lang="en-US" dirty="0"/>
              <a:t> }</a:t>
            </a:r>
            <a:br>
              <a:rPr lang="en-US" dirty="0"/>
            </a:br>
            <a:r>
              <a:rPr lang="en-US" dirty="0" err="1"/>
              <a:t>window.customElements.define</a:t>
            </a:r>
            <a:r>
              <a:rPr lang="en-US" dirty="0"/>
              <a:t>(‘override-template’, </a:t>
            </a:r>
            <a:r>
              <a:rPr lang="en-US" dirty="0" err="1"/>
              <a:t>OverrideTemplateComponent</a:t>
            </a:r>
            <a:endParaRPr lang="en-US" dirty="0"/>
          </a:p>
          <a:p>
            <a:r>
              <a:rPr lang="en-US" dirty="0"/>
              <a:t>);</a:t>
            </a:r>
          </a:p>
        </p:txBody>
      </p:sp>
    </p:spTree>
    <p:extLst>
      <p:ext uri="{BB962C8B-B14F-4D97-AF65-F5344CB8AC3E}">
        <p14:creationId xmlns:p14="http://schemas.microsoft.com/office/powerpoint/2010/main" val="3257691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A207-3505-48EA-84BB-455B80A57E64}"/>
              </a:ext>
            </a:extLst>
          </p:cNvPr>
          <p:cNvSpPr>
            <a:spLocks noGrp="1"/>
          </p:cNvSpPr>
          <p:nvPr>
            <p:ph type="title"/>
          </p:nvPr>
        </p:nvSpPr>
        <p:spPr>
          <a:xfrm>
            <a:off x="379199" y="0"/>
            <a:ext cx="10477986" cy="612337"/>
          </a:xfrm>
        </p:spPr>
        <p:txBody>
          <a:bodyPr/>
          <a:lstStyle/>
          <a:p>
            <a:r>
              <a:rPr lang="en-US" sz="2400" dirty="0"/>
              <a:t>Custom properties</a:t>
            </a:r>
          </a:p>
        </p:txBody>
      </p:sp>
      <p:sp>
        <p:nvSpPr>
          <p:cNvPr id="3" name="Content Placeholder 2">
            <a:extLst>
              <a:ext uri="{FF2B5EF4-FFF2-40B4-BE49-F238E27FC236}">
                <a16:creationId xmlns:a16="http://schemas.microsoft.com/office/drawing/2014/main" id="{EAD18596-0782-4D70-AA28-5ECC4AA613E1}"/>
              </a:ext>
            </a:extLst>
          </p:cNvPr>
          <p:cNvSpPr>
            <a:spLocks noGrp="1"/>
          </p:cNvSpPr>
          <p:nvPr>
            <p:ph idx="1"/>
          </p:nvPr>
        </p:nvSpPr>
        <p:spPr>
          <a:xfrm>
            <a:off x="379199" y="472440"/>
            <a:ext cx="11345747" cy="5704523"/>
          </a:xfrm>
        </p:spPr>
        <p:txBody>
          <a:bodyPr>
            <a:normAutofit/>
          </a:bodyPr>
          <a:lstStyle/>
          <a:p>
            <a:r>
              <a:rPr lang="en-US" sz="2500" dirty="0">
                <a:solidFill>
                  <a:schemeClr val="bg1"/>
                </a:solidFill>
              </a:rPr>
              <a:t>Custom CSS properties allow you to define a CSS variable and use it in your styles.</a:t>
            </a:r>
          </a:p>
          <a:p>
            <a:r>
              <a:rPr lang="en-US" sz="2500" dirty="0">
                <a:solidFill>
                  <a:schemeClr val="bg1"/>
                </a:solidFill>
              </a:rPr>
              <a:t>You can also provide </a:t>
            </a:r>
            <a:r>
              <a:rPr lang="en-US" sz="2500" b="1" u="sng" dirty="0">
                <a:solidFill>
                  <a:schemeClr val="bg1"/>
                </a:solidFill>
              </a:rPr>
              <a:t>default value</a:t>
            </a:r>
            <a:r>
              <a:rPr lang="en-US" sz="2500" b="1" dirty="0">
                <a:solidFill>
                  <a:schemeClr val="bg1"/>
                </a:solidFill>
              </a:rPr>
              <a:t>.</a:t>
            </a:r>
          </a:p>
          <a:p>
            <a:endParaRPr lang="en-US" sz="2500" dirty="0">
              <a:solidFill>
                <a:schemeClr val="bg1"/>
              </a:solidFill>
            </a:endParaRPr>
          </a:p>
          <a:p>
            <a:endParaRPr lang="en-US" sz="2500" dirty="0">
              <a:solidFill>
                <a:schemeClr val="bg1"/>
              </a:solidFill>
            </a:endParaRPr>
          </a:p>
          <a:p>
            <a:endParaRPr lang="en-US" sz="2500" dirty="0">
              <a:solidFill>
                <a:schemeClr val="bg1"/>
              </a:solidFill>
            </a:endParaRPr>
          </a:p>
          <a:p>
            <a:endParaRPr lang="en-US" sz="2500" dirty="0">
              <a:solidFill>
                <a:schemeClr val="bg1"/>
              </a:solidFill>
            </a:endParaRPr>
          </a:p>
          <a:p>
            <a:endParaRPr lang="en-US" sz="2500" dirty="0">
              <a:solidFill>
                <a:schemeClr val="bg1"/>
              </a:solidFill>
            </a:endParaRPr>
          </a:p>
          <a:p>
            <a:endParaRPr lang="en-US" sz="2500" dirty="0">
              <a:solidFill>
                <a:schemeClr val="bg1"/>
              </a:solidFill>
            </a:endParaRPr>
          </a:p>
          <a:p>
            <a:endParaRPr lang="en-US" sz="2500" dirty="0">
              <a:solidFill>
                <a:schemeClr val="bg1"/>
              </a:solidFill>
            </a:endParaRPr>
          </a:p>
          <a:p>
            <a:endParaRPr lang="en-US" sz="2500" dirty="0">
              <a:solidFill>
                <a:schemeClr val="bg1"/>
              </a:solidFill>
            </a:endParaRPr>
          </a:p>
          <a:p>
            <a:pPr lvl="1"/>
            <a:br>
              <a:rPr lang="en-US" sz="2500" dirty="0">
                <a:solidFill>
                  <a:schemeClr val="bg1"/>
                </a:solidFill>
              </a:rPr>
            </a:br>
            <a:endParaRPr lang="en-US" sz="2500" dirty="0">
              <a:solidFill>
                <a:schemeClr val="bg1"/>
              </a:solidFill>
            </a:endParaRPr>
          </a:p>
        </p:txBody>
      </p:sp>
      <p:sp>
        <p:nvSpPr>
          <p:cNvPr id="4" name="Rectangle 3">
            <a:extLst>
              <a:ext uri="{FF2B5EF4-FFF2-40B4-BE49-F238E27FC236}">
                <a16:creationId xmlns:a16="http://schemas.microsoft.com/office/drawing/2014/main" id="{986B798A-E161-42D6-977B-F9548371D273}"/>
              </a:ext>
            </a:extLst>
          </p:cNvPr>
          <p:cNvSpPr/>
          <p:nvPr/>
        </p:nvSpPr>
        <p:spPr>
          <a:xfrm>
            <a:off x="640080" y="1409401"/>
            <a:ext cx="4709160" cy="13234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To set the value of the custom </a:t>
            </a:r>
            <a:r>
              <a:rPr lang="en-US" dirty="0" err="1"/>
              <a:t>css</a:t>
            </a:r>
            <a:r>
              <a:rPr lang="en-US" dirty="0"/>
              <a:t> property</a:t>
            </a:r>
          </a:p>
          <a:p>
            <a:r>
              <a:rPr lang="en-US" dirty="0"/>
              <a:t>Element {</a:t>
            </a:r>
          </a:p>
          <a:p>
            <a:r>
              <a:rPr lang="en-US" dirty="0"/>
              <a:t>   </a:t>
            </a:r>
            <a:r>
              <a:rPr lang="en-US" b="1" dirty="0"/>
              <a:t>--custom-color</a:t>
            </a:r>
            <a:r>
              <a:rPr lang="en-US" dirty="0"/>
              <a:t>: blue</a:t>
            </a:r>
          </a:p>
          <a:p>
            <a:r>
              <a:rPr lang="en-US" dirty="0"/>
              <a:t>}</a:t>
            </a:r>
          </a:p>
        </p:txBody>
      </p:sp>
      <p:sp>
        <p:nvSpPr>
          <p:cNvPr id="5" name="Rectangle 4">
            <a:extLst>
              <a:ext uri="{FF2B5EF4-FFF2-40B4-BE49-F238E27FC236}">
                <a16:creationId xmlns:a16="http://schemas.microsoft.com/office/drawing/2014/main" id="{DB351D39-C1EF-4830-9EA4-8C737EF96EFC}"/>
              </a:ext>
            </a:extLst>
          </p:cNvPr>
          <p:cNvSpPr/>
          <p:nvPr/>
        </p:nvSpPr>
        <p:spPr>
          <a:xfrm>
            <a:off x="6324600" y="1409401"/>
            <a:ext cx="4770120" cy="13234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TO use the custom CSS property create a style</a:t>
            </a:r>
          </a:p>
          <a:p>
            <a:r>
              <a:rPr lang="en-US" dirty="0"/>
              <a:t>Element {</a:t>
            </a:r>
            <a:br>
              <a:rPr lang="en-US" dirty="0"/>
            </a:br>
            <a:r>
              <a:rPr lang="en-US" dirty="0"/>
              <a:t>   color: </a:t>
            </a:r>
            <a:r>
              <a:rPr lang="en-US" dirty="0" err="1"/>
              <a:t>var</a:t>
            </a:r>
            <a:r>
              <a:rPr lang="en-US" b="1" dirty="0"/>
              <a:t>(--custom-color</a:t>
            </a:r>
            <a:r>
              <a:rPr lang="en-US" dirty="0"/>
              <a:t>)</a:t>
            </a:r>
            <a:br>
              <a:rPr lang="en-US" dirty="0"/>
            </a:br>
            <a:r>
              <a:rPr lang="en-US" dirty="0"/>
              <a:t>}</a:t>
            </a:r>
          </a:p>
        </p:txBody>
      </p:sp>
      <p:cxnSp>
        <p:nvCxnSpPr>
          <p:cNvPr id="12" name="Straight Arrow Connector 11">
            <a:extLst>
              <a:ext uri="{FF2B5EF4-FFF2-40B4-BE49-F238E27FC236}">
                <a16:creationId xmlns:a16="http://schemas.microsoft.com/office/drawing/2014/main" id="{3430AFCB-2496-4AA5-8577-609ABB563901}"/>
              </a:ext>
            </a:extLst>
          </p:cNvPr>
          <p:cNvCxnSpPr>
            <a:cxnSpLocks/>
          </p:cNvCxnSpPr>
          <p:nvPr/>
        </p:nvCxnSpPr>
        <p:spPr>
          <a:xfrm>
            <a:off x="1859280" y="2301240"/>
            <a:ext cx="0" cy="621594"/>
          </a:xfrm>
          <a:prstGeom prst="straightConnector1">
            <a:avLst/>
          </a:prstGeom>
          <a:ln w="28575">
            <a:solidFill>
              <a:srgbClr val="40404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Arrow Connector 13">
            <a:extLst>
              <a:ext uri="{FF2B5EF4-FFF2-40B4-BE49-F238E27FC236}">
                <a16:creationId xmlns:a16="http://schemas.microsoft.com/office/drawing/2014/main" id="{792BFF48-1CB4-449E-8D90-028DD1D8C217}"/>
              </a:ext>
            </a:extLst>
          </p:cNvPr>
          <p:cNvCxnSpPr>
            <a:cxnSpLocks/>
          </p:cNvCxnSpPr>
          <p:nvPr/>
        </p:nvCxnSpPr>
        <p:spPr>
          <a:xfrm flipV="1">
            <a:off x="7802880" y="2301242"/>
            <a:ext cx="0" cy="621592"/>
          </a:xfrm>
          <a:prstGeom prst="straightConnector1">
            <a:avLst/>
          </a:prstGeom>
          <a:ln w="28575">
            <a:solidFill>
              <a:srgbClr val="40404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a:extLst>
              <a:ext uri="{FF2B5EF4-FFF2-40B4-BE49-F238E27FC236}">
                <a16:creationId xmlns:a16="http://schemas.microsoft.com/office/drawing/2014/main" id="{5D6ED342-344E-4A2A-AF89-F7B3A5DD0CD6}"/>
              </a:ext>
            </a:extLst>
          </p:cNvPr>
          <p:cNvCxnSpPr>
            <a:cxnSpLocks/>
          </p:cNvCxnSpPr>
          <p:nvPr/>
        </p:nvCxnSpPr>
        <p:spPr>
          <a:xfrm flipV="1">
            <a:off x="1859280" y="2891364"/>
            <a:ext cx="5943600" cy="34573"/>
          </a:xfrm>
          <a:prstGeom prst="straightConnector1">
            <a:avLst/>
          </a:prstGeom>
          <a:ln w="28575">
            <a:solidFill>
              <a:srgbClr val="40404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3" name="Rectangle 22">
            <a:extLst>
              <a:ext uri="{FF2B5EF4-FFF2-40B4-BE49-F238E27FC236}">
                <a16:creationId xmlns:a16="http://schemas.microsoft.com/office/drawing/2014/main" id="{532C94FA-1404-4231-AC3A-330C91693DC3}"/>
              </a:ext>
            </a:extLst>
          </p:cNvPr>
          <p:cNvSpPr/>
          <p:nvPr/>
        </p:nvSpPr>
        <p:spPr>
          <a:xfrm>
            <a:off x="792480" y="3161735"/>
            <a:ext cx="7711440" cy="33152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static get template() {</a:t>
            </a:r>
          </a:p>
          <a:p>
            <a:r>
              <a:rPr lang="en-US" dirty="0"/>
              <a:t>    return html`</a:t>
            </a:r>
          </a:p>
          <a:p>
            <a:r>
              <a:rPr lang="en-US" dirty="0"/>
              <a:t>          &lt;custom-style&gt; </a:t>
            </a:r>
          </a:p>
          <a:p>
            <a:r>
              <a:rPr lang="en-US" dirty="0"/>
              <a:t>               &lt;style&gt; </a:t>
            </a:r>
          </a:p>
          <a:p>
            <a:r>
              <a:rPr lang="en-US" dirty="0"/>
              <a:t>                  div {</a:t>
            </a:r>
          </a:p>
          <a:p>
            <a:r>
              <a:rPr lang="en-US" dirty="0"/>
              <a:t>	         color: </a:t>
            </a:r>
            <a:r>
              <a:rPr lang="en-US" dirty="0" err="1"/>
              <a:t>var</a:t>
            </a:r>
            <a:r>
              <a:rPr lang="en-US" dirty="0"/>
              <a:t>(--color, </a:t>
            </a:r>
            <a:r>
              <a:rPr lang="en-US" b="1" dirty="0" err="1"/>
              <a:t>var</a:t>
            </a:r>
            <a:r>
              <a:rPr lang="en-US" b="1" dirty="0"/>
              <a:t>(--default-color)</a:t>
            </a:r>
            <a:r>
              <a:rPr lang="en-US" dirty="0"/>
              <a:t>);</a:t>
            </a:r>
            <a:br>
              <a:rPr lang="en-US" dirty="0"/>
            </a:br>
            <a:r>
              <a:rPr lang="en-US" dirty="0"/>
              <a:t>	}</a:t>
            </a:r>
          </a:p>
          <a:p>
            <a:r>
              <a:rPr lang="en-US" dirty="0"/>
              <a:t>               &lt;/style&gt;</a:t>
            </a:r>
          </a:p>
          <a:p>
            <a:r>
              <a:rPr lang="en-US" dirty="0"/>
              <a:t>           &lt;/custom-style&gt;</a:t>
            </a:r>
            <a:br>
              <a:rPr lang="en-US" dirty="0"/>
            </a:br>
            <a:r>
              <a:rPr lang="en-US" dirty="0"/>
              <a:t>     &lt;div&gt;this div is styled using custom </a:t>
            </a:r>
            <a:r>
              <a:rPr lang="en-US" dirty="0" err="1"/>
              <a:t>css</a:t>
            </a:r>
            <a:r>
              <a:rPr lang="en-US" dirty="0"/>
              <a:t> properties&lt;/div&gt;</a:t>
            </a:r>
          </a:p>
          <a:p>
            <a:r>
              <a:rPr lang="en-US" dirty="0"/>
              <a:t>`;</a:t>
            </a:r>
          </a:p>
          <a:p>
            <a:r>
              <a:rPr lang="en-US" dirty="0"/>
              <a:t>}</a:t>
            </a:r>
          </a:p>
        </p:txBody>
      </p:sp>
      <p:cxnSp>
        <p:nvCxnSpPr>
          <p:cNvPr id="30" name="Straight Arrow Connector 29">
            <a:extLst>
              <a:ext uri="{FF2B5EF4-FFF2-40B4-BE49-F238E27FC236}">
                <a16:creationId xmlns:a16="http://schemas.microsoft.com/office/drawing/2014/main" id="{D061BE56-09C9-4F9F-9E5A-56C558DCA12B}"/>
              </a:ext>
            </a:extLst>
          </p:cNvPr>
          <p:cNvCxnSpPr>
            <a:cxnSpLocks/>
          </p:cNvCxnSpPr>
          <p:nvPr/>
        </p:nvCxnSpPr>
        <p:spPr>
          <a:xfrm flipH="1" flipV="1">
            <a:off x="3779520" y="1250938"/>
            <a:ext cx="1432560" cy="3351542"/>
          </a:xfrm>
          <a:prstGeom prst="straightConnector1">
            <a:avLst/>
          </a:prstGeom>
          <a:ln w="28575">
            <a:solidFill>
              <a:srgbClr val="40404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51119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6F29-EE9A-4A89-B09F-B6C5B1C2EEF1}"/>
              </a:ext>
            </a:extLst>
          </p:cNvPr>
          <p:cNvSpPr>
            <a:spLocks noGrp="1"/>
          </p:cNvSpPr>
          <p:nvPr>
            <p:ph type="title"/>
          </p:nvPr>
        </p:nvSpPr>
        <p:spPr>
          <a:xfrm>
            <a:off x="379199" y="0"/>
            <a:ext cx="10477986" cy="612337"/>
          </a:xfrm>
        </p:spPr>
        <p:txBody>
          <a:bodyPr/>
          <a:lstStyle/>
          <a:p>
            <a:r>
              <a:rPr lang="en-US" dirty="0"/>
              <a:t>Introduction to Polymer</a:t>
            </a:r>
          </a:p>
        </p:txBody>
      </p:sp>
      <p:sp>
        <p:nvSpPr>
          <p:cNvPr id="3" name="Content Placeholder 2">
            <a:extLst>
              <a:ext uri="{FF2B5EF4-FFF2-40B4-BE49-F238E27FC236}">
                <a16:creationId xmlns:a16="http://schemas.microsoft.com/office/drawing/2014/main" id="{DEFA5038-46E0-42BC-A4DD-B342C27B798C}"/>
              </a:ext>
            </a:extLst>
          </p:cNvPr>
          <p:cNvSpPr>
            <a:spLocks noGrp="1"/>
          </p:cNvSpPr>
          <p:nvPr>
            <p:ph idx="1"/>
          </p:nvPr>
        </p:nvSpPr>
        <p:spPr>
          <a:xfrm>
            <a:off x="379199" y="612337"/>
            <a:ext cx="11345747" cy="5715892"/>
          </a:xfrm>
        </p:spPr>
        <p:txBody>
          <a:bodyPr>
            <a:normAutofit lnSpcReduction="10000"/>
          </a:bodyPr>
          <a:lstStyle/>
          <a:p>
            <a:r>
              <a:rPr lang="en-US" sz="2500" dirty="0">
                <a:solidFill>
                  <a:schemeClr val="bg1"/>
                </a:solidFill>
              </a:rPr>
              <a:t>Polymer.js is a JavaScript library created by Google that allows reusing the HTML elements for building applications with components.</a:t>
            </a:r>
          </a:p>
          <a:p>
            <a:r>
              <a:rPr lang="en-US" sz="2500" dirty="0">
                <a:solidFill>
                  <a:schemeClr val="bg1"/>
                </a:solidFill>
              </a:rPr>
              <a:t>Polymer is an open-source JavaScript library developed by Google developers.Polymer.js supports cross-browser compatibility.</a:t>
            </a:r>
          </a:p>
          <a:p>
            <a:r>
              <a:rPr lang="en-US" sz="2500" dirty="0">
                <a:solidFill>
                  <a:schemeClr val="bg1"/>
                </a:solidFill>
              </a:rPr>
              <a:t>Polymer 3.0 is the latest version of the Polymer library for building web components.</a:t>
            </a:r>
          </a:p>
          <a:p>
            <a:r>
              <a:rPr lang="en-US" sz="2500" dirty="0">
                <a:solidFill>
                  <a:schemeClr val="bg1"/>
                </a:solidFill>
              </a:rPr>
              <a:t>Polymer 3.0 represents a simple but important step forward from Polymer 2.x</a:t>
            </a:r>
          </a:p>
          <a:p>
            <a:pPr lvl="1"/>
            <a:r>
              <a:rPr lang="en-US" sz="2500" dirty="0">
                <a:solidFill>
                  <a:schemeClr val="bg1"/>
                </a:solidFill>
              </a:rPr>
              <a:t>Polymer 3.0 has moved from HTML Imports to ES6 Modules. and from Bower to </a:t>
            </a:r>
            <a:r>
              <a:rPr lang="en-US" sz="2500" dirty="0" err="1">
                <a:solidFill>
                  <a:schemeClr val="bg1"/>
                </a:solidFill>
              </a:rPr>
              <a:t>npm</a:t>
            </a:r>
            <a:endParaRPr lang="en-US" sz="2500" dirty="0">
              <a:solidFill>
                <a:schemeClr val="bg1"/>
              </a:solidFill>
            </a:endParaRPr>
          </a:p>
          <a:p>
            <a:pPr lvl="1"/>
            <a:r>
              <a:rPr lang="en-US" sz="2500" dirty="0">
                <a:solidFill>
                  <a:schemeClr val="bg1"/>
                </a:solidFill>
              </a:rPr>
              <a:t>The Polymer CLI and associated tools have been updated to support developing, testing and deploying projects composed of ES Modules.</a:t>
            </a:r>
          </a:p>
          <a:p>
            <a:pPr lvl="1"/>
            <a:r>
              <a:rPr lang="en-US" sz="2500" dirty="0">
                <a:solidFill>
                  <a:schemeClr val="bg1"/>
                </a:solidFill>
              </a:rPr>
              <a:t>The Polymer Starter Kit and other app and element templates included with the CLI have been converted to use modules.</a:t>
            </a:r>
          </a:p>
          <a:p>
            <a:pPr lvl="1"/>
            <a:r>
              <a:rPr lang="en-US" sz="2500" dirty="0">
                <a:solidFill>
                  <a:schemeClr val="bg1"/>
                </a:solidFill>
              </a:rPr>
              <a:t>The web component </a:t>
            </a:r>
            <a:r>
              <a:rPr lang="en-US" sz="2500" dirty="0" err="1">
                <a:solidFill>
                  <a:schemeClr val="bg1"/>
                </a:solidFill>
              </a:rPr>
              <a:t>polyfills</a:t>
            </a:r>
            <a:r>
              <a:rPr lang="en-US" sz="2500" dirty="0">
                <a:solidFill>
                  <a:schemeClr val="bg1"/>
                </a:solidFill>
              </a:rPr>
              <a:t> have been </a:t>
            </a:r>
            <a:r>
              <a:rPr lang="en-US" sz="2500" dirty="0" err="1">
                <a:solidFill>
                  <a:schemeClr val="bg1"/>
                </a:solidFill>
              </a:rPr>
              <a:t>updated.The</a:t>
            </a:r>
            <a:r>
              <a:rPr lang="en-US" sz="2500" dirty="0">
                <a:solidFill>
                  <a:schemeClr val="bg1"/>
                </a:solidFill>
              </a:rPr>
              <a:t> Polymer Elements, like the core library, have been converted to ES Modules and published to </a:t>
            </a:r>
            <a:r>
              <a:rPr lang="en-US" sz="2500" dirty="0" err="1">
                <a:solidFill>
                  <a:schemeClr val="bg1"/>
                </a:solidFill>
              </a:rPr>
              <a:t>npm</a:t>
            </a:r>
            <a:r>
              <a:rPr lang="en-US" sz="2500" dirty="0">
                <a:solidFill>
                  <a:schemeClr val="bg1"/>
                </a:solidFill>
              </a:rPr>
              <a:t>. The elements are currently in pre-release, and must be installed with the @next version: </a:t>
            </a:r>
            <a:r>
              <a:rPr lang="en-US" sz="2500" dirty="0" err="1">
                <a:solidFill>
                  <a:schemeClr val="bg1"/>
                </a:solidFill>
              </a:rPr>
              <a:t>npm</a:t>
            </a:r>
            <a:r>
              <a:rPr lang="en-US" sz="2500" dirty="0">
                <a:solidFill>
                  <a:schemeClr val="bg1"/>
                </a:solidFill>
              </a:rPr>
              <a:t> </a:t>
            </a:r>
            <a:r>
              <a:rPr lang="en-US" sz="2500" dirty="0" err="1">
                <a:solidFill>
                  <a:schemeClr val="bg1"/>
                </a:solidFill>
              </a:rPr>
              <a:t>i</a:t>
            </a:r>
            <a:r>
              <a:rPr lang="en-US" sz="2500" dirty="0">
                <a:solidFill>
                  <a:schemeClr val="bg1"/>
                </a:solidFill>
              </a:rPr>
              <a:t> @polymer/</a:t>
            </a:r>
            <a:r>
              <a:rPr lang="en-US" sz="2500" dirty="0" err="1">
                <a:solidFill>
                  <a:schemeClr val="bg1"/>
                </a:solidFill>
              </a:rPr>
              <a:t>paper-button@next</a:t>
            </a:r>
            <a:endParaRPr lang="en-US" sz="2500" dirty="0">
              <a:solidFill>
                <a:schemeClr val="bg1"/>
              </a:solidFill>
            </a:endParaRPr>
          </a:p>
          <a:p>
            <a:pPr lvl="1"/>
            <a:endParaRPr lang="en-US" sz="2500" dirty="0">
              <a:solidFill>
                <a:schemeClr val="bg1"/>
              </a:solidFill>
            </a:endParaRPr>
          </a:p>
          <a:p>
            <a:pPr lvl="1"/>
            <a:endParaRPr lang="en-US" sz="2500" dirty="0">
              <a:solidFill>
                <a:schemeClr val="bg1"/>
              </a:solidFill>
            </a:endParaRPr>
          </a:p>
        </p:txBody>
      </p:sp>
    </p:spTree>
    <p:extLst>
      <p:ext uri="{BB962C8B-B14F-4D97-AF65-F5344CB8AC3E}">
        <p14:creationId xmlns:p14="http://schemas.microsoft.com/office/powerpoint/2010/main" val="2404399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7109-0C7B-44CE-9D40-9BC0BE3FC20D}"/>
              </a:ext>
            </a:extLst>
          </p:cNvPr>
          <p:cNvSpPr>
            <a:spLocks noGrp="1"/>
          </p:cNvSpPr>
          <p:nvPr>
            <p:ph type="title"/>
          </p:nvPr>
        </p:nvSpPr>
        <p:spPr>
          <a:xfrm>
            <a:off x="379199" y="0"/>
            <a:ext cx="10477986" cy="449943"/>
          </a:xfrm>
        </p:spPr>
        <p:txBody>
          <a:bodyPr/>
          <a:lstStyle/>
          <a:p>
            <a:r>
              <a:rPr lang="en-US" sz="2800" dirty="0"/>
              <a:t>Events</a:t>
            </a:r>
          </a:p>
        </p:txBody>
      </p:sp>
      <p:sp>
        <p:nvSpPr>
          <p:cNvPr id="3" name="Content Placeholder 2">
            <a:extLst>
              <a:ext uri="{FF2B5EF4-FFF2-40B4-BE49-F238E27FC236}">
                <a16:creationId xmlns:a16="http://schemas.microsoft.com/office/drawing/2014/main" id="{CBB172F8-3BB0-4912-A580-AA2EFC7F74E7}"/>
              </a:ext>
            </a:extLst>
          </p:cNvPr>
          <p:cNvSpPr>
            <a:spLocks noGrp="1"/>
          </p:cNvSpPr>
          <p:nvPr>
            <p:ph idx="1"/>
          </p:nvPr>
        </p:nvSpPr>
        <p:spPr>
          <a:xfrm>
            <a:off x="379199" y="449943"/>
            <a:ext cx="11345747" cy="5907314"/>
          </a:xfrm>
        </p:spPr>
        <p:txBody>
          <a:bodyPr>
            <a:noAutofit/>
          </a:bodyPr>
          <a:lstStyle/>
          <a:p>
            <a:r>
              <a:rPr lang="en-US" sz="2300" dirty="0">
                <a:solidFill>
                  <a:schemeClr val="bg1"/>
                </a:solidFill>
              </a:rPr>
              <a:t>Elements uses events to communicate state changes up the DOM tree to parent elements. Polymer elements can use the standard DOM APIs for creating, dispatching, and listening for events.</a:t>
            </a:r>
          </a:p>
          <a:p>
            <a:pPr marL="514350" indent="-514350">
              <a:buFont typeface="+mj-lt"/>
              <a:buAutoNum type="arabicPeriod"/>
            </a:pPr>
            <a:r>
              <a:rPr lang="en-US" sz="2300" b="1" u="sng" dirty="0"/>
              <a:t>Add annotated event listeners:</a:t>
            </a:r>
            <a:r>
              <a:rPr lang="en-US" sz="2300" dirty="0">
                <a:solidFill>
                  <a:schemeClr val="bg1"/>
                </a:solidFill>
              </a:rPr>
              <a:t> Polymer also provide annotated event listener, which allow you to specify event listeners declaratively as a part of element’s DOM template.</a:t>
            </a:r>
            <a:br>
              <a:rPr lang="en-US" sz="2300" dirty="0">
                <a:solidFill>
                  <a:schemeClr val="bg1"/>
                </a:solidFill>
              </a:rPr>
            </a:br>
            <a:r>
              <a:rPr lang="en-US" sz="2300" dirty="0">
                <a:solidFill>
                  <a:schemeClr val="bg1"/>
                </a:solidFill>
              </a:rPr>
              <a:t>To add event listener to local DOM children, use </a:t>
            </a:r>
            <a:r>
              <a:rPr lang="en-US" sz="2300" b="1" dirty="0"/>
              <a:t>on-event</a:t>
            </a:r>
            <a:r>
              <a:rPr lang="en-US" sz="2300" dirty="0">
                <a:solidFill>
                  <a:schemeClr val="bg1"/>
                </a:solidFill>
              </a:rPr>
              <a:t> annotation in your template. </a:t>
            </a:r>
          </a:p>
          <a:p>
            <a:pPr marL="0" indent="0">
              <a:buNone/>
            </a:pPr>
            <a:r>
              <a:rPr lang="en-US" sz="2300" dirty="0">
                <a:solidFill>
                  <a:schemeClr val="bg1"/>
                </a:solidFill>
              </a:rPr>
              <a:t>   Ex: on-click, on-hover etc..</a:t>
            </a:r>
          </a:p>
          <a:p>
            <a:pPr marL="0" indent="0">
              <a:buNone/>
            </a:pPr>
            <a:br>
              <a:rPr lang="en-US" sz="2300" dirty="0">
                <a:solidFill>
                  <a:schemeClr val="bg1"/>
                </a:solidFill>
              </a:rPr>
            </a:br>
            <a:r>
              <a:rPr lang="en-US" sz="2300" dirty="0">
                <a:solidFill>
                  <a:schemeClr val="bg1"/>
                </a:solidFill>
              </a:rPr>
              <a:t>&lt;paper-button raised on-click="</a:t>
            </a:r>
            <a:r>
              <a:rPr lang="en-US" sz="2300" dirty="0" err="1">
                <a:solidFill>
                  <a:schemeClr val="bg1"/>
                </a:solidFill>
              </a:rPr>
              <a:t>onClickEvent</a:t>
            </a:r>
            <a:r>
              <a:rPr lang="en-US" sz="2300" dirty="0">
                <a:solidFill>
                  <a:schemeClr val="bg1"/>
                </a:solidFill>
              </a:rPr>
              <a:t>" on-</a:t>
            </a:r>
            <a:r>
              <a:rPr lang="en-US" sz="2300" dirty="0" err="1">
                <a:solidFill>
                  <a:schemeClr val="bg1"/>
                </a:solidFill>
              </a:rPr>
              <a:t>mouseenter</a:t>
            </a:r>
            <a:r>
              <a:rPr lang="en-US" sz="2300" dirty="0">
                <a:solidFill>
                  <a:schemeClr val="bg1"/>
                </a:solidFill>
              </a:rPr>
              <a:t>="</a:t>
            </a:r>
            <a:r>
              <a:rPr lang="en-US" sz="2300" dirty="0" err="1">
                <a:solidFill>
                  <a:schemeClr val="bg1"/>
                </a:solidFill>
              </a:rPr>
              <a:t>onMouseEnter</a:t>
            </a:r>
            <a:r>
              <a:rPr lang="en-US" sz="2300" dirty="0">
                <a:solidFill>
                  <a:schemeClr val="bg1"/>
                </a:solidFill>
              </a:rPr>
              <a:t>" on-</a:t>
            </a:r>
            <a:r>
              <a:rPr lang="en-US" sz="2300" dirty="0" err="1">
                <a:solidFill>
                  <a:schemeClr val="bg1"/>
                </a:solidFill>
              </a:rPr>
              <a:t>mous</a:t>
            </a:r>
            <a:endParaRPr lang="en-US" sz="2300" dirty="0">
              <a:solidFill>
                <a:schemeClr val="bg1"/>
              </a:solidFill>
            </a:endParaRPr>
          </a:p>
          <a:p>
            <a:pPr marL="0" indent="0">
              <a:buNone/>
            </a:pPr>
            <a:r>
              <a:rPr lang="en-US" sz="2300" dirty="0" err="1">
                <a:solidFill>
                  <a:schemeClr val="bg1"/>
                </a:solidFill>
              </a:rPr>
              <a:t>eleave</a:t>
            </a:r>
            <a:r>
              <a:rPr lang="en-US" sz="2300" dirty="0">
                <a:solidFill>
                  <a:schemeClr val="bg1"/>
                </a:solidFill>
              </a:rPr>
              <a:t>="</a:t>
            </a:r>
            <a:r>
              <a:rPr lang="en-US" sz="2300" dirty="0" err="1">
                <a:solidFill>
                  <a:schemeClr val="bg1"/>
                </a:solidFill>
              </a:rPr>
              <a:t>onMouseLeave</a:t>
            </a:r>
            <a:r>
              <a:rPr lang="en-US" sz="2300" dirty="0">
                <a:solidFill>
                  <a:schemeClr val="bg1"/>
                </a:solidFill>
              </a:rPr>
              <a:t>"&gt;Annotated Events&lt;/paper-button&gt;</a:t>
            </a:r>
            <a:br>
              <a:rPr lang="en-US" sz="2300" dirty="0">
                <a:solidFill>
                  <a:schemeClr val="bg1"/>
                </a:solidFill>
              </a:rPr>
            </a:br>
            <a:r>
              <a:rPr lang="en-US" sz="2300" dirty="0">
                <a:solidFill>
                  <a:schemeClr val="bg1"/>
                </a:solidFill>
              </a:rPr>
              <a:t>    </a:t>
            </a:r>
            <a:r>
              <a:rPr lang="en-US" sz="2300" dirty="0" err="1">
                <a:solidFill>
                  <a:schemeClr val="bg1"/>
                </a:solidFill>
              </a:rPr>
              <a:t>onClickEvent</a:t>
            </a:r>
            <a:r>
              <a:rPr lang="en-US" sz="2300" dirty="0">
                <a:solidFill>
                  <a:schemeClr val="bg1"/>
                </a:solidFill>
              </a:rPr>
              <a:t>() {        console.log('button clicked!!')    }</a:t>
            </a:r>
          </a:p>
          <a:p>
            <a:pPr marL="0" indent="0">
              <a:buNone/>
            </a:pPr>
            <a:r>
              <a:rPr lang="en-US" sz="2300" dirty="0">
                <a:solidFill>
                  <a:schemeClr val="bg1"/>
                </a:solidFill>
              </a:rPr>
              <a:t>    </a:t>
            </a:r>
            <a:r>
              <a:rPr lang="en-US" sz="2300" dirty="0" err="1">
                <a:solidFill>
                  <a:schemeClr val="bg1"/>
                </a:solidFill>
              </a:rPr>
              <a:t>onMouseEnter</a:t>
            </a:r>
            <a:r>
              <a:rPr lang="en-US" sz="2300" dirty="0">
                <a:solidFill>
                  <a:schemeClr val="bg1"/>
                </a:solidFill>
              </a:rPr>
              <a:t>() {        console.log('mouse </a:t>
            </a:r>
            <a:r>
              <a:rPr lang="en-US" sz="2300" dirty="0" err="1">
                <a:solidFill>
                  <a:schemeClr val="bg1"/>
                </a:solidFill>
              </a:rPr>
              <a:t>eneter</a:t>
            </a:r>
            <a:r>
              <a:rPr lang="en-US" sz="2300" dirty="0">
                <a:solidFill>
                  <a:schemeClr val="bg1"/>
                </a:solidFill>
              </a:rPr>
              <a:t> event!!!')    }</a:t>
            </a:r>
          </a:p>
          <a:p>
            <a:pPr marL="0" indent="0">
              <a:buNone/>
            </a:pPr>
            <a:r>
              <a:rPr lang="en-US" sz="2300" dirty="0">
                <a:solidFill>
                  <a:schemeClr val="bg1"/>
                </a:solidFill>
              </a:rPr>
              <a:t>    </a:t>
            </a:r>
            <a:r>
              <a:rPr lang="en-US" sz="2300" dirty="0" err="1">
                <a:solidFill>
                  <a:schemeClr val="bg1"/>
                </a:solidFill>
              </a:rPr>
              <a:t>onMouseLeave</a:t>
            </a:r>
            <a:r>
              <a:rPr lang="en-US" sz="2300" dirty="0">
                <a:solidFill>
                  <a:schemeClr val="bg1"/>
                </a:solidFill>
              </a:rPr>
              <a:t>() {        console.log('mouse leave event!!!')    }</a:t>
            </a:r>
          </a:p>
          <a:p>
            <a:pPr marL="0" indent="0">
              <a:buNone/>
            </a:pPr>
            <a:endParaRPr lang="en-US" sz="2300" dirty="0">
              <a:solidFill>
                <a:schemeClr val="bg1"/>
              </a:solidFill>
            </a:endParaRPr>
          </a:p>
          <a:p>
            <a:pPr marL="0" indent="0">
              <a:buNone/>
            </a:pPr>
            <a:r>
              <a:rPr lang="en-US" sz="2300" b="1" u="sng" dirty="0"/>
              <a:t>2. Add and remove event listener imperatively:</a:t>
            </a:r>
          </a:p>
        </p:txBody>
      </p:sp>
    </p:spTree>
    <p:extLst>
      <p:ext uri="{BB962C8B-B14F-4D97-AF65-F5344CB8AC3E}">
        <p14:creationId xmlns:p14="http://schemas.microsoft.com/office/powerpoint/2010/main" val="587092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E701-6EA3-4147-97A7-EDE33E27661F}"/>
              </a:ext>
            </a:extLst>
          </p:cNvPr>
          <p:cNvSpPr>
            <a:spLocks noGrp="1"/>
          </p:cNvSpPr>
          <p:nvPr>
            <p:ph type="title"/>
          </p:nvPr>
        </p:nvSpPr>
        <p:spPr>
          <a:xfrm>
            <a:off x="379200" y="0"/>
            <a:ext cx="10477986" cy="612337"/>
          </a:xfrm>
        </p:spPr>
        <p:txBody>
          <a:bodyPr/>
          <a:lstStyle/>
          <a:p>
            <a:r>
              <a:rPr lang="en-US" sz="2800" dirty="0"/>
              <a:t>Events- add &amp; remove listener imperatively</a:t>
            </a:r>
          </a:p>
        </p:txBody>
      </p:sp>
      <p:sp>
        <p:nvSpPr>
          <p:cNvPr id="3" name="Content Placeholder 2">
            <a:extLst>
              <a:ext uri="{FF2B5EF4-FFF2-40B4-BE49-F238E27FC236}">
                <a16:creationId xmlns:a16="http://schemas.microsoft.com/office/drawing/2014/main" id="{03F851AE-AB2F-4E96-BF5A-2C85F35C0E86}"/>
              </a:ext>
            </a:extLst>
          </p:cNvPr>
          <p:cNvSpPr>
            <a:spLocks noGrp="1"/>
          </p:cNvSpPr>
          <p:nvPr>
            <p:ph idx="1"/>
          </p:nvPr>
        </p:nvSpPr>
        <p:spPr>
          <a:xfrm>
            <a:off x="379200" y="725715"/>
            <a:ext cx="11345747" cy="5509306"/>
          </a:xfrm>
        </p:spPr>
        <p:txBody>
          <a:bodyPr>
            <a:normAutofit fontScale="92500" lnSpcReduction="10000"/>
          </a:bodyPr>
          <a:lstStyle/>
          <a:p>
            <a:r>
              <a:rPr lang="en-US" dirty="0">
                <a:solidFill>
                  <a:schemeClr val="bg1"/>
                </a:solidFill>
              </a:rPr>
              <a:t>You can use the standard </a:t>
            </a:r>
            <a:r>
              <a:rPr lang="en-US"/>
              <a:t>addEventListener</a:t>
            </a:r>
            <a:r>
              <a:rPr lang="en-US" dirty="0">
                <a:solidFill>
                  <a:schemeClr val="bg1"/>
                </a:solidFill>
              </a:rPr>
              <a:t> and </a:t>
            </a:r>
            <a:r>
              <a:rPr lang="en-US" dirty="0" err="1"/>
              <a:t>removeEventListener</a:t>
            </a:r>
            <a:endParaRPr lang="en-US" dirty="0"/>
          </a:p>
          <a:p>
            <a:pPr marL="0" indent="0">
              <a:buNone/>
            </a:pPr>
            <a:r>
              <a:rPr lang="en-US" dirty="0">
                <a:solidFill>
                  <a:schemeClr val="bg1"/>
                </a:solidFill>
              </a:rPr>
              <a:t> methods to add and remove event listeners imperatively. </a:t>
            </a:r>
            <a:endParaRPr lang="en-US" u="sng" dirty="0"/>
          </a:p>
          <a:p>
            <a:r>
              <a:rPr lang="en-US" u="sng" dirty="0"/>
              <a:t>Listener on custom element: </a:t>
            </a:r>
            <a:r>
              <a:rPr lang="en-US" dirty="0">
                <a:solidFill>
                  <a:schemeClr val="bg1"/>
                </a:solidFill>
              </a:rPr>
              <a:t>Listeners on a custom element can be set up in ready() using </a:t>
            </a:r>
            <a:r>
              <a:rPr lang="en-US" dirty="0" err="1">
                <a:solidFill>
                  <a:schemeClr val="bg1"/>
                </a:solidFill>
              </a:rPr>
              <a:t>this.addEventListener</a:t>
            </a:r>
            <a:r>
              <a:rPr lang="en-US" dirty="0">
                <a:solidFill>
                  <a:schemeClr val="bg1"/>
                </a:solidFill>
              </a:rPr>
              <a:t>(). The listener will be set up the first time the custom element is attached to the DOM.</a:t>
            </a:r>
            <a:br>
              <a:rPr lang="en-US" dirty="0">
                <a:solidFill>
                  <a:schemeClr val="bg1"/>
                </a:solidFill>
              </a:rPr>
            </a:br>
            <a:r>
              <a:rPr lang="en-US" dirty="0">
                <a:solidFill>
                  <a:schemeClr val="bg1"/>
                </a:solidFill>
              </a:rPr>
              <a:t>Ex: </a:t>
            </a:r>
            <a:r>
              <a:rPr lang="en-US" dirty="0" err="1">
                <a:solidFill>
                  <a:schemeClr val="bg1"/>
                </a:solidFill>
              </a:rPr>
              <a:t>this.addEventListener</a:t>
            </a:r>
            <a:r>
              <a:rPr lang="en-US" dirty="0">
                <a:solidFill>
                  <a:schemeClr val="bg1"/>
                </a:solidFill>
              </a:rPr>
              <a:t>(‘click’, this._</a:t>
            </a:r>
            <a:r>
              <a:rPr lang="en-US" dirty="0" err="1">
                <a:solidFill>
                  <a:schemeClr val="bg1"/>
                </a:solidFill>
              </a:rPr>
              <a:t>onClick</a:t>
            </a:r>
            <a:r>
              <a:rPr lang="en-US" dirty="0">
                <a:solidFill>
                  <a:schemeClr val="bg1"/>
                </a:solidFill>
              </a:rPr>
              <a:t>);</a:t>
            </a:r>
          </a:p>
          <a:p>
            <a:r>
              <a:rPr lang="en-US" u="sng" dirty="0"/>
              <a:t>Listener on the child elements: </a:t>
            </a:r>
            <a:r>
              <a:rPr lang="en-US" dirty="0">
                <a:solidFill>
                  <a:schemeClr val="bg1"/>
                </a:solidFill>
              </a:rPr>
              <a:t>the recommended way for setting up a listener on child of custom element is to use “annotated event listener” inside the template.</a:t>
            </a:r>
            <a:br>
              <a:rPr lang="en-US" dirty="0">
                <a:solidFill>
                  <a:schemeClr val="bg1"/>
                </a:solidFill>
              </a:rPr>
            </a:br>
            <a:r>
              <a:rPr lang="en-US" dirty="0">
                <a:solidFill>
                  <a:schemeClr val="bg1"/>
                </a:solidFill>
              </a:rPr>
              <a:t>If you need to imperatively setup the listener, it is important to bind </a:t>
            </a:r>
            <a:r>
              <a:rPr lang="en-US" b="1" dirty="0">
                <a:solidFill>
                  <a:schemeClr val="bg1"/>
                </a:solidFill>
              </a:rPr>
              <a:t>this</a:t>
            </a:r>
            <a:r>
              <a:rPr lang="en-US" dirty="0">
                <a:solidFill>
                  <a:schemeClr val="bg1"/>
                </a:solidFill>
              </a:rPr>
              <a:t> value using .bind() or using arrow function.</a:t>
            </a:r>
            <a:br>
              <a:rPr lang="en-US" dirty="0">
                <a:solidFill>
                  <a:schemeClr val="bg1"/>
                </a:solidFill>
              </a:rPr>
            </a:br>
            <a:r>
              <a:rPr lang="en-US" dirty="0">
                <a:solidFill>
                  <a:schemeClr val="bg1"/>
                </a:solidFill>
              </a:rPr>
              <a:t>Ex: </a:t>
            </a:r>
            <a:r>
              <a:rPr lang="en-US" dirty="0" err="1">
                <a:solidFill>
                  <a:schemeClr val="bg1"/>
                </a:solidFill>
              </a:rPr>
              <a:t>el.addEventListener</a:t>
            </a:r>
            <a:r>
              <a:rPr lang="en-US" dirty="0">
                <a:solidFill>
                  <a:schemeClr val="bg1"/>
                </a:solidFill>
              </a:rPr>
              <a:t>(‘click’, this._</a:t>
            </a:r>
            <a:r>
              <a:rPr lang="en-US" dirty="0" err="1">
                <a:solidFill>
                  <a:schemeClr val="bg1"/>
                </a:solidFill>
              </a:rPr>
              <a:t>onClick.bind</a:t>
            </a:r>
            <a:r>
              <a:rPr lang="en-US" dirty="0">
                <a:solidFill>
                  <a:schemeClr val="bg1"/>
                </a:solidFill>
              </a:rPr>
              <a:t>(this))</a:t>
            </a:r>
          </a:p>
          <a:p>
            <a:r>
              <a:rPr lang="en-US" u="sng" dirty="0"/>
              <a:t>Listener on outside elements: </a:t>
            </a:r>
            <a:r>
              <a:rPr lang="en-US" dirty="0">
                <a:solidFill>
                  <a:schemeClr val="bg1"/>
                </a:solidFill>
              </a:rPr>
              <a:t>If you want to listen for events on something other than the custom element or its descendants (e.g. window), you need to use </a:t>
            </a:r>
            <a:r>
              <a:rPr lang="en-US" dirty="0" err="1">
                <a:solidFill>
                  <a:schemeClr val="bg1"/>
                </a:solidFill>
              </a:rPr>
              <a:t>connectedCallback</a:t>
            </a:r>
            <a:r>
              <a:rPr lang="en-US" dirty="0">
                <a:solidFill>
                  <a:schemeClr val="bg1"/>
                </a:solidFill>
              </a:rPr>
              <a:t>() and </a:t>
            </a:r>
            <a:r>
              <a:rPr lang="en-US" dirty="0" err="1">
                <a:solidFill>
                  <a:schemeClr val="bg1"/>
                </a:solidFill>
              </a:rPr>
              <a:t>disconnectedCallback</a:t>
            </a:r>
            <a:r>
              <a:rPr lang="en-US" dirty="0">
                <a:solidFill>
                  <a:schemeClr val="bg1"/>
                </a:solidFill>
              </a:rPr>
              <a:t>() to add and remove the event listener appropriately</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662807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91AC-7E0E-484B-8C96-E87AA24E705A}"/>
              </a:ext>
            </a:extLst>
          </p:cNvPr>
          <p:cNvSpPr>
            <a:spLocks noGrp="1"/>
          </p:cNvSpPr>
          <p:nvPr>
            <p:ph type="title"/>
          </p:nvPr>
        </p:nvSpPr>
        <p:spPr>
          <a:xfrm>
            <a:off x="379199" y="0"/>
            <a:ext cx="10477986" cy="612337"/>
          </a:xfrm>
        </p:spPr>
        <p:txBody>
          <a:bodyPr/>
          <a:lstStyle/>
          <a:p>
            <a:r>
              <a:rPr lang="en-US" dirty="0"/>
              <a:t>Event</a:t>
            </a:r>
          </a:p>
        </p:txBody>
      </p:sp>
      <p:sp>
        <p:nvSpPr>
          <p:cNvPr id="3" name="Content Placeholder 2">
            <a:extLst>
              <a:ext uri="{FF2B5EF4-FFF2-40B4-BE49-F238E27FC236}">
                <a16:creationId xmlns:a16="http://schemas.microsoft.com/office/drawing/2014/main" id="{089CF976-B32A-4AFD-B2AE-7F5513F50230}"/>
              </a:ext>
            </a:extLst>
          </p:cNvPr>
          <p:cNvSpPr>
            <a:spLocks noGrp="1"/>
          </p:cNvSpPr>
          <p:nvPr>
            <p:ph idx="1"/>
          </p:nvPr>
        </p:nvSpPr>
        <p:spPr>
          <a:xfrm>
            <a:off x="379199" y="612337"/>
            <a:ext cx="11345747" cy="5564626"/>
          </a:xfrm>
        </p:spPr>
        <p:txBody>
          <a:bodyPr>
            <a:noAutofit/>
          </a:bodyPr>
          <a:lstStyle/>
          <a:p>
            <a:r>
              <a:rPr lang="en-US" sz="2200" b="1" u="sng" dirty="0"/>
              <a:t>Fire custom events: </a:t>
            </a:r>
            <a:r>
              <a:rPr lang="en-US" sz="2200" dirty="0">
                <a:solidFill>
                  <a:schemeClr val="bg1"/>
                </a:solidFill>
              </a:rPr>
              <a:t>To fire custom event from the host element use the standard “</a:t>
            </a:r>
            <a:r>
              <a:rPr lang="en-US" sz="2200" b="1" dirty="0" err="1">
                <a:solidFill>
                  <a:schemeClr val="accent6">
                    <a:lumMod val="50000"/>
                  </a:schemeClr>
                </a:solidFill>
              </a:rPr>
              <a:t>CustomEvent</a:t>
            </a:r>
            <a:r>
              <a:rPr lang="en-US" sz="2200" dirty="0">
                <a:solidFill>
                  <a:schemeClr val="bg1"/>
                </a:solidFill>
              </a:rPr>
              <a:t>” constructor and the “</a:t>
            </a:r>
            <a:r>
              <a:rPr lang="en-US" sz="2200" b="1" dirty="0" err="1">
                <a:solidFill>
                  <a:schemeClr val="accent6">
                    <a:lumMod val="50000"/>
                  </a:schemeClr>
                </a:solidFill>
              </a:rPr>
              <a:t>dispatchEvent</a:t>
            </a:r>
            <a:r>
              <a:rPr lang="en-US" sz="2200" b="1" dirty="0">
                <a:solidFill>
                  <a:schemeClr val="accent6">
                    <a:lumMod val="50000"/>
                  </a:schemeClr>
                </a:solidFill>
              </a:rPr>
              <a:t>”</a:t>
            </a:r>
            <a:r>
              <a:rPr lang="en-US" sz="2200" dirty="0">
                <a:solidFill>
                  <a:schemeClr val="bg1"/>
                </a:solidFill>
              </a:rPr>
              <a:t> method.</a:t>
            </a:r>
            <a:br>
              <a:rPr lang="en-US" sz="2200" dirty="0">
                <a:solidFill>
                  <a:schemeClr val="bg1"/>
                </a:solidFill>
              </a:rPr>
            </a:br>
            <a:r>
              <a:rPr lang="en-US" sz="2200" dirty="0">
                <a:solidFill>
                  <a:schemeClr val="bg1"/>
                </a:solidFill>
              </a:rPr>
              <a:t>Ex: </a:t>
            </a:r>
            <a:br>
              <a:rPr lang="en-US" sz="2200" dirty="0">
                <a:solidFill>
                  <a:schemeClr val="bg1"/>
                </a:solidFill>
              </a:rPr>
            </a:br>
            <a:r>
              <a:rPr lang="en-US" sz="2200" dirty="0">
                <a:solidFill>
                  <a:schemeClr val="bg1"/>
                </a:solidFill>
              </a:rPr>
              <a:t> ready() {</a:t>
            </a:r>
          </a:p>
          <a:p>
            <a:pPr marL="0" indent="0">
              <a:buNone/>
            </a:pPr>
            <a:r>
              <a:rPr lang="en-US" sz="2200" dirty="0">
                <a:solidFill>
                  <a:schemeClr val="bg1"/>
                </a:solidFill>
              </a:rPr>
              <a:t>        </a:t>
            </a:r>
            <a:r>
              <a:rPr lang="en-US" sz="2200" dirty="0" err="1">
                <a:solidFill>
                  <a:schemeClr val="bg1"/>
                </a:solidFill>
              </a:rPr>
              <a:t>super.ready</a:t>
            </a:r>
            <a:r>
              <a:rPr lang="en-US" sz="2200" dirty="0">
                <a:solidFill>
                  <a:schemeClr val="bg1"/>
                </a:solidFill>
              </a:rPr>
              <a:t>();</a:t>
            </a:r>
          </a:p>
          <a:p>
            <a:pPr marL="0" indent="0">
              <a:buNone/>
            </a:pPr>
            <a:r>
              <a:rPr lang="en-US" sz="2200" dirty="0">
                <a:solidFill>
                  <a:schemeClr val="bg1"/>
                </a:solidFill>
              </a:rPr>
              <a:t>        </a:t>
            </a:r>
            <a:r>
              <a:rPr lang="en-US" sz="2200" dirty="0" err="1">
                <a:solidFill>
                  <a:schemeClr val="bg1"/>
                </a:solidFill>
              </a:rPr>
              <a:t>this.addEventListener</a:t>
            </a:r>
            <a:r>
              <a:rPr lang="en-US" sz="2200" dirty="0">
                <a:solidFill>
                  <a:schemeClr val="bg1"/>
                </a:solidFill>
              </a:rPr>
              <a:t>('get-data', this._</a:t>
            </a:r>
            <a:r>
              <a:rPr lang="en-US" sz="2200" dirty="0" err="1">
                <a:solidFill>
                  <a:schemeClr val="bg1"/>
                </a:solidFill>
              </a:rPr>
              <a:t>getData</a:t>
            </a:r>
            <a:r>
              <a:rPr lang="en-US" sz="2200" dirty="0">
                <a:solidFill>
                  <a:schemeClr val="bg1"/>
                </a:solidFill>
              </a:rPr>
              <a:t>); //create </a:t>
            </a:r>
            <a:r>
              <a:rPr lang="en-US" sz="2200" dirty="0" err="1">
                <a:solidFill>
                  <a:schemeClr val="bg1"/>
                </a:solidFill>
              </a:rPr>
              <a:t>addEventListner</a:t>
            </a:r>
            <a:r>
              <a:rPr lang="en-US" sz="2200" dirty="0">
                <a:solidFill>
                  <a:schemeClr val="bg1"/>
                </a:solidFill>
              </a:rPr>
              <a:t> for custom event</a:t>
            </a:r>
          </a:p>
          <a:p>
            <a:pPr marL="0" indent="0">
              <a:buNone/>
            </a:pPr>
            <a:r>
              <a:rPr lang="en-US" sz="2200" dirty="0">
                <a:solidFill>
                  <a:schemeClr val="bg1"/>
                </a:solidFill>
              </a:rPr>
              <a:t>    }</a:t>
            </a:r>
          </a:p>
          <a:p>
            <a:pPr marL="0" indent="0">
              <a:buNone/>
            </a:pPr>
            <a:r>
              <a:rPr lang="en-US" sz="2200" dirty="0">
                <a:solidFill>
                  <a:schemeClr val="bg1"/>
                </a:solidFill>
              </a:rPr>
              <a:t>    &lt;button on-click="</a:t>
            </a:r>
            <a:r>
              <a:rPr lang="en-US" sz="2200" dirty="0" err="1">
                <a:solidFill>
                  <a:schemeClr val="bg1"/>
                </a:solidFill>
              </a:rPr>
              <a:t>handleClick</a:t>
            </a:r>
            <a:r>
              <a:rPr lang="en-US" sz="2200" dirty="0">
                <a:solidFill>
                  <a:schemeClr val="bg1"/>
                </a:solidFill>
              </a:rPr>
              <a:t>"&gt;Kick Me&lt;/button&gt;</a:t>
            </a:r>
          </a:p>
          <a:p>
            <a:pPr marL="457200" lvl="1" indent="0">
              <a:buNone/>
            </a:pPr>
            <a:r>
              <a:rPr lang="en-US" sz="2200" dirty="0" err="1">
                <a:solidFill>
                  <a:schemeClr val="bg1"/>
                </a:solidFill>
              </a:rPr>
              <a:t>handleClick</a:t>
            </a:r>
            <a:r>
              <a:rPr lang="en-US" sz="2200" dirty="0">
                <a:solidFill>
                  <a:schemeClr val="bg1"/>
                </a:solidFill>
              </a:rPr>
              <a:t>(e) {</a:t>
            </a:r>
          </a:p>
          <a:p>
            <a:pPr marL="457200" lvl="1" indent="0">
              <a:buNone/>
            </a:pPr>
            <a:r>
              <a:rPr lang="en-US" sz="2200" dirty="0">
                <a:solidFill>
                  <a:schemeClr val="bg1"/>
                </a:solidFill>
              </a:rPr>
              <a:t>	</a:t>
            </a:r>
            <a:r>
              <a:rPr lang="en-US" sz="2200" dirty="0" err="1">
                <a:solidFill>
                  <a:schemeClr val="bg1"/>
                </a:solidFill>
              </a:rPr>
              <a:t>this.dispatchEvent</a:t>
            </a:r>
            <a:r>
              <a:rPr lang="en-US" sz="2200" dirty="0">
                <a:solidFill>
                  <a:schemeClr val="bg1"/>
                </a:solidFill>
              </a:rPr>
              <a:t>(new </a:t>
            </a:r>
            <a:r>
              <a:rPr lang="en-US" sz="2200" dirty="0" err="1">
                <a:solidFill>
                  <a:schemeClr val="bg1"/>
                </a:solidFill>
              </a:rPr>
              <a:t>CustomEvent</a:t>
            </a:r>
            <a:r>
              <a:rPr lang="en-US" sz="2200" dirty="0">
                <a:solidFill>
                  <a:schemeClr val="bg1"/>
                </a:solidFill>
              </a:rPr>
              <a:t>('get-data', {</a:t>
            </a:r>
            <a:r>
              <a:rPr lang="en-US" sz="2200" b="1" u="sng" dirty="0"/>
              <a:t>bubbles: true, composed: true</a:t>
            </a:r>
            <a:r>
              <a:rPr lang="en-US" sz="2200" dirty="0">
                <a:solidFill>
                  <a:schemeClr val="bg1"/>
                </a:solidFill>
              </a:rPr>
              <a:t>, detail: 	{name: ‘</a:t>
            </a:r>
            <a:r>
              <a:rPr lang="en-US" sz="2200" dirty="0" err="1">
                <a:solidFill>
                  <a:schemeClr val="bg1"/>
                </a:solidFill>
              </a:rPr>
              <a:t>xyz</a:t>
            </a:r>
            <a:r>
              <a:rPr lang="en-US" sz="2200" dirty="0">
                <a:solidFill>
                  <a:schemeClr val="bg1"/>
                </a:solidFill>
              </a:rPr>
              <a:t>'}}));</a:t>
            </a:r>
          </a:p>
          <a:p>
            <a:pPr marL="457200" lvl="1" indent="0">
              <a:buNone/>
            </a:pPr>
            <a:r>
              <a:rPr lang="en-US" sz="2200" dirty="0">
                <a:solidFill>
                  <a:schemeClr val="bg1"/>
                </a:solidFill>
              </a:rPr>
              <a:t>}</a:t>
            </a:r>
          </a:p>
          <a:p>
            <a:pPr marL="457200" lvl="1" indent="0">
              <a:buNone/>
            </a:pPr>
            <a:r>
              <a:rPr lang="en-US" sz="2200" dirty="0">
                <a:solidFill>
                  <a:schemeClr val="bg1"/>
                </a:solidFill>
              </a:rPr>
              <a:t>_</a:t>
            </a:r>
            <a:r>
              <a:rPr lang="en-US" sz="2200" dirty="0" err="1">
                <a:solidFill>
                  <a:schemeClr val="bg1"/>
                </a:solidFill>
              </a:rPr>
              <a:t>getData</a:t>
            </a:r>
            <a:r>
              <a:rPr lang="en-US" sz="2200" dirty="0">
                <a:solidFill>
                  <a:schemeClr val="bg1"/>
                </a:solidFill>
              </a:rPr>
              <a:t>(e) {        console.log(</a:t>
            </a:r>
            <a:r>
              <a:rPr lang="en-US" sz="2200" dirty="0" err="1">
                <a:solidFill>
                  <a:schemeClr val="bg1"/>
                </a:solidFill>
              </a:rPr>
              <a:t>e.detail</a:t>
            </a:r>
            <a:r>
              <a:rPr lang="en-US" sz="2200" dirty="0">
                <a:solidFill>
                  <a:schemeClr val="bg1"/>
                </a:solidFill>
              </a:rPr>
              <a:t>);    }  // {name: “</a:t>
            </a:r>
            <a:r>
              <a:rPr lang="en-US" sz="2200" dirty="0" err="1">
                <a:solidFill>
                  <a:schemeClr val="bg1"/>
                </a:solidFill>
              </a:rPr>
              <a:t>xyz</a:t>
            </a:r>
            <a:r>
              <a:rPr lang="en-US" sz="2200" dirty="0">
                <a:solidFill>
                  <a:schemeClr val="bg1"/>
                </a:solidFill>
              </a:rPr>
              <a:t>”}</a:t>
            </a:r>
          </a:p>
          <a:p>
            <a:pPr marL="0" indent="0">
              <a:buNone/>
            </a:pPr>
            <a:r>
              <a:rPr lang="en-US" sz="2200" dirty="0">
                <a:solidFill>
                  <a:schemeClr val="bg1"/>
                </a:solidFill>
              </a:rPr>
              <a:t>By default, custom events stop at shadow DOM boundaries. To make a custom event pass through shadow DOM boundaries, set the </a:t>
            </a:r>
            <a:r>
              <a:rPr lang="en-US" sz="2200" b="1" dirty="0">
                <a:solidFill>
                  <a:schemeClr val="accent6">
                    <a:lumMod val="50000"/>
                  </a:schemeClr>
                </a:solidFill>
              </a:rPr>
              <a:t>composed</a:t>
            </a:r>
            <a:r>
              <a:rPr lang="en-US" sz="2200" dirty="0">
                <a:solidFill>
                  <a:schemeClr val="bg1"/>
                </a:solidFill>
              </a:rPr>
              <a:t> flag to true when you create the event</a:t>
            </a:r>
          </a:p>
        </p:txBody>
      </p:sp>
      <p:cxnSp>
        <p:nvCxnSpPr>
          <p:cNvPr id="5" name="Straight Arrow Connector 4">
            <a:extLst>
              <a:ext uri="{FF2B5EF4-FFF2-40B4-BE49-F238E27FC236}">
                <a16:creationId xmlns:a16="http://schemas.microsoft.com/office/drawing/2014/main" id="{B23F10A8-BE5E-4B55-8E3C-21BB78388530}"/>
              </a:ext>
            </a:extLst>
          </p:cNvPr>
          <p:cNvCxnSpPr/>
          <p:nvPr/>
        </p:nvCxnSpPr>
        <p:spPr>
          <a:xfrm flipV="1">
            <a:off x="5442857" y="4310743"/>
            <a:ext cx="3497943" cy="1480457"/>
          </a:xfrm>
          <a:prstGeom prst="straightConnector1">
            <a:avLst/>
          </a:prstGeom>
          <a:ln w="38100">
            <a:solidFill>
              <a:schemeClr val="tx1"/>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593460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C2E0-2F82-43A5-86FD-889503DB4320}"/>
              </a:ext>
            </a:extLst>
          </p:cNvPr>
          <p:cNvSpPr>
            <a:spLocks noGrp="1"/>
          </p:cNvSpPr>
          <p:nvPr>
            <p:ph type="title"/>
          </p:nvPr>
        </p:nvSpPr>
        <p:spPr>
          <a:xfrm>
            <a:off x="379199" y="0"/>
            <a:ext cx="10477986" cy="612337"/>
          </a:xfrm>
        </p:spPr>
        <p:txBody>
          <a:bodyPr/>
          <a:lstStyle/>
          <a:p>
            <a:r>
              <a:rPr lang="en-US" dirty="0"/>
              <a:t>Gesture Events</a:t>
            </a:r>
          </a:p>
        </p:txBody>
      </p:sp>
      <p:sp>
        <p:nvSpPr>
          <p:cNvPr id="3" name="Content Placeholder 2">
            <a:extLst>
              <a:ext uri="{FF2B5EF4-FFF2-40B4-BE49-F238E27FC236}">
                <a16:creationId xmlns:a16="http://schemas.microsoft.com/office/drawing/2014/main" id="{422AFF44-70A4-4890-B084-530C908CADFF}"/>
              </a:ext>
            </a:extLst>
          </p:cNvPr>
          <p:cNvSpPr>
            <a:spLocks noGrp="1"/>
          </p:cNvSpPr>
          <p:nvPr>
            <p:ph idx="1"/>
          </p:nvPr>
        </p:nvSpPr>
        <p:spPr>
          <a:xfrm>
            <a:off x="379199" y="612337"/>
            <a:ext cx="11345747" cy="5564626"/>
          </a:xfrm>
        </p:spPr>
        <p:txBody>
          <a:bodyPr>
            <a:normAutofit lnSpcReduction="10000"/>
          </a:bodyPr>
          <a:lstStyle/>
          <a:p>
            <a:r>
              <a:rPr lang="en-US" sz="2300" dirty="0">
                <a:solidFill>
                  <a:schemeClr val="bg1"/>
                </a:solidFill>
              </a:rPr>
              <a:t>Polymer provides optional support for custom "gesture" events for certain user interactions. These events fire consistently on both touch and mouse environments, so we recommend using these events instead of their mouse- or touch-specific event counterparts.</a:t>
            </a:r>
            <a:br>
              <a:rPr lang="en-US" sz="2300" dirty="0">
                <a:solidFill>
                  <a:schemeClr val="bg1"/>
                </a:solidFill>
              </a:rPr>
            </a:br>
            <a:r>
              <a:rPr lang="en-US" sz="2300" dirty="0">
                <a:solidFill>
                  <a:schemeClr val="bg1"/>
                </a:solidFill>
              </a:rPr>
              <a:t>Ex: down, up, tap and track events(</a:t>
            </a:r>
            <a:r>
              <a:rPr lang="en-US" sz="2300" dirty="0" err="1">
                <a:solidFill>
                  <a:schemeClr val="bg1"/>
                </a:solidFill>
              </a:rPr>
              <a:t>trackstart</a:t>
            </a:r>
            <a:r>
              <a:rPr lang="en-US" sz="2300" dirty="0">
                <a:solidFill>
                  <a:schemeClr val="bg1"/>
                </a:solidFill>
              </a:rPr>
              <a:t>, </a:t>
            </a:r>
            <a:r>
              <a:rPr lang="en-US" sz="2300" dirty="0" err="1">
                <a:solidFill>
                  <a:schemeClr val="bg1"/>
                </a:solidFill>
              </a:rPr>
              <a:t>trackend</a:t>
            </a:r>
            <a:r>
              <a:rPr lang="en-US" sz="2300" dirty="0">
                <a:solidFill>
                  <a:schemeClr val="bg1"/>
                </a:solidFill>
              </a:rPr>
              <a:t>), hold, </a:t>
            </a:r>
            <a:r>
              <a:rPr lang="en-US" sz="2300" dirty="0" err="1">
                <a:solidFill>
                  <a:schemeClr val="bg1"/>
                </a:solidFill>
              </a:rPr>
              <a:t>holdpluse</a:t>
            </a:r>
            <a:r>
              <a:rPr lang="en-US" sz="2300" dirty="0">
                <a:solidFill>
                  <a:schemeClr val="bg1"/>
                </a:solidFill>
              </a:rPr>
              <a:t>, release</a:t>
            </a:r>
            <a:br>
              <a:rPr lang="en-US" sz="2300" dirty="0">
                <a:solidFill>
                  <a:schemeClr val="bg1"/>
                </a:solidFill>
              </a:rPr>
            </a:br>
            <a:r>
              <a:rPr lang="en-US" sz="2300" dirty="0">
                <a:solidFill>
                  <a:schemeClr val="bg1"/>
                </a:solidFill>
              </a:rPr>
              <a:t> import {</a:t>
            </a:r>
            <a:r>
              <a:rPr lang="en-US" sz="2300" dirty="0" err="1">
                <a:solidFill>
                  <a:schemeClr val="bg1"/>
                </a:solidFill>
              </a:rPr>
              <a:t>GestureEventListeners</a:t>
            </a:r>
            <a:r>
              <a:rPr lang="en-US" sz="2300" dirty="0">
                <a:solidFill>
                  <a:schemeClr val="bg1"/>
                </a:solidFill>
              </a:rPr>
              <a:t>} from '@polymer/polymer/lib/</a:t>
            </a:r>
            <a:r>
              <a:rPr lang="en-US" sz="2300" dirty="0" err="1">
                <a:solidFill>
                  <a:schemeClr val="bg1"/>
                </a:solidFill>
              </a:rPr>
              <a:t>mixins</a:t>
            </a:r>
            <a:r>
              <a:rPr lang="en-US" sz="2300" dirty="0">
                <a:solidFill>
                  <a:schemeClr val="bg1"/>
                </a:solidFill>
              </a:rPr>
              <a:t>/gesture-event-listeners.js’;</a:t>
            </a:r>
          </a:p>
          <a:p>
            <a:r>
              <a:rPr lang="en-US" sz="2300" dirty="0">
                <a:solidFill>
                  <a:schemeClr val="bg1"/>
                </a:solidFill>
              </a:rPr>
              <a:t>class </a:t>
            </a:r>
            <a:r>
              <a:rPr lang="en-US" sz="2300" dirty="0" err="1">
                <a:solidFill>
                  <a:schemeClr val="bg1"/>
                </a:solidFill>
              </a:rPr>
              <a:t>ClassName</a:t>
            </a:r>
            <a:r>
              <a:rPr lang="en-US" sz="2300" dirty="0">
                <a:solidFill>
                  <a:schemeClr val="bg1"/>
                </a:solidFill>
              </a:rPr>
              <a:t> extends </a:t>
            </a:r>
            <a:r>
              <a:rPr lang="en-US" sz="2300" dirty="0" err="1">
                <a:solidFill>
                  <a:schemeClr val="bg1"/>
                </a:solidFill>
              </a:rPr>
              <a:t>GestureEventListeners</a:t>
            </a:r>
            <a:r>
              <a:rPr lang="en-US" sz="2300" dirty="0">
                <a:solidFill>
                  <a:schemeClr val="bg1"/>
                </a:solidFill>
              </a:rPr>
              <a:t>(</a:t>
            </a:r>
            <a:r>
              <a:rPr lang="en-US" sz="2300" dirty="0" err="1">
                <a:solidFill>
                  <a:schemeClr val="bg1"/>
                </a:solidFill>
              </a:rPr>
              <a:t>PolymerElement</a:t>
            </a:r>
            <a:r>
              <a:rPr lang="en-US" sz="2300" dirty="0">
                <a:solidFill>
                  <a:schemeClr val="bg1"/>
                </a:solidFill>
              </a:rPr>
              <a:t>){</a:t>
            </a:r>
          </a:p>
          <a:p>
            <a:pPr marL="457200" lvl="1" indent="0">
              <a:buNone/>
            </a:pPr>
            <a:r>
              <a:rPr lang="en-US" sz="2300" dirty="0">
                <a:solidFill>
                  <a:schemeClr val="bg1"/>
                </a:solidFill>
              </a:rPr>
              <a:t>  static get template(){</a:t>
            </a:r>
          </a:p>
          <a:p>
            <a:pPr marL="457200" lvl="1" indent="0">
              <a:buNone/>
            </a:pPr>
            <a:r>
              <a:rPr lang="en-US" sz="2300" dirty="0">
                <a:solidFill>
                  <a:schemeClr val="bg1"/>
                </a:solidFill>
              </a:rPr>
              <a:t>    return html`</a:t>
            </a:r>
          </a:p>
          <a:p>
            <a:pPr marL="457200" lvl="1" indent="0">
              <a:buNone/>
            </a:pPr>
            <a:r>
              <a:rPr lang="en-US" sz="2300" dirty="0">
                <a:solidFill>
                  <a:schemeClr val="bg1"/>
                </a:solidFill>
              </a:rPr>
              <a:t>	&lt;div id="</a:t>
            </a:r>
            <a:r>
              <a:rPr lang="en-US" sz="2300" dirty="0" err="1">
                <a:solidFill>
                  <a:schemeClr val="bg1"/>
                </a:solidFill>
              </a:rPr>
              <a:t>dragme</a:t>
            </a:r>
            <a:r>
              <a:rPr lang="en-US" sz="2300" dirty="0">
                <a:solidFill>
                  <a:schemeClr val="bg1"/>
                </a:solidFill>
              </a:rPr>
              <a:t>" on-track="</a:t>
            </a:r>
            <a:r>
              <a:rPr lang="en-US" sz="2300" dirty="0" err="1">
                <a:solidFill>
                  <a:schemeClr val="bg1"/>
                </a:solidFill>
              </a:rPr>
              <a:t>handleTrack</a:t>
            </a:r>
            <a:r>
              <a:rPr lang="en-US" sz="2300" dirty="0">
                <a:solidFill>
                  <a:schemeClr val="bg1"/>
                </a:solidFill>
              </a:rPr>
              <a:t>"&gt;[[message]]&lt;/div&gt;</a:t>
            </a:r>
          </a:p>
          <a:p>
            <a:pPr marL="457200" lvl="1" indent="0">
              <a:buNone/>
            </a:pPr>
            <a:r>
              <a:rPr lang="en-US" sz="2300" dirty="0">
                <a:solidFill>
                  <a:schemeClr val="bg1"/>
                </a:solidFill>
              </a:rPr>
              <a:t>    `;</a:t>
            </a:r>
          </a:p>
          <a:p>
            <a:pPr marL="457200" lvl="1" indent="0">
              <a:buNone/>
            </a:pPr>
            <a:r>
              <a:rPr lang="en-US" sz="2300" dirty="0">
                <a:solidFill>
                  <a:schemeClr val="bg1"/>
                </a:solidFill>
              </a:rPr>
              <a:t>  }</a:t>
            </a:r>
          </a:p>
          <a:p>
            <a:pPr marL="457200" lvl="1" indent="0">
              <a:buNone/>
            </a:pPr>
            <a:r>
              <a:rPr lang="en-US" sz="2300" dirty="0" err="1">
                <a:solidFill>
                  <a:schemeClr val="bg1"/>
                </a:solidFill>
              </a:rPr>
              <a:t>handleTrack</a:t>
            </a:r>
            <a:r>
              <a:rPr lang="en-US" sz="2300" dirty="0">
                <a:solidFill>
                  <a:schemeClr val="bg1"/>
                </a:solidFill>
              </a:rPr>
              <a:t>(e) {</a:t>
            </a:r>
          </a:p>
          <a:p>
            <a:pPr marL="457200" lvl="1" indent="0">
              <a:buNone/>
            </a:pPr>
            <a:r>
              <a:rPr lang="en-US" sz="2300" dirty="0">
                <a:solidFill>
                  <a:schemeClr val="bg1"/>
                </a:solidFill>
              </a:rPr>
              <a:t>	console.log(</a:t>
            </a:r>
            <a:r>
              <a:rPr lang="en-US" sz="2300" dirty="0" err="1">
                <a:solidFill>
                  <a:schemeClr val="bg1"/>
                </a:solidFill>
              </a:rPr>
              <a:t>e.target</a:t>
            </a:r>
            <a:r>
              <a:rPr lang="en-US" sz="2300" dirty="0">
                <a:solidFill>
                  <a:schemeClr val="bg1"/>
                </a:solidFill>
              </a:rPr>
              <a:t>)</a:t>
            </a:r>
          </a:p>
          <a:p>
            <a:pPr marL="457200" lvl="1" indent="0">
              <a:buNone/>
            </a:pPr>
            <a:r>
              <a:rPr lang="en-US" sz="2300" dirty="0">
                <a:solidFill>
                  <a:schemeClr val="bg1"/>
                </a:solidFill>
              </a:rPr>
              <a:t>}</a:t>
            </a:r>
          </a:p>
          <a:p>
            <a:pPr marL="0" indent="0">
              <a:buNone/>
            </a:pPr>
            <a:r>
              <a:rPr lang="en-US" sz="2300" dirty="0">
                <a:solidFill>
                  <a:schemeClr val="bg1"/>
                </a:solidFill>
              </a:rPr>
              <a:t>   }</a:t>
            </a:r>
          </a:p>
          <a:p>
            <a:pPr marL="0" indent="0">
              <a:buNone/>
            </a:pPr>
            <a:endParaRPr lang="en-US" sz="2300" dirty="0">
              <a:solidFill>
                <a:schemeClr val="bg1"/>
              </a:solidFill>
            </a:endParaRPr>
          </a:p>
        </p:txBody>
      </p:sp>
    </p:spTree>
    <p:extLst>
      <p:ext uri="{BB962C8B-B14F-4D97-AF65-F5344CB8AC3E}">
        <p14:creationId xmlns:p14="http://schemas.microsoft.com/office/powerpoint/2010/main" val="1992402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2FB6-53AF-44C3-BDE4-F23C324EE008}"/>
              </a:ext>
            </a:extLst>
          </p:cNvPr>
          <p:cNvSpPr>
            <a:spLocks noGrp="1"/>
          </p:cNvSpPr>
          <p:nvPr>
            <p:ph type="title"/>
          </p:nvPr>
        </p:nvSpPr>
        <p:spPr>
          <a:xfrm>
            <a:off x="379199" y="116115"/>
            <a:ext cx="10477986" cy="406400"/>
          </a:xfrm>
        </p:spPr>
        <p:txBody>
          <a:bodyPr/>
          <a:lstStyle/>
          <a:p>
            <a:r>
              <a:rPr lang="en-US" sz="2800" dirty="0"/>
              <a:t>Data system – Data Binding</a:t>
            </a:r>
          </a:p>
        </p:txBody>
      </p:sp>
      <p:sp>
        <p:nvSpPr>
          <p:cNvPr id="3" name="Content Placeholder 2">
            <a:extLst>
              <a:ext uri="{FF2B5EF4-FFF2-40B4-BE49-F238E27FC236}">
                <a16:creationId xmlns:a16="http://schemas.microsoft.com/office/drawing/2014/main" id="{2322A1F8-53D0-42FA-8D77-DA93B9436E14}"/>
              </a:ext>
            </a:extLst>
          </p:cNvPr>
          <p:cNvSpPr>
            <a:spLocks noGrp="1"/>
          </p:cNvSpPr>
          <p:nvPr>
            <p:ph idx="1"/>
          </p:nvPr>
        </p:nvSpPr>
        <p:spPr>
          <a:xfrm>
            <a:off x="379199" y="595086"/>
            <a:ext cx="11345747" cy="5863772"/>
          </a:xfrm>
        </p:spPr>
        <p:txBody>
          <a:bodyPr>
            <a:normAutofit/>
          </a:bodyPr>
          <a:lstStyle/>
          <a:p>
            <a:r>
              <a:rPr lang="en-US" sz="2400" dirty="0">
                <a:solidFill>
                  <a:schemeClr val="bg1"/>
                </a:solidFill>
              </a:rPr>
              <a:t>A data binding connects data from a custom element (the host element) to a property or attribute of an element in its local DOM (the child or target element). The host element data can be a property or sub-property represented by a data path, or data generated based on one or more paths.</a:t>
            </a:r>
          </a:p>
          <a:p>
            <a:r>
              <a:rPr lang="en-US" sz="2400" b="1" u="sng" dirty="0"/>
              <a:t>Property binding:</a:t>
            </a:r>
            <a:br>
              <a:rPr lang="en-US" sz="2400" dirty="0">
                <a:solidFill>
                  <a:schemeClr val="bg1"/>
                </a:solidFill>
              </a:rPr>
            </a:br>
            <a:r>
              <a:rPr lang="en-US" sz="2400" dirty="0">
                <a:solidFill>
                  <a:schemeClr val="bg1"/>
                </a:solidFill>
              </a:rPr>
              <a:t>syntax: </a:t>
            </a:r>
          </a:p>
          <a:p>
            <a:pPr lvl="1"/>
            <a:r>
              <a:rPr lang="en-US" dirty="0">
                <a:solidFill>
                  <a:schemeClr val="bg1"/>
                </a:solidFill>
              </a:rPr>
              <a:t>&lt;target-element </a:t>
            </a:r>
            <a:r>
              <a:rPr lang="en-US" dirty="0">
                <a:solidFill>
                  <a:srgbClr val="FFFF00"/>
                </a:solidFill>
              </a:rPr>
              <a:t>property-name</a:t>
            </a:r>
            <a:r>
              <a:rPr lang="en-US" dirty="0">
                <a:solidFill>
                  <a:schemeClr val="bg1"/>
                </a:solidFill>
              </a:rPr>
              <a:t>=</a:t>
            </a:r>
            <a:r>
              <a:rPr lang="en-US" u="sng" dirty="0">
                <a:solidFill>
                  <a:schemeClr val="bg1"/>
                </a:solidFill>
              </a:rPr>
              <a:t>annotation-or-compound-binding</a:t>
            </a:r>
            <a:r>
              <a:rPr lang="en-US" dirty="0">
                <a:solidFill>
                  <a:schemeClr val="bg1"/>
                </a:solidFill>
              </a:rPr>
              <a:t> /&gt;</a:t>
            </a:r>
          </a:p>
          <a:p>
            <a:r>
              <a:rPr lang="en-US" sz="2400" b="1" u="sng" dirty="0"/>
              <a:t>Attribute binding: </a:t>
            </a:r>
            <a:r>
              <a:rPr lang="en-US" sz="2400" dirty="0">
                <a:solidFill>
                  <a:schemeClr val="bg1"/>
                </a:solidFill>
              </a:rPr>
              <a:t>In attribute binding attribute is followed by “$”</a:t>
            </a:r>
          </a:p>
          <a:p>
            <a:pPr marL="0" indent="0">
              <a:buNone/>
            </a:pPr>
            <a:r>
              <a:rPr lang="en-US" sz="2400" dirty="0">
                <a:solidFill>
                  <a:schemeClr val="bg1"/>
                </a:solidFill>
              </a:rPr>
              <a:t>  Syntax:</a:t>
            </a:r>
          </a:p>
          <a:p>
            <a:pPr marL="0" indent="0">
              <a:buNone/>
            </a:pPr>
            <a:r>
              <a:rPr lang="en-US" sz="2400" dirty="0">
                <a:solidFill>
                  <a:schemeClr val="bg1"/>
                </a:solidFill>
              </a:rPr>
              <a:t>	&lt;target-element </a:t>
            </a:r>
            <a:r>
              <a:rPr lang="en-US" sz="2400" dirty="0">
                <a:solidFill>
                  <a:srgbClr val="FFFF00"/>
                </a:solidFill>
              </a:rPr>
              <a:t>attribute-name$</a:t>
            </a:r>
            <a:r>
              <a:rPr lang="en-US" sz="2400" dirty="0">
                <a:solidFill>
                  <a:schemeClr val="bg1"/>
                </a:solidFill>
              </a:rPr>
              <a:t>=</a:t>
            </a:r>
            <a:r>
              <a:rPr lang="en-US" sz="2400" u="sng" dirty="0">
                <a:solidFill>
                  <a:schemeClr val="bg1"/>
                </a:solidFill>
              </a:rPr>
              <a:t>annotation-or-compound-binding</a:t>
            </a:r>
            <a:r>
              <a:rPr lang="en-US" sz="2400" dirty="0">
                <a:solidFill>
                  <a:schemeClr val="bg1"/>
                </a:solidFill>
              </a:rPr>
              <a:t> /&gt;</a:t>
            </a:r>
          </a:p>
          <a:p>
            <a:r>
              <a:rPr lang="en-US" sz="2400" dirty="0">
                <a:solidFill>
                  <a:schemeClr val="bg1"/>
                </a:solidFill>
              </a:rPr>
              <a:t> Attribute binding is always one-way: Host to target.</a:t>
            </a:r>
          </a:p>
          <a:p>
            <a:r>
              <a:rPr lang="en-US" sz="2400" dirty="0">
                <a:solidFill>
                  <a:schemeClr val="bg1"/>
                </a:solidFill>
              </a:rPr>
              <a:t>The right-hand side of the binding consists of either a binding annotation or a compound binding</a:t>
            </a:r>
            <a:br>
              <a:rPr lang="en-US" sz="2400" dirty="0">
                <a:solidFill>
                  <a:schemeClr val="bg1"/>
                </a:solidFill>
              </a:rPr>
            </a:br>
            <a:endParaRPr lang="en-US" sz="2400" dirty="0">
              <a:solidFill>
                <a:schemeClr val="bg1"/>
              </a:solidFill>
            </a:endParaRPr>
          </a:p>
        </p:txBody>
      </p:sp>
      <p:cxnSp>
        <p:nvCxnSpPr>
          <p:cNvPr id="6" name="Straight Arrow Connector 5">
            <a:extLst>
              <a:ext uri="{FF2B5EF4-FFF2-40B4-BE49-F238E27FC236}">
                <a16:creationId xmlns:a16="http://schemas.microsoft.com/office/drawing/2014/main" id="{E1D7171B-BED9-486A-B9D5-1FC7C8AEF81C}"/>
              </a:ext>
            </a:extLst>
          </p:cNvPr>
          <p:cNvCxnSpPr>
            <a:cxnSpLocks/>
          </p:cNvCxnSpPr>
          <p:nvPr/>
        </p:nvCxnSpPr>
        <p:spPr>
          <a:xfrm flipV="1">
            <a:off x="2394857" y="2946399"/>
            <a:ext cx="4209143" cy="2235201"/>
          </a:xfrm>
          <a:prstGeom prst="straightConnector1">
            <a:avLst/>
          </a:prstGeom>
          <a:ln w="28575">
            <a:solidFill>
              <a:srgbClr val="40404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7" name="Straight Arrow Connector 6">
            <a:extLst>
              <a:ext uri="{FF2B5EF4-FFF2-40B4-BE49-F238E27FC236}">
                <a16:creationId xmlns:a16="http://schemas.microsoft.com/office/drawing/2014/main" id="{081C2D27-5D76-46C2-891D-CB02BCA2459A}"/>
              </a:ext>
            </a:extLst>
          </p:cNvPr>
          <p:cNvCxnSpPr>
            <a:cxnSpLocks/>
          </p:cNvCxnSpPr>
          <p:nvPr/>
        </p:nvCxnSpPr>
        <p:spPr>
          <a:xfrm flipV="1">
            <a:off x="2452914" y="4441372"/>
            <a:ext cx="4484915" cy="740228"/>
          </a:xfrm>
          <a:prstGeom prst="straightConnector1">
            <a:avLst/>
          </a:prstGeom>
          <a:ln w="28575">
            <a:solidFill>
              <a:srgbClr val="40404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339376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471B-8BDA-45BD-9E26-828A6253F341}"/>
              </a:ext>
            </a:extLst>
          </p:cNvPr>
          <p:cNvSpPr>
            <a:spLocks noGrp="1"/>
          </p:cNvSpPr>
          <p:nvPr>
            <p:ph type="title"/>
          </p:nvPr>
        </p:nvSpPr>
        <p:spPr/>
        <p:txBody>
          <a:bodyPr/>
          <a:lstStyle/>
          <a:p>
            <a:r>
              <a:rPr lang="en-US" dirty="0"/>
              <a:t>Data binding – Binding Annotation</a:t>
            </a:r>
          </a:p>
        </p:txBody>
      </p:sp>
      <p:sp>
        <p:nvSpPr>
          <p:cNvPr id="3" name="Content Placeholder 2">
            <a:extLst>
              <a:ext uri="{FF2B5EF4-FFF2-40B4-BE49-F238E27FC236}">
                <a16:creationId xmlns:a16="http://schemas.microsoft.com/office/drawing/2014/main" id="{755C1F3C-4F8A-4432-AF16-A0707C0928A9}"/>
              </a:ext>
            </a:extLst>
          </p:cNvPr>
          <p:cNvSpPr>
            <a:spLocks noGrp="1"/>
          </p:cNvSpPr>
          <p:nvPr>
            <p:ph idx="1"/>
          </p:nvPr>
        </p:nvSpPr>
        <p:spPr/>
        <p:txBody>
          <a:bodyPr/>
          <a:lstStyle/>
          <a:p>
            <a:r>
              <a:rPr lang="en-US" u="sng" dirty="0"/>
              <a:t>One-way binding</a:t>
            </a:r>
            <a:r>
              <a:rPr lang="en-US" dirty="0"/>
              <a:t>: </a:t>
            </a:r>
            <a:r>
              <a:rPr lang="en-US" dirty="0">
                <a:solidFill>
                  <a:schemeClr val="bg1"/>
                </a:solidFill>
              </a:rPr>
              <a:t>One-way binding is represented by double square brackets(</a:t>
            </a:r>
            <a:r>
              <a:rPr lang="en-US" b="1" dirty="0">
                <a:solidFill>
                  <a:schemeClr val="bg1"/>
                </a:solidFill>
              </a:rPr>
              <a:t>[[]]</a:t>
            </a:r>
            <a:r>
              <a:rPr lang="en-US" dirty="0">
                <a:solidFill>
                  <a:schemeClr val="bg1"/>
                </a:solidFill>
              </a:rPr>
              <a:t>) . It support only downward data flow</a:t>
            </a:r>
          </a:p>
          <a:p>
            <a:pPr marL="0" indent="0">
              <a:buNone/>
            </a:pPr>
            <a:r>
              <a:rPr lang="en-US" dirty="0">
                <a:solidFill>
                  <a:schemeClr val="bg1"/>
                </a:solidFill>
              </a:rPr>
              <a:t>Ex: </a:t>
            </a:r>
          </a:p>
          <a:p>
            <a:pPr marL="0" indent="0">
              <a:buNone/>
            </a:pPr>
            <a:r>
              <a:rPr lang="en-US" dirty="0">
                <a:solidFill>
                  <a:schemeClr val="bg1"/>
                </a:solidFill>
              </a:rPr>
              <a:t>	&lt;custom-element target-data=[[</a:t>
            </a:r>
            <a:r>
              <a:rPr lang="en-US" dirty="0" err="1">
                <a:solidFill>
                  <a:schemeClr val="bg1"/>
                </a:solidFill>
              </a:rPr>
              <a:t>hostData</a:t>
            </a:r>
            <a:r>
              <a:rPr lang="en-US" dirty="0">
                <a:solidFill>
                  <a:schemeClr val="bg1"/>
                </a:solidFill>
              </a:rPr>
              <a:t>]] /&gt;</a:t>
            </a:r>
          </a:p>
          <a:p>
            <a:r>
              <a:rPr lang="en-US" u="sng" dirty="0"/>
              <a:t>Two-way binding</a:t>
            </a:r>
            <a:r>
              <a:rPr lang="en-US" dirty="0"/>
              <a:t>: </a:t>
            </a:r>
            <a:r>
              <a:rPr lang="en-US" dirty="0">
                <a:solidFill>
                  <a:schemeClr val="bg1"/>
                </a:solidFill>
              </a:rPr>
              <a:t>Two-way binding is represented by double curly brackets(</a:t>
            </a:r>
            <a:r>
              <a:rPr lang="en-US" b="1" dirty="0">
                <a:solidFill>
                  <a:schemeClr val="bg1"/>
                </a:solidFill>
              </a:rPr>
              <a:t>{{}}</a:t>
            </a:r>
            <a:r>
              <a:rPr lang="en-US" dirty="0">
                <a:solidFill>
                  <a:schemeClr val="bg1"/>
                </a:solidFill>
              </a:rPr>
              <a:t>). It supports both upward and downward data flow</a:t>
            </a:r>
          </a:p>
          <a:p>
            <a:pPr marL="0" indent="0">
              <a:buNone/>
            </a:pPr>
            <a:r>
              <a:rPr lang="en-US" dirty="0">
                <a:solidFill>
                  <a:schemeClr val="bg1"/>
                </a:solidFill>
              </a:rPr>
              <a:t>Ex: </a:t>
            </a:r>
          </a:p>
          <a:p>
            <a:pPr marL="0" indent="0">
              <a:buNone/>
            </a:pPr>
            <a:r>
              <a:rPr lang="en-US" dirty="0">
                <a:solidFill>
                  <a:schemeClr val="bg1"/>
                </a:solidFill>
              </a:rPr>
              <a:t>	&lt;custom-element target-data={{</a:t>
            </a:r>
            <a:r>
              <a:rPr lang="en-US" dirty="0" err="1">
                <a:solidFill>
                  <a:schemeClr val="bg1"/>
                </a:solidFill>
              </a:rPr>
              <a:t>hostData</a:t>
            </a:r>
            <a:r>
              <a:rPr lang="en-US" dirty="0">
                <a:solidFill>
                  <a:schemeClr val="bg1"/>
                </a:solidFill>
              </a:rPr>
              <a:t>}} /&gt;</a:t>
            </a:r>
          </a:p>
          <a:p>
            <a:pPr marL="457200" lvl="1" indent="0">
              <a:buNone/>
            </a:pPr>
            <a:endParaRPr lang="en-US" dirty="0"/>
          </a:p>
        </p:txBody>
      </p:sp>
      <p:sp>
        <p:nvSpPr>
          <p:cNvPr id="5" name="Rectangle 4">
            <a:extLst>
              <a:ext uri="{FF2B5EF4-FFF2-40B4-BE49-F238E27FC236}">
                <a16:creationId xmlns:a16="http://schemas.microsoft.com/office/drawing/2014/main" id="{EBA8BDD0-FAED-402E-AB3C-49AD09C8CDA6}"/>
              </a:ext>
            </a:extLst>
          </p:cNvPr>
          <p:cNvSpPr/>
          <p:nvPr/>
        </p:nvSpPr>
        <p:spPr>
          <a:xfrm>
            <a:off x="8853715" y="1741715"/>
            <a:ext cx="1669143" cy="13498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Target Property</a:t>
            </a:r>
          </a:p>
          <a:p>
            <a:pPr algn="ctr"/>
            <a:endParaRPr lang="en-US" dirty="0"/>
          </a:p>
          <a:p>
            <a:pPr algn="ctr"/>
            <a:r>
              <a:rPr lang="en-US" dirty="0"/>
              <a:t>Host Property</a:t>
            </a:r>
          </a:p>
          <a:p>
            <a:pPr algn="ctr"/>
            <a:endParaRPr lang="en-US" dirty="0"/>
          </a:p>
        </p:txBody>
      </p:sp>
      <p:cxnSp>
        <p:nvCxnSpPr>
          <p:cNvPr id="9" name="Straight Arrow Connector 8">
            <a:extLst>
              <a:ext uri="{FF2B5EF4-FFF2-40B4-BE49-F238E27FC236}">
                <a16:creationId xmlns:a16="http://schemas.microsoft.com/office/drawing/2014/main" id="{FBF6F9C9-5DFF-4543-84F5-8C220811AB38}"/>
              </a:ext>
            </a:extLst>
          </p:cNvPr>
          <p:cNvCxnSpPr/>
          <p:nvPr/>
        </p:nvCxnSpPr>
        <p:spPr>
          <a:xfrm flipH="1">
            <a:off x="5123543" y="2017486"/>
            <a:ext cx="3875314" cy="754743"/>
          </a:xfrm>
          <a:prstGeom prst="straightConnector1">
            <a:avLst/>
          </a:prstGeom>
          <a:ln w="28575">
            <a:solidFill>
              <a:srgbClr val="40404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a:extLst>
              <a:ext uri="{FF2B5EF4-FFF2-40B4-BE49-F238E27FC236}">
                <a16:creationId xmlns:a16="http://schemas.microsoft.com/office/drawing/2014/main" id="{6F4D55E8-C502-4EC4-A77B-A771872A7A7A}"/>
              </a:ext>
            </a:extLst>
          </p:cNvPr>
          <p:cNvCxnSpPr>
            <a:cxnSpLocks/>
          </p:cNvCxnSpPr>
          <p:nvPr/>
        </p:nvCxnSpPr>
        <p:spPr>
          <a:xfrm flipH="1">
            <a:off x="7061201" y="2569029"/>
            <a:ext cx="1937656" cy="203200"/>
          </a:xfrm>
          <a:prstGeom prst="straightConnector1">
            <a:avLst/>
          </a:prstGeom>
          <a:ln w="28575">
            <a:solidFill>
              <a:srgbClr val="40404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870897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8DB3B-347A-4395-8382-A2D52598880B}"/>
              </a:ext>
            </a:extLst>
          </p:cNvPr>
          <p:cNvSpPr>
            <a:spLocks noGrp="1"/>
          </p:cNvSpPr>
          <p:nvPr>
            <p:ph type="title"/>
          </p:nvPr>
        </p:nvSpPr>
        <p:spPr>
          <a:xfrm>
            <a:off x="379199" y="0"/>
            <a:ext cx="10477986" cy="449943"/>
          </a:xfrm>
        </p:spPr>
        <p:txBody>
          <a:bodyPr/>
          <a:lstStyle/>
          <a:p>
            <a:r>
              <a:rPr lang="en-US" sz="2400" dirty="0"/>
              <a:t>Dataflow</a:t>
            </a:r>
          </a:p>
        </p:txBody>
      </p:sp>
      <p:sp>
        <p:nvSpPr>
          <p:cNvPr id="3" name="Content Placeholder 2">
            <a:extLst>
              <a:ext uri="{FF2B5EF4-FFF2-40B4-BE49-F238E27FC236}">
                <a16:creationId xmlns:a16="http://schemas.microsoft.com/office/drawing/2014/main" id="{F5B033CE-CF2F-4C69-BCE2-44D2B4789BB8}"/>
              </a:ext>
            </a:extLst>
          </p:cNvPr>
          <p:cNvSpPr>
            <a:spLocks noGrp="1"/>
          </p:cNvSpPr>
          <p:nvPr>
            <p:ph idx="1"/>
          </p:nvPr>
        </p:nvSpPr>
        <p:spPr>
          <a:xfrm>
            <a:off x="379199" y="449942"/>
            <a:ext cx="11345747" cy="5936343"/>
          </a:xfrm>
        </p:spPr>
        <p:txBody>
          <a:bodyPr>
            <a:noAutofit/>
          </a:bodyPr>
          <a:lstStyle/>
          <a:p>
            <a:r>
              <a:rPr lang="en-US" sz="2200" dirty="0">
                <a:solidFill>
                  <a:schemeClr val="bg1"/>
                </a:solidFill>
              </a:rPr>
              <a:t>How data flow is controlled</a:t>
            </a:r>
          </a:p>
          <a:p>
            <a:pPr marL="0" indent="0">
              <a:buNone/>
            </a:pPr>
            <a:r>
              <a:rPr lang="en-US" sz="2200" dirty="0">
                <a:solidFill>
                  <a:schemeClr val="bg1"/>
                </a:solidFill>
              </a:rPr>
              <a:t>   The type of data flow supported by an individual binding depends on:</a:t>
            </a:r>
          </a:p>
          <a:p>
            <a:r>
              <a:rPr lang="en-US" sz="2200" dirty="0">
                <a:solidFill>
                  <a:schemeClr val="bg1"/>
                </a:solidFill>
              </a:rPr>
              <a:t>The type of binding annotation used.</a:t>
            </a:r>
          </a:p>
          <a:p>
            <a:pPr lvl="1"/>
            <a:r>
              <a:rPr lang="en-US" sz="2200" dirty="0">
                <a:solidFill>
                  <a:schemeClr val="bg1"/>
                </a:solidFill>
              </a:rPr>
              <a:t>The configuration of the target property.</a:t>
            </a:r>
          </a:p>
          <a:p>
            <a:pPr lvl="1"/>
            <a:r>
              <a:rPr lang="en-US" sz="2200" dirty="0">
                <a:solidFill>
                  <a:schemeClr val="bg1"/>
                </a:solidFill>
              </a:rPr>
              <a:t>The two types of data binding annotations are:</a:t>
            </a:r>
          </a:p>
          <a:p>
            <a:r>
              <a:rPr lang="en-US" sz="2200" b="1" dirty="0">
                <a:solidFill>
                  <a:schemeClr val="bg1"/>
                </a:solidFill>
              </a:rPr>
              <a:t>Automatic:</a:t>
            </a:r>
            <a:r>
              <a:rPr lang="en-US" sz="2200" dirty="0">
                <a:solidFill>
                  <a:schemeClr val="bg1"/>
                </a:solidFill>
              </a:rPr>
              <a:t> which allows upward (target to host) and downwards (host to target) data flow. Automatic bindings use double curly brackets ({{ }}):</a:t>
            </a:r>
          </a:p>
          <a:p>
            <a:pPr marL="0" indent="0">
              <a:buNone/>
            </a:pPr>
            <a:r>
              <a:rPr lang="en-US" sz="2200" dirty="0">
                <a:solidFill>
                  <a:schemeClr val="bg1"/>
                </a:solidFill>
              </a:rPr>
              <a:t>    &lt;my-input value="{{name}}"&gt;&lt;/my-input&gt;</a:t>
            </a:r>
          </a:p>
          <a:p>
            <a:r>
              <a:rPr lang="en-US" sz="2200" b="1" dirty="0">
                <a:solidFill>
                  <a:schemeClr val="bg1"/>
                </a:solidFill>
              </a:rPr>
              <a:t>One-way:</a:t>
            </a:r>
            <a:r>
              <a:rPr lang="en-US" sz="2200" dirty="0">
                <a:solidFill>
                  <a:schemeClr val="bg1"/>
                </a:solidFill>
              </a:rPr>
              <a:t> which only allows downwards data flow. Upward data flow is disabled. One-way bindings use double square brackets ([[ ]]).</a:t>
            </a:r>
          </a:p>
          <a:p>
            <a:pPr marL="0" indent="0">
              <a:buNone/>
            </a:pPr>
            <a:r>
              <a:rPr lang="en-US" sz="2200" dirty="0">
                <a:solidFill>
                  <a:schemeClr val="bg1"/>
                </a:solidFill>
              </a:rPr>
              <a:t>    &lt;name-tag name="[[name]]"&gt;&lt;/name-tag&gt;</a:t>
            </a:r>
            <a:endParaRPr lang="en" sz="2200" dirty="0">
              <a:solidFill>
                <a:schemeClr val="bg1"/>
              </a:solidFill>
            </a:endParaRPr>
          </a:p>
          <a:p>
            <a:r>
              <a:rPr lang="en-US" sz="2200" dirty="0">
                <a:solidFill>
                  <a:schemeClr val="bg1"/>
                </a:solidFill>
              </a:rPr>
              <a:t>The following configuration flags affect data flow to and from target properties:</a:t>
            </a:r>
          </a:p>
          <a:p>
            <a:pPr lvl="1"/>
            <a:r>
              <a:rPr lang="en-US" sz="2200" b="1" dirty="0">
                <a:solidFill>
                  <a:schemeClr val="bg1"/>
                </a:solidFill>
              </a:rPr>
              <a:t>notify</a:t>
            </a:r>
            <a:r>
              <a:rPr lang="en-US" sz="2200" dirty="0">
                <a:solidFill>
                  <a:schemeClr val="bg1"/>
                </a:solidFill>
              </a:rPr>
              <a:t>. A notifying property supports upward data flow. By default, properties are non-notifying, and don't support upward data flow.</a:t>
            </a:r>
          </a:p>
          <a:p>
            <a:pPr lvl="1"/>
            <a:r>
              <a:rPr lang="en-US" sz="2200" b="1" dirty="0" err="1">
                <a:solidFill>
                  <a:schemeClr val="bg1"/>
                </a:solidFill>
              </a:rPr>
              <a:t>readOnly</a:t>
            </a:r>
            <a:r>
              <a:rPr lang="en-US" sz="2200" dirty="0">
                <a:solidFill>
                  <a:schemeClr val="bg1"/>
                </a:solidFill>
              </a:rPr>
              <a:t>. A read-only property prevents downward data flow. By default, properties are read/write, and support downward data flow.</a:t>
            </a:r>
          </a:p>
        </p:txBody>
      </p:sp>
    </p:spTree>
    <p:extLst>
      <p:ext uri="{BB962C8B-B14F-4D97-AF65-F5344CB8AC3E}">
        <p14:creationId xmlns:p14="http://schemas.microsoft.com/office/powerpoint/2010/main" val="1048493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D6D3-C9BF-4250-BF46-A3A1E710CD90}"/>
              </a:ext>
            </a:extLst>
          </p:cNvPr>
          <p:cNvSpPr>
            <a:spLocks noGrp="1"/>
          </p:cNvSpPr>
          <p:nvPr>
            <p:ph type="title"/>
          </p:nvPr>
        </p:nvSpPr>
        <p:spPr>
          <a:xfrm>
            <a:off x="379199" y="43543"/>
            <a:ext cx="10477986" cy="537029"/>
          </a:xfrm>
        </p:spPr>
        <p:txBody>
          <a:bodyPr/>
          <a:lstStyle/>
          <a:p>
            <a:r>
              <a:rPr lang="en-US" sz="2800" dirty="0"/>
              <a:t>Observer</a:t>
            </a:r>
            <a:endParaRPr lang="en-US" dirty="0"/>
          </a:p>
        </p:txBody>
      </p:sp>
      <p:sp>
        <p:nvSpPr>
          <p:cNvPr id="3" name="Content Placeholder 2">
            <a:extLst>
              <a:ext uri="{FF2B5EF4-FFF2-40B4-BE49-F238E27FC236}">
                <a16:creationId xmlns:a16="http://schemas.microsoft.com/office/drawing/2014/main" id="{9BEC13D3-BB9E-4278-8C47-CB6510F88615}"/>
              </a:ext>
            </a:extLst>
          </p:cNvPr>
          <p:cNvSpPr>
            <a:spLocks noGrp="1"/>
          </p:cNvSpPr>
          <p:nvPr>
            <p:ph idx="1"/>
          </p:nvPr>
        </p:nvSpPr>
        <p:spPr>
          <a:xfrm>
            <a:off x="379199" y="812801"/>
            <a:ext cx="11345747" cy="5355770"/>
          </a:xfrm>
        </p:spPr>
        <p:txBody>
          <a:bodyPr>
            <a:normAutofit/>
          </a:bodyPr>
          <a:lstStyle/>
          <a:p>
            <a:r>
              <a:rPr lang="en-US" sz="2500" dirty="0">
                <a:solidFill>
                  <a:schemeClr val="bg1"/>
                </a:solidFill>
              </a:rPr>
              <a:t>Observers are methods invoked when observable changes occur to the element's data.</a:t>
            </a:r>
          </a:p>
          <a:p>
            <a:r>
              <a:rPr lang="en-US" sz="2500" dirty="0">
                <a:solidFill>
                  <a:schemeClr val="bg1"/>
                </a:solidFill>
              </a:rPr>
              <a:t> There are two basic types of observers:</a:t>
            </a:r>
          </a:p>
          <a:p>
            <a:pPr lvl="1"/>
            <a:r>
              <a:rPr lang="en-US" sz="2500" b="1" u="sng" dirty="0"/>
              <a:t>Simple observers:</a:t>
            </a:r>
            <a:r>
              <a:rPr lang="en-US" sz="2500" dirty="0">
                <a:solidFill>
                  <a:schemeClr val="bg1"/>
                </a:solidFill>
              </a:rPr>
              <a:t> observe a single property.</a:t>
            </a:r>
          </a:p>
          <a:p>
            <a:pPr lvl="1"/>
            <a:r>
              <a:rPr lang="en-US" sz="2500" b="1" u="sng" dirty="0"/>
              <a:t>Complex observers: </a:t>
            </a:r>
            <a:r>
              <a:rPr lang="en-US" sz="2500" dirty="0">
                <a:solidFill>
                  <a:schemeClr val="bg1"/>
                </a:solidFill>
              </a:rPr>
              <a:t>can observe one or more properties or paths.</a:t>
            </a:r>
          </a:p>
          <a:p>
            <a:r>
              <a:rPr lang="en-US" sz="2500" dirty="0">
                <a:solidFill>
                  <a:schemeClr val="bg1"/>
                </a:solidFill>
              </a:rPr>
              <a:t>The first call to an observer is deferred until the following criteria are met:</a:t>
            </a:r>
          </a:p>
          <a:p>
            <a:pPr lvl="1"/>
            <a:r>
              <a:rPr lang="en-US" sz="2500" dirty="0">
                <a:solidFill>
                  <a:schemeClr val="bg1"/>
                </a:solidFill>
              </a:rPr>
              <a:t>The element is fully configured (default values have been assigned and data bindings propagated).</a:t>
            </a:r>
          </a:p>
          <a:p>
            <a:pPr lvl="1"/>
            <a:r>
              <a:rPr lang="en-US" sz="2500" dirty="0">
                <a:solidFill>
                  <a:schemeClr val="bg1"/>
                </a:solidFill>
              </a:rPr>
              <a:t>At least one of the dependencies is defined (that is, they don't have the value undefined).</a:t>
            </a:r>
          </a:p>
          <a:p>
            <a:r>
              <a:rPr lang="en-US" sz="2500" dirty="0">
                <a:solidFill>
                  <a:schemeClr val="bg1"/>
                </a:solidFill>
              </a:rPr>
              <a:t>After the initial call, each observable change to a dependency generates a call to the observer, even if the new value for the dependency is undefined.</a:t>
            </a:r>
          </a:p>
          <a:p>
            <a:endParaRPr lang="en-US" sz="2500" dirty="0">
              <a:solidFill>
                <a:schemeClr val="bg1"/>
              </a:solidFill>
            </a:endParaRPr>
          </a:p>
          <a:p>
            <a:endParaRPr lang="en-US" sz="2500" dirty="0">
              <a:solidFill>
                <a:schemeClr val="bg1"/>
              </a:solidFill>
            </a:endParaRPr>
          </a:p>
        </p:txBody>
      </p:sp>
    </p:spTree>
    <p:extLst>
      <p:ext uri="{BB962C8B-B14F-4D97-AF65-F5344CB8AC3E}">
        <p14:creationId xmlns:p14="http://schemas.microsoft.com/office/powerpoint/2010/main" val="73296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68A7-DDBD-4C64-8342-79E91923C3D9}"/>
              </a:ext>
            </a:extLst>
          </p:cNvPr>
          <p:cNvSpPr>
            <a:spLocks noGrp="1"/>
          </p:cNvSpPr>
          <p:nvPr>
            <p:ph type="title"/>
          </p:nvPr>
        </p:nvSpPr>
        <p:spPr>
          <a:xfrm>
            <a:off x="379199" y="1"/>
            <a:ext cx="10477986" cy="420914"/>
          </a:xfrm>
        </p:spPr>
        <p:txBody>
          <a:bodyPr/>
          <a:lstStyle/>
          <a:p>
            <a:r>
              <a:rPr lang="en-US" sz="2400" dirty="0"/>
              <a:t>Simple Observers</a:t>
            </a:r>
          </a:p>
        </p:txBody>
      </p:sp>
      <p:sp>
        <p:nvSpPr>
          <p:cNvPr id="3" name="Content Placeholder 2">
            <a:extLst>
              <a:ext uri="{FF2B5EF4-FFF2-40B4-BE49-F238E27FC236}">
                <a16:creationId xmlns:a16="http://schemas.microsoft.com/office/drawing/2014/main" id="{B99A1329-3B70-4C9D-8A8F-E35D989B3C76}"/>
              </a:ext>
            </a:extLst>
          </p:cNvPr>
          <p:cNvSpPr>
            <a:spLocks noGrp="1"/>
          </p:cNvSpPr>
          <p:nvPr>
            <p:ph idx="1"/>
          </p:nvPr>
        </p:nvSpPr>
        <p:spPr>
          <a:xfrm>
            <a:off x="379199" y="420915"/>
            <a:ext cx="11345747" cy="5756048"/>
          </a:xfrm>
        </p:spPr>
        <p:txBody>
          <a:bodyPr>
            <a:normAutofit/>
          </a:bodyPr>
          <a:lstStyle/>
          <a:p>
            <a:r>
              <a:rPr lang="en-US" sz="2300" dirty="0">
                <a:solidFill>
                  <a:schemeClr val="bg1"/>
                </a:solidFill>
              </a:rPr>
              <a:t>Simple observers are declared in the properties object, and always observer a single property.</a:t>
            </a:r>
          </a:p>
          <a:p>
            <a:r>
              <a:rPr lang="en-US" sz="2300" dirty="0">
                <a:solidFill>
                  <a:schemeClr val="bg1"/>
                </a:solidFill>
              </a:rPr>
              <a:t>Simple observers are fired first time the property becomes defined(!=undefined), and on every change thereafter, even if the property becomes undefined.</a:t>
            </a:r>
          </a:p>
          <a:p>
            <a:r>
              <a:rPr lang="en-US" sz="2300" dirty="0">
                <a:solidFill>
                  <a:schemeClr val="bg1"/>
                </a:solidFill>
              </a:rPr>
              <a:t>Simple observers only fire when the property itself changes. They don't fire on sub property changes, or array mutation. If you need these changes, use a complex observer with a wildcard path</a:t>
            </a:r>
          </a:p>
          <a:p>
            <a:r>
              <a:rPr lang="en-US" sz="2300" dirty="0">
                <a:solidFill>
                  <a:schemeClr val="bg1"/>
                </a:solidFill>
              </a:rPr>
              <a:t>The observer method receives the new and old values of the property as arguments.</a:t>
            </a:r>
          </a:p>
          <a:p>
            <a:endParaRPr lang="en-US" sz="2300" dirty="0">
              <a:solidFill>
                <a:schemeClr val="bg1"/>
              </a:solidFill>
            </a:endParaRPr>
          </a:p>
        </p:txBody>
      </p:sp>
      <p:sp>
        <p:nvSpPr>
          <p:cNvPr id="4" name="Rectangle 3">
            <a:extLst>
              <a:ext uri="{FF2B5EF4-FFF2-40B4-BE49-F238E27FC236}">
                <a16:creationId xmlns:a16="http://schemas.microsoft.com/office/drawing/2014/main" id="{EEFAA83A-F5E2-40EC-8365-49BA5FCD179E}"/>
              </a:ext>
            </a:extLst>
          </p:cNvPr>
          <p:cNvSpPr/>
          <p:nvPr/>
        </p:nvSpPr>
        <p:spPr>
          <a:xfrm>
            <a:off x="508000" y="3497943"/>
            <a:ext cx="6139543" cy="30999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dirty="0"/>
          </a:p>
          <a:p>
            <a:endParaRPr lang="en-US" dirty="0"/>
          </a:p>
          <a:p>
            <a:r>
              <a:rPr lang="en-US" dirty="0"/>
              <a:t>static get properties() {</a:t>
            </a:r>
          </a:p>
          <a:p>
            <a:r>
              <a:rPr lang="en-US" dirty="0"/>
              <a:t>   return {</a:t>
            </a:r>
          </a:p>
          <a:p>
            <a:pPr lvl="1"/>
            <a:r>
              <a:rPr lang="en-US" dirty="0" err="1"/>
              <a:t>isLoggedIn</a:t>
            </a:r>
            <a:r>
              <a:rPr lang="en-US" dirty="0"/>
              <a:t>: {</a:t>
            </a:r>
          </a:p>
          <a:p>
            <a:pPr lvl="1"/>
            <a:r>
              <a:rPr lang="en-US" dirty="0"/>
              <a:t>     type: </a:t>
            </a:r>
            <a:r>
              <a:rPr lang="en-US" dirty="0" err="1"/>
              <a:t>Boolean,value</a:t>
            </a:r>
            <a:r>
              <a:rPr lang="en-US" dirty="0"/>
              <a:t>: true, </a:t>
            </a:r>
            <a:r>
              <a:rPr lang="en-US" sz="1900" b="1" dirty="0"/>
              <a:t>observer: '_</a:t>
            </a:r>
            <a:r>
              <a:rPr lang="en-US" sz="1900" b="1" dirty="0" err="1"/>
              <a:t>isLoginUpdate</a:t>
            </a:r>
            <a:r>
              <a:rPr lang="en-US" sz="1900" b="1" dirty="0"/>
              <a:t>’</a:t>
            </a:r>
            <a:r>
              <a:rPr lang="en-US" dirty="0"/>
              <a:t>}</a:t>
            </a:r>
          </a:p>
          <a:p>
            <a:pPr lvl="1"/>
            <a:r>
              <a:rPr lang="en-US" dirty="0"/>
              <a:t>}</a:t>
            </a:r>
          </a:p>
          <a:p>
            <a:r>
              <a:rPr lang="en-US" dirty="0"/>
              <a:t>}</a:t>
            </a:r>
          </a:p>
          <a:p>
            <a:r>
              <a:rPr lang="en-US" dirty="0"/>
              <a:t>_</a:t>
            </a:r>
            <a:r>
              <a:rPr lang="en-US" dirty="0" err="1"/>
              <a:t>handleOnClick</a:t>
            </a:r>
            <a:r>
              <a:rPr lang="en-US" dirty="0"/>
              <a:t>() { </a:t>
            </a:r>
            <a:r>
              <a:rPr lang="en-US" dirty="0" err="1"/>
              <a:t>this.isLoggedIn</a:t>
            </a:r>
            <a:r>
              <a:rPr lang="en-US" dirty="0"/>
              <a:t> =!</a:t>
            </a:r>
            <a:r>
              <a:rPr lang="en-US" dirty="0" err="1"/>
              <a:t>this.isLoggedIn</a:t>
            </a:r>
            <a:r>
              <a:rPr lang="en-US" dirty="0"/>
              <a:t>; }</a:t>
            </a:r>
            <a:br>
              <a:rPr lang="en-US" dirty="0"/>
            </a:br>
            <a:r>
              <a:rPr lang="en-US" dirty="0"/>
              <a:t>_</a:t>
            </a:r>
            <a:r>
              <a:rPr lang="en-US" dirty="0" err="1"/>
              <a:t>isLoginUpdate</a:t>
            </a:r>
            <a:r>
              <a:rPr lang="en-US" dirty="0"/>
              <a:t>(</a:t>
            </a:r>
            <a:r>
              <a:rPr lang="en-US" dirty="0" err="1"/>
              <a:t>newValue</a:t>
            </a:r>
            <a:r>
              <a:rPr lang="en-US" dirty="0"/>
              <a:t>, </a:t>
            </a:r>
            <a:r>
              <a:rPr lang="en-US" dirty="0" err="1"/>
              <a:t>oldValue</a:t>
            </a:r>
            <a:r>
              <a:rPr lang="en-US" dirty="0"/>
              <a:t>) {</a:t>
            </a:r>
          </a:p>
          <a:p>
            <a:r>
              <a:rPr lang="en-US" dirty="0"/>
              <a:t>	console.log(</a:t>
            </a:r>
            <a:r>
              <a:rPr lang="en-US" dirty="0" err="1"/>
              <a:t>newValue</a:t>
            </a:r>
            <a:r>
              <a:rPr lang="en-US" dirty="0"/>
              <a:t>, </a:t>
            </a:r>
            <a:r>
              <a:rPr lang="en-US" dirty="0" err="1"/>
              <a:t>oldValue</a:t>
            </a:r>
            <a:r>
              <a:rPr lang="en-US" dirty="0"/>
              <a:t>); </a:t>
            </a:r>
            <a:br>
              <a:rPr lang="en-US" dirty="0"/>
            </a:br>
            <a:r>
              <a:rPr lang="en-US" dirty="0"/>
              <a:t>}</a:t>
            </a:r>
            <a:br>
              <a:rPr lang="en-US" dirty="0"/>
            </a:br>
            <a:endParaRPr lang="en-US" dirty="0"/>
          </a:p>
          <a:p>
            <a:endParaRPr lang="en-US" dirty="0"/>
          </a:p>
        </p:txBody>
      </p:sp>
      <p:sp>
        <p:nvSpPr>
          <p:cNvPr id="6" name="Rectangle 5">
            <a:extLst>
              <a:ext uri="{FF2B5EF4-FFF2-40B4-BE49-F238E27FC236}">
                <a16:creationId xmlns:a16="http://schemas.microsoft.com/office/drawing/2014/main" id="{F6D5701C-85E4-435C-9DEF-3587142A230B}"/>
              </a:ext>
            </a:extLst>
          </p:cNvPr>
          <p:cNvSpPr/>
          <p:nvPr/>
        </p:nvSpPr>
        <p:spPr>
          <a:xfrm>
            <a:off x="6827642" y="3497943"/>
            <a:ext cx="4897304" cy="2679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000" dirty="0"/>
          </a:p>
          <a:p>
            <a:r>
              <a:rPr lang="en-US" sz="2000" dirty="0"/>
              <a:t>static get template() {</a:t>
            </a:r>
          </a:p>
          <a:p>
            <a:r>
              <a:rPr lang="en-US" sz="2000" dirty="0"/>
              <a:t>return html `</a:t>
            </a:r>
          </a:p>
          <a:p>
            <a:r>
              <a:rPr lang="en-US" sz="2000" dirty="0"/>
              <a:t>     &lt;div&gt;Simple Observers &lt;/div&gt;</a:t>
            </a:r>
          </a:p>
          <a:p>
            <a:r>
              <a:rPr lang="en-US" sz="2000" dirty="0"/>
              <a:t>     &lt;div&gt;</a:t>
            </a:r>
            <a:r>
              <a:rPr lang="en-US" sz="2000" dirty="0" err="1"/>
              <a:t>IsLoggedIn</a:t>
            </a:r>
            <a:r>
              <a:rPr lang="en-US" sz="2000" dirty="0"/>
              <a:t> : [[</a:t>
            </a:r>
            <a:r>
              <a:rPr lang="en-US" sz="2000" dirty="0" err="1"/>
              <a:t>isLoggedIn</a:t>
            </a:r>
            <a:r>
              <a:rPr lang="en-US" sz="2000" dirty="0"/>
              <a:t>]] &lt;/div&gt;</a:t>
            </a:r>
          </a:p>
          <a:p>
            <a:r>
              <a:rPr lang="en-US" sz="2000" dirty="0"/>
              <a:t>    &lt;paper-button raised on- click= "_</a:t>
            </a:r>
            <a:r>
              <a:rPr lang="en-US" sz="2000" dirty="0" err="1"/>
              <a:t>handleOnClick</a:t>
            </a:r>
            <a:r>
              <a:rPr lang="en-US" sz="2000" dirty="0"/>
              <a:t>"&gt;Update&lt;/paper-button&gt;</a:t>
            </a:r>
          </a:p>
          <a:p>
            <a:r>
              <a:rPr lang="en-US" sz="2000" dirty="0"/>
              <a:t> `;</a:t>
            </a:r>
          </a:p>
          <a:p>
            <a:r>
              <a:rPr lang="en-US" sz="2000" dirty="0"/>
              <a:t>} </a:t>
            </a:r>
          </a:p>
          <a:p>
            <a:pPr algn="ctr"/>
            <a:endParaRPr lang="en-US" sz="2000" dirty="0"/>
          </a:p>
        </p:txBody>
      </p:sp>
      <p:cxnSp>
        <p:nvCxnSpPr>
          <p:cNvPr id="8" name="Straight Arrow Connector 7">
            <a:extLst>
              <a:ext uri="{FF2B5EF4-FFF2-40B4-BE49-F238E27FC236}">
                <a16:creationId xmlns:a16="http://schemas.microsoft.com/office/drawing/2014/main" id="{70FD563F-79BF-4280-A887-451FF21C290A}"/>
              </a:ext>
            </a:extLst>
          </p:cNvPr>
          <p:cNvCxnSpPr>
            <a:cxnSpLocks/>
          </p:cNvCxnSpPr>
          <p:nvPr/>
        </p:nvCxnSpPr>
        <p:spPr>
          <a:xfrm flipH="1">
            <a:off x="1770743" y="4746171"/>
            <a:ext cx="3207657" cy="928915"/>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76627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36B9-9783-456D-8686-2FF94A132F16}"/>
              </a:ext>
            </a:extLst>
          </p:cNvPr>
          <p:cNvSpPr>
            <a:spLocks noGrp="1"/>
          </p:cNvSpPr>
          <p:nvPr>
            <p:ph type="title"/>
          </p:nvPr>
        </p:nvSpPr>
        <p:spPr>
          <a:xfrm>
            <a:off x="379199" y="0"/>
            <a:ext cx="10477986" cy="612337"/>
          </a:xfrm>
        </p:spPr>
        <p:txBody>
          <a:bodyPr/>
          <a:lstStyle/>
          <a:p>
            <a:r>
              <a:rPr lang="en-US" sz="2600" dirty="0"/>
              <a:t>Complex observers</a:t>
            </a:r>
          </a:p>
        </p:txBody>
      </p:sp>
      <p:sp>
        <p:nvSpPr>
          <p:cNvPr id="3" name="Content Placeholder 2">
            <a:extLst>
              <a:ext uri="{FF2B5EF4-FFF2-40B4-BE49-F238E27FC236}">
                <a16:creationId xmlns:a16="http://schemas.microsoft.com/office/drawing/2014/main" id="{884757B4-6AC4-4AEC-9C13-CE28F8512D1C}"/>
              </a:ext>
            </a:extLst>
          </p:cNvPr>
          <p:cNvSpPr>
            <a:spLocks noGrp="1"/>
          </p:cNvSpPr>
          <p:nvPr>
            <p:ph idx="1"/>
          </p:nvPr>
        </p:nvSpPr>
        <p:spPr>
          <a:xfrm>
            <a:off x="379199" y="725714"/>
            <a:ext cx="11345747" cy="5451249"/>
          </a:xfrm>
        </p:spPr>
        <p:txBody>
          <a:bodyPr>
            <a:normAutofit/>
          </a:bodyPr>
          <a:lstStyle/>
          <a:p>
            <a:r>
              <a:rPr lang="en-US" sz="2500" dirty="0">
                <a:solidFill>
                  <a:schemeClr val="bg1"/>
                </a:solidFill>
              </a:rPr>
              <a:t>Complex observers are declared in the observers array. Complex observers can monitor one or more paths. These paths are called the observer's dependencies.</a:t>
            </a:r>
            <a:br>
              <a:rPr lang="en-US" sz="2500" dirty="0">
                <a:solidFill>
                  <a:schemeClr val="bg1"/>
                </a:solidFill>
              </a:rPr>
            </a:br>
            <a:r>
              <a:rPr lang="en-US" sz="2500" dirty="0">
                <a:solidFill>
                  <a:schemeClr val="bg1"/>
                </a:solidFill>
              </a:rPr>
              <a:t>Ex:</a:t>
            </a:r>
          </a:p>
        </p:txBody>
      </p:sp>
      <p:sp>
        <p:nvSpPr>
          <p:cNvPr id="5" name="Rectangle 4">
            <a:extLst>
              <a:ext uri="{FF2B5EF4-FFF2-40B4-BE49-F238E27FC236}">
                <a16:creationId xmlns:a16="http://schemas.microsoft.com/office/drawing/2014/main" id="{AEE73740-F729-4FFC-9258-954DEB3CFDC7}"/>
              </a:ext>
            </a:extLst>
          </p:cNvPr>
          <p:cNvSpPr/>
          <p:nvPr/>
        </p:nvSpPr>
        <p:spPr>
          <a:xfrm>
            <a:off x="379199" y="1828801"/>
            <a:ext cx="6509655" cy="4673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static get properties() {</a:t>
            </a:r>
          </a:p>
          <a:p>
            <a:pPr lvl="1"/>
            <a:r>
              <a:rPr lang="en-US" dirty="0"/>
              <a:t>return {</a:t>
            </a:r>
          </a:p>
          <a:p>
            <a:pPr lvl="1"/>
            <a:r>
              <a:rPr lang="en-US" dirty="0"/>
              <a:t>   </a:t>
            </a:r>
            <a:r>
              <a:rPr lang="en-US" dirty="0" err="1"/>
              <a:t>firstName</a:t>
            </a:r>
            <a:r>
              <a:rPr lang="en-US" dirty="0"/>
              <a:t>: {type: </a:t>
            </a:r>
            <a:r>
              <a:rPr lang="en-US" dirty="0" err="1"/>
              <a:t>String,value</a:t>
            </a:r>
            <a:r>
              <a:rPr lang="en-US" dirty="0"/>
              <a:t>: 'Radha’},</a:t>
            </a:r>
          </a:p>
          <a:p>
            <a:pPr lvl="1"/>
            <a:r>
              <a:rPr lang="en-US" dirty="0"/>
              <a:t>   </a:t>
            </a:r>
            <a:r>
              <a:rPr lang="en-US" dirty="0" err="1"/>
              <a:t>lastName</a:t>
            </a:r>
            <a:r>
              <a:rPr lang="en-US" dirty="0"/>
              <a:t>: {type: </a:t>
            </a:r>
            <a:r>
              <a:rPr lang="en-US" dirty="0" err="1"/>
              <a:t>String,value</a:t>
            </a:r>
            <a:r>
              <a:rPr lang="en-US" dirty="0"/>
              <a:t>: 'N’},</a:t>
            </a:r>
          </a:p>
          <a:p>
            <a:pPr lvl="1"/>
            <a:r>
              <a:rPr lang="en-US" dirty="0"/>
              <a:t>   //</a:t>
            </a:r>
            <a:r>
              <a:rPr lang="en-US" dirty="0" err="1"/>
              <a:t>fullName</a:t>
            </a:r>
            <a:r>
              <a:rPr lang="en-US" dirty="0"/>
              <a:t>: {type: String}</a:t>
            </a:r>
          </a:p>
          <a:p>
            <a:pPr lvl="1"/>
            <a:r>
              <a:rPr lang="en-US" dirty="0"/>
              <a:t>}</a:t>
            </a:r>
          </a:p>
          <a:p>
            <a:r>
              <a:rPr lang="en-US" dirty="0"/>
              <a:t>}</a:t>
            </a:r>
            <a:br>
              <a:rPr lang="en-US" dirty="0"/>
            </a:br>
            <a:r>
              <a:rPr lang="en-US" b="1" dirty="0"/>
              <a:t>static get observers() {</a:t>
            </a:r>
          </a:p>
          <a:p>
            <a:r>
              <a:rPr lang="en-US" b="1" dirty="0"/>
              <a:t>      return [‘_</a:t>
            </a:r>
            <a:r>
              <a:rPr lang="en-US" b="1" dirty="0" err="1"/>
              <a:t>nameChange</a:t>
            </a:r>
            <a:r>
              <a:rPr lang="en-US" b="1" dirty="0"/>
              <a:t>(</a:t>
            </a:r>
            <a:r>
              <a:rPr lang="en-US" b="1" dirty="0" err="1"/>
              <a:t>firstName</a:t>
            </a:r>
            <a:r>
              <a:rPr lang="en-US" b="1" dirty="0"/>
              <a:t>, </a:t>
            </a:r>
            <a:r>
              <a:rPr lang="en-US" b="1" dirty="0" err="1"/>
              <a:t>lastName</a:t>
            </a:r>
            <a:r>
              <a:rPr lang="en-US" b="1" dirty="0"/>
              <a:t>)']</a:t>
            </a:r>
          </a:p>
          <a:p>
            <a:r>
              <a:rPr lang="en-US" b="1" dirty="0"/>
              <a:t>}</a:t>
            </a:r>
            <a:br>
              <a:rPr lang="en-US" dirty="0"/>
            </a:br>
            <a:r>
              <a:rPr lang="en-US" dirty="0"/>
              <a:t>_</a:t>
            </a:r>
            <a:r>
              <a:rPr lang="en-US" dirty="0" err="1"/>
              <a:t>nameChange</a:t>
            </a:r>
            <a:r>
              <a:rPr lang="en-US" dirty="0"/>
              <a:t>(</a:t>
            </a:r>
            <a:r>
              <a:rPr lang="en-US" dirty="0" err="1"/>
              <a:t>firstName</a:t>
            </a:r>
            <a:r>
              <a:rPr lang="en-US" dirty="0"/>
              <a:t>, </a:t>
            </a:r>
            <a:r>
              <a:rPr lang="en-US" dirty="0" err="1"/>
              <a:t>lastName</a:t>
            </a:r>
            <a:r>
              <a:rPr lang="en-US" dirty="0"/>
              <a:t>) {</a:t>
            </a:r>
          </a:p>
          <a:p>
            <a:r>
              <a:rPr lang="en-US" dirty="0"/>
              <a:t>      do something with new value </a:t>
            </a:r>
          </a:p>
          <a:p>
            <a:r>
              <a:rPr lang="en-US" dirty="0"/>
              <a:t>     //</a:t>
            </a:r>
            <a:r>
              <a:rPr lang="en-US" dirty="0" err="1"/>
              <a:t>this.fullName</a:t>
            </a:r>
            <a:r>
              <a:rPr lang="en-US" dirty="0"/>
              <a:t> = </a:t>
            </a:r>
            <a:r>
              <a:rPr lang="en-US" dirty="0" err="1"/>
              <a:t>firstName</a:t>
            </a:r>
            <a:r>
              <a:rPr lang="en-US" dirty="0"/>
              <a:t> + ' ' + </a:t>
            </a:r>
            <a:r>
              <a:rPr lang="en-US" dirty="0" err="1"/>
              <a:t>lastName</a:t>
            </a:r>
            <a:r>
              <a:rPr lang="en-US" dirty="0"/>
              <a:t>; </a:t>
            </a:r>
          </a:p>
          <a:p>
            <a:r>
              <a:rPr lang="en-US" dirty="0"/>
              <a:t>}</a:t>
            </a:r>
            <a:br>
              <a:rPr lang="en-US" dirty="0"/>
            </a:br>
            <a:r>
              <a:rPr lang="en-US" dirty="0"/>
              <a:t>_</a:t>
            </a:r>
            <a:r>
              <a:rPr lang="en-US" dirty="0" err="1"/>
              <a:t>handleChange</a:t>
            </a:r>
            <a:r>
              <a:rPr lang="en-US" dirty="0"/>
              <a:t>() {</a:t>
            </a:r>
          </a:p>
          <a:p>
            <a:r>
              <a:rPr lang="en-US" dirty="0"/>
              <a:t>  </a:t>
            </a:r>
            <a:r>
              <a:rPr lang="en-US" dirty="0" err="1"/>
              <a:t>this.firstName</a:t>
            </a:r>
            <a:r>
              <a:rPr lang="en-US" dirty="0"/>
              <a:t>=</a:t>
            </a:r>
            <a:r>
              <a:rPr lang="en-US" dirty="0" err="1"/>
              <a:t>this.firstName</a:t>
            </a:r>
            <a:r>
              <a:rPr lang="en-US" dirty="0"/>
              <a:t> + 1;this.lastName =</a:t>
            </a:r>
            <a:r>
              <a:rPr lang="en-US" dirty="0" err="1"/>
              <a:t>this.lastName</a:t>
            </a:r>
            <a:r>
              <a:rPr lang="en-US" dirty="0"/>
              <a:t> +2;</a:t>
            </a:r>
          </a:p>
          <a:p>
            <a:r>
              <a:rPr lang="en-US" dirty="0"/>
              <a:t>}</a:t>
            </a:r>
          </a:p>
        </p:txBody>
      </p:sp>
      <p:sp>
        <p:nvSpPr>
          <p:cNvPr id="6" name="Rectangle 5">
            <a:extLst>
              <a:ext uri="{FF2B5EF4-FFF2-40B4-BE49-F238E27FC236}">
                <a16:creationId xmlns:a16="http://schemas.microsoft.com/office/drawing/2014/main" id="{20585947-7EB2-4A1E-8BD9-6413B6B05231}"/>
              </a:ext>
            </a:extLst>
          </p:cNvPr>
          <p:cNvSpPr/>
          <p:nvPr/>
        </p:nvSpPr>
        <p:spPr>
          <a:xfrm>
            <a:off x="7082971" y="2206171"/>
            <a:ext cx="4836092" cy="39707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static get template() {</a:t>
            </a:r>
          </a:p>
          <a:p>
            <a:pPr lvl="1"/>
            <a:r>
              <a:rPr lang="en-US" dirty="0"/>
              <a:t>return html `</a:t>
            </a:r>
          </a:p>
          <a:p>
            <a:pPr lvl="1"/>
            <a:r>
              <a:rPr lang="en-US" dirty="0"/>
              <a:t>&lt;div&gt;Complex Observers component &lt;/div&gt;</a:t>
            </a:r>
          </a:p>
          <a:p>
            <a:pPr lvl="1"/>
            <a:r>
              <a:rPr lang="en-US" dirty="0"/>
              <a:t>&lt;div&gt;First Name: {{</a:t>
            </a:r>
            <a:r>
              <a:rPr lang="en-US" dirty="0" err="1"/>
              <a:t>firstName</a:t>
            </a:r>
            <a:r>
              <a:rPr lang="en-US" dirty="0"/>
              <a:t>}}&lt;/div&gt;</a:t>
            </a:r>
          </a:p>
          <a:p>
            <a:pPr lvl="1"/>
            <a:r>
              <a:rPr lang="en-US" dirty="0"/>
              <a:t>&lt;div&gt;Last Name: {{</a:t>
            </a:r>
            <a:r>
              <a:rPr lang="en-US" dirty="0" err="1"/>
              <a:t>lastName</a:t>
            </a:r>
            <a:r>
              <a:rPr lang="en-US" dirty="0"/>
              <a:t>}}&lt;/div&gt;</a:t>
            </a:r>
          </a:p>
          <a:p>
            <a:pPr lvl="1"/>
            <a:r>
              <a:rPr lang="en-US" dirty="0"/>
              <a:t>&lt;div&gt;Full Name : {{</a:t>
            </a:r>
            <a:r>
              <a:rPr lang="en-US" dirty="0" err="1"/>
              <a:t>fullName</a:t>
            </a:r>
            <a:r>
              <a:rPr lang="en-US" dirty="0"/>
              <a:t>}} &lt;/div&gt;</a:t>
            </a:r>
          </a:p>
          <a:p>
            <a:pPr lvl="1"/>
            <a:r>
              <a:rPr lang="en-US" dirty="0"/>
              <a:t>&lt;paper-button raised on-click= "_</a:t>
            </a:r>
            <a:r>
              <a:rPr lang="en-US" dirty="0" err="1"/>
              <a:t>handleChange</a:t>
            </a:r>
            <a:r>
              <a:rPr lang="en-US" dirty="0"/>
              <a:t>"&gt;Update&lt;/paper-button&gt;</a:t>
            </a:r>
          </a:p>
          <a:p>
            <a:pPr lvl="1"/>
            <a:r>
              <a:rPr lang="en-US" dirty="0"/>
              <a:t>`;</a:t>
            </a:r>
          </a:p>
          <a:p>
            <a:r>
              <a:rPr lang="en-US" dirty="0"/>
              <a:t>} </a:t>
            </a:r>
          </a:p>
          <a:p>
            <a:pPr algn="ctr"/>
            <a:endParaRPr lang="en-US" dirty="0"/>
          </a:p>
        </p:txBody>
      </p:sp>
    </p:spTree>
    <p:extLst>
      <p:ext uri="{BB962C8B-B14F-4D97-AF65-F5344CB8AC3E}">
        <p14:creationId xmlns:p14="http://schemas.microsoft.com/office/powerpoint/2010/main" val="183679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7F163-CD0B-4C65-8D3E-79B1C2D165D0}"/>
              </a:ext>
            </a:extLst>
          </p:cNvPr>
          <p:cNvSpPr>
            <a:spLocks noGrp="1"/>
          </p:cNvSpPr>
          <p:nvPr>
            <p:ph type="title"/>
          </p:nvPr>
        </p:nvSpPr>
        <p:spPr>
          <a:xfrm>
            <a:off x="379200" y="101601"/>
            <a:ext cx="10477986" cy="596348"/>
          </a:xfrm>
        </p:spPr>
        <p:txBody>
          <a:bodyPr/>
          <a:lstStyle/>
          <a:p>
            <a:r>
              <a:rPr lang="en-US" dirty="0"/>
              <a:t>Environment Setup</a:t>
            </a:r>
          </a:p>
        </p:txBody>
      </p:sp>
      <p:sp>
        <p:nvSpPr>
          <p:cNvPr id="3" name="Content Placeholder 2">
            <a:extLst>
              <a:ext uri="{FF2B5EF4-FFF2-40B4-BE49-F238E27FC236}">
                <a16:creationId xmlns:a16="http://schemas.microsoft.com/office/drawing/2014/main" id="{8C0EC886-3BCB-4D21-8C25-448EDF41FF5C}"/>
              </a:ext>
            </a:extLst>
          </p:cNvPr>
          <p:cNvSpPr>
            <a:spLocks noGrp="1"/>
          </p:cNvSpPr>
          <p:nvPr>
            <p:ph idx="1"/>
          </p:nvPr>
        </p:nvSpPr>
        <p:spPr>
          <a:xfrm>
            <a:off x="379200" y="712464"/>
            <a:ext cx="11345747" cy="5754786"/>
          </a:xfrm>
        </p:spPr>
        <p:txBody>
          <a:bodyPr>
            <a:normAutofit fontScale="85000" lnSpcReduction="20000"/>
          </a:bodyPr>
          <a:lstStyle/>
          <a:p>
            <a:r>
              <a:rPr lang="en-US" dirty="0">
                <a:solidFill>
                  <a:schemeClr val="bg1"/>
                </a:solidFill>
              </a:rPr>
              <a:t>Below are the required software’s</a:t>
            </a:r>
          </a:p>
          <a:p>
            <a:pPr lvl="1"/>
            <a:r>
              <a:rPr lang="en-US" sz="2800" dirty="0">
                <a:solidFill>
                  <a:schemeClr val="bg1"/>
                </a:solidFill>
              </a:rPr>
              <a:t>Nodejs, NPM, git(optional)</a:t>
            </a:r>
          </a:p>
          <a:p>
            <a:pPr lvl="1"/>
            <a:r>
              <a:rPr lang="en-US" sz="2800" dirty="0">
                <a:solidFill>
                  <a:schemeClr val="bg1"/>
                </a:solidFill>
              </a:rPr>
              <a:t>Visual studio code (Editor)</a:t>
            </a:r>
          </a:p>
          <a:p>
            <a:r>
              <a:rPr lang="en-US" dirty="0">
                <a:solidFill>
                  <a:schemeClr val="bg1"/>
                </a:solidFill>
              </a:rPr>
              <a:t>Once above software Is installed, install Polymer CLI for basic setup</a:t>
            </a:r>
          </a:p>
          <a:p>
            <a:pPr marL="457200" lvl="1" indent="0">
              <a:buNone/>
            </a:pPr>
            <a:r>
              <a:rPr lang="en-US" sz="2800" dirty="0" err="1">
                <a:solidFill>
                  <a:schemeClr val="bg1"/>
                </a:solidFill>
              </a:rPr>
              <a:t>npm</a:t>
            </a:r>
            <a:r>
              <a:rPr lang="en-US" sz="2800" dirty="0">
                <a:solidFill>
                  <a:schemeClr val="bg1"/>
                </a:solidFill>
              </a:rPr>
              <a:t> install -g polymer-cli</a:t>
            </a:r>
          </a:p>
          <a:p>
            <a:r>
              <a:rPr lang="en-US" sz="3200" dirty="0">
                <a:solidFill>
                  <a:schemeClr val="bg1"/>
                </a:solidFill>
              </a:rPr>
              <a:t>There are 3 types of templates are available. You can select any option based on your need.</a:t>
            </a:r>
          </a:p>
          <a:p>
            <a:pPr marL="457200" lvl="1" indent="0">
              <a:buNone/>
            </a:pPr>
            <a:r>
              <a:rPr lang="en-US" sz="2800" dirty="0">
                <a:solidFill>
                  <a:schemeClr val="bg1"/>
                </a:solidFill>
              </a:rPr>
              <a:t>1. Element template</a:t>
            </a:r>
          </a:p>
          <a:p>
            <a:pPr marL="457200" lvl="1" indent="0">
              <a:buNone/>
            </a:pPr>
            <a:r>
              <a:rPr lang="en-US" sz="2800" dirty="0">
                <a:solidFill>
                  <a:schemeClr val="bg1"/>
                </a:solidFill>
              </a:rPr>
              <a:t>2. App or Project template</a:t>
            </a:r>
          </a:p>
          <a:p>
            <a:pPr marL="457200" lvl="1" indent="0">
              <a:buNone/>
            </a:pPr>
            <a:r>
              <a:rPr lang="en-US" sz="2800" dirty="0">
                <a:solidFill>
                  <a:schemeClr val="bg1"/>
                </a:solidFill>
              </a:rPr>
              <a:t>3. Starter kit</a:t>
            </a:r>
          </a:p>
          <a:p>
            <a:r>
              <a:rPr lang="en-US" dirty="0">
                <a:solidFill>
                  <a:schemeClr val="bg1"/>
                </a:solidFill>
              </a:rPr>
              <a:t>To create element or project template, Polymer CLI asks you a few questions as it sets up when you initialize polymer.</a:t>
            </a:r>
          </a:p>
          <a:p>
            <a:pPr marL="457200" lvl="1" indent="0">
              <a:buNone/>
            </a:pPr>
            <a:r>
              <a:rPr lang="en-US" sz="2800" dirty="0">
                <a:solidFill>
                  <a:schemeClr val="bg1"/>
                </a:solidFill>
              </a:rPr>
              <a:t> polymer </a:t>
            </a:r>
            <a:r>
              <a:rPr lang="en-US" sz="2800" dirty="0" err="1">
                <a:solidFill>
                  <a:schemeClr val="bg1"/>
                </a:solidFill>
              </a:rPr>
              <a:t>init</a:t>
            </a:r>
            <a:br>
              <a:rPr lang="en-US" sz="2800" dirty="0">
                <a:solidFill>
                  <a:schemeClr val="bg1"/>
                </a:solidFill>
              </a:rPr>
            </a:br>
            <a:r>
              <a:rPr lang="en-US" sz="2800" dirty="0">
                <a:solidFill>
                  <a:schemeClr val="bg1"/>
                </a:solidFill>
              </a:rPr>
              <a:t> polymer serve --open      // to run on development server</a:t>
            </a:r>
          </a:p>
          <a:p>
            <a:pPr marL="457200" lvl="1" indent="0">
              <a:buNone/>
            </a:pPr>
            <a:r>
              <a:rPr lang="en-US" sz="2800" dirty="0">
                <a:solidFill>
                  <a:schemeClr val="bg1"/>
                </a:solidFill>
              </a:rPr>
              <a:t> polymer build		// to build code for production deployment(only for app)</a:t>
            </a:r>
            <a:br>
              <a:rPr lang="en-US" sz="2800" dirty="0">
                <a:solidFill>
                  <a:schemeClr val="bg1"/>
                </a:solidFill>
              </a:rPr>
            </a:br>
            <a:r>
              <a:rPr lang="en-US" sz="2800" dirty="0">
                <a:solidFill>
                  <a:schemeClr val="bg1"/>
                </a:solidFill>
              </a:rPr>
              <a:t> polymer test           	// to run testcases</a:t>
            </a:r>
            <a:br>
              <a:rPr lang="en-US" sz="2800" dirty="0">
                <a:solidFill>
                  <a:schemeClr val="bg1"/>
                </a:solidFill>
              </a:rPr>
            </a:br>
            <a:endParaRPr lang="en-US" sz="2800" dirty="0">
              <a:solidFill>
                <a:schemeClr val="bg1"/>
              </a:solidFill>
            </a:endParaRPr>
          </a:p>
        </p:txBody>
      </p:sp>
    </p:spTree>
    <p:extLst>
      <p:ext uri="{BB962C8B-B14F-4D97-AF65-F5344CB8AC3E}">
        <p14:creationId xmlns:p14="http://schemas.microsoft.com/office/powerpoint/2010/main" val="1310865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9CB0-DFA8-4AD3-B5F9-16CBFB0630BC}"/>
              </a:ext>
            </a:extLst>
          </p:cNvPr>
          <p:cNvSpPr>
            <a:spLocks noGrp="1"/>
          </p:cNvSpPr>
          <p:nvPr>
            <p:ph type="title"/>
          </p:nvPr>
        </p:nvSpPr>
        <p:spPr>
          <a:xfrm>
            <a:off x="379199" y="0"/>
            <a:ext cx="10477986" cy="612337"/>
          </a:xfrm>
        </p:spPr>
        <p:txBody>
          <a:bodyPr/>
          <a:lstStyle/>
          <a:p>
            <a:r>
              <a:rPr lang="en-US" sz="2800" dirty="0"/>
              <a:t>Computed Properties</a:t>
            </a:r>
          </a:p>
        </p:txBody>
      </p:sp>
      <p:sp>
        <p:nvSpPr>
          <p:cNvPr id="3" name="Content Placeholder 2">
            <a:extLst>
              <a:ext uri="{FF2B5EF4-FFF2-40B4-BE49-F238E27FC236}">
                <a16:creationId xmlns:a16="http://schemas.microsoft.com/office/drawing/2014/main" id="{F85FA288-B6BE-4B09-9A72-605A29776AD8}"/>
              </a:ext>
            </a:extLst>
          </p:cNvPr>
          <p:cNvSpPr>
            <a:spLocks noGrp="1"/>
          </p:cNvSpPr>
          <p:nvPr>
            <p:ph idx="1"/>
          </p:nvPr>
        </p:nvSpPr>
        <p:spPr>
          <a:xfrm>
            <a:off x="379199" y="612337"/>
            <a:ext cx="11345747" cy="5564626"/>
          </a:xfrm>
        </p:spPr>
        <p:txBody>
          <a:bodyPr>
            <a:normAutofit/>
          </a:bodyPr>
          <a:lstStyle/>
          <a:p>
            <a:r>
              <a:rPr lang="en-US" sz="2600" dirty="0">
                <a:solidFill>
                  <a:schemeClr val="bg1"/>
                </a:solidFill>
              </a:rPr>
              <a:t>Computed properties are virtual properties whose values are computed  on the basis of one or more other properties.</a:t>
            </a:r>
          </a:p>
          <a:p>
            <a:r>
              <a:rPr lang="en-US" sz="2600" dirty="0">
                <a:solidFill>
                  <a:schemeClr val="bg1"/>
                </a:solidFill>
              </a:rPr>
              <a:t>Ex: </a:t>
            </a:r>
          </a:p>
          <a:p>
            <a:pPr marL="0" indent="0">
              <a:buNone/>
            </a:pPr>
            <a:endParaRPr lang="en-US" sz="2600" dirty="0">
              <a:solidFill>
                <a:schemeClr val="bg1"/>
              </a:solidFill>
            </a:endParaRPr>
          </a:p>
          <a:p>
            <a:pPr marL="0" indent="0">
              <a:buNone/>
            </a:pPr>
            <a:endParaRPr lang="en-US" sz="2600" dirty="0">
              <a:solidFill>
                <a:schemeClr val="bg1"/>
              </a:solidFill>
            </a:endParaRPr>
          </a:p>
        </p:txBody>
      </p:sp>
      <p:sp>
        <p:nvSpPr>
          <p:cNvPr id="4" name="Rectangle 3">
            <a:extLst>
              <a:ext uri="{FF2B5EF4-FFF2-40B4-BE49-F238E27FC236}">
                <a16:creationId xmlns:a16="http://schemas.microsoft.com/office/drawing/2014/main" id="{CA653126-CE09-4565-A824-8DF005BD55BC}"/>
              </a:ext>
            </a:extLst>
          </p:cNvPr>
          <p:cNvSpPr/>
          <p:nvPr/>
        </p:nvSpPr>
        <p:spPr>
          <a:xfrm>
            <a:off x="379200" y="1930400"/>
            <a:ext cx="6759232" cy="45865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900" dirty="0"/>
          </a:p>
          <a:p>
            <a:r>
              <a:rPr lang="en-US" sz="1900" dirty="0"/>
              <a:t>static get properties() {</a:t>
            </a:r>
          </a:p>
          <a:p>
            <a:r>
              <a:rPr lang="en-US" sz="1900" dirty="0"/>
              <a:t>  return {</a:t>
            </a:r>
          </a:p>
          <a:p>
            <a:r>
              <a:rPr lang="en-US" sz="1900" dirty="0"/>
              <a:t>      </a:t>
            </a:r>
            <a:r>
              <a:rPr lang="en-US" sz="1900" dirty="0" err="1"/>
              <a:t>firstName</a:t>
            </a:r>
            <a:r>
              <a:rPr lang="en-US" sz="1900" dirty="0"/>
              <a:t>: {type: </a:t>
            </a:r>
            <a:r>
              <a:rPr lang="en-US" sz="1900" dirty="0" err="1"/>
              <a:t>String,value</a:t>
            </a:r>
            <a:r>
              <a:rPr lang="en-US" sz="1900" dirty="0"/>
              <a:t>: 'Radha’},</a:t>
            </a:r>
          </a:p>
          <a:p>
            <a:r>
              <a:rPr lang="en-US" sz="1900" dirty="0"/>
              <a:t>      </a:t>
            </a:r>
            <a:r>
              <a:rPr lang="en-US" sz="1900" dirty="0" err="1"/>
              <a:t>lastName</a:t>
            </a:r>
            <a:r>
              <a:rPr lang="en-US" sz="1900" dirty="0"/>
              <a:t>: {type: </a:t>
            </a:r>
            <a:r>
              <a:rPr lang="en-US" sz="1900" dirty="0" err="1"/>
              <a:t>String,value</a:t>
            </a:r>
            <a:r>
              <a:rPr lang="en-US" sz="1900" dirty="0"/>
              <a:t>: 'N’},</a:t>
            </a:r>
          </a:p>
          <a:p>
            <a:r>
              <a:rPr lang="en-US" sz="1900" dirty="0"/>
              <a:t>      </a:t>
            </a:r>
            <a:r>
              <a:rPr lang="en-US" sz="1900" dirty="0" err="1"/>
              <a:t>fullName</a:t>
            </a:r>
            <a:r>
              <a:rPr lang="en-US" sz="1900" dirty="0"/>
              <a:t>: {type: String,</a:t>
            </a:r>
          </a:p>
          <a:p>
            <a:r>
              <a:rPr lang="en-US" sz="1900" dirty="0"/>
              <a:t>	       </a:t>
            </a:r>
            <a:r>
              <a:rPr lang="en-US" sz="1900" b="1" dirty="0"/>
              <a:t>computed: '_</a:t>
            </a:r>
            <a:r>
              <a:rPr lang="en-US" sz="1900" b="1" dirty="0" err="1"/>
              <a:t>nameChanged</a:t>
            </a:r>
            <a:r>
              <a:rPr lang="en-US" sz="1900" b="1" dirty="0"/>
              <a:t>(</a:t>
            </a:r>
            <a:r>
              <a:rPr lang="en-US" sz="1900" b="1" dirty="0" err="1"/>
              <a:t>firstName</a:t>
            </a:r>
            <a:r>
              <a:rPr lang="en-US" sz="1900" b="1" dirty="0"/>
              <a:t>,  </a:t>
            </a:r>
            <a:r>
              <a:rPr lang="en-US" sz="1900" b="1" dirty="0" err="1"/>
              <a:t>lastName</a:t>
            </a:r>
            <a:r>
              <a:rPr lang="en-US" sz="1900" b="1" dirty="0"/>
              <a:t> )’</a:t>
            </a:r>
            <a:r>
              <a:rPr lang="en-US" sz="1900" dirty="0"/>
              <a:t> }</a:t>
            </a:r>
          </a:p>
          <a:p>
            <a:r>
              <a:rPr lang="en-US" sz="1900" dirty="0"/>
              <a:t>      }</a:t>
            </a:r>
          </a:p>
          <a:p>
            <a:r>
              <a:rPr lang="en-US" sz="1900" dirty="0"/>
              <a:t>}</a:t>
            </a:r>
            <a:br>
              <a:rPr lang="en-US" sz="1900" dirty="0"/>
            </a:br>
            <a:r>
              <a:rPr lang="en-US" sz="1900" dirty="0"/>
              <a:t>_</a:t>
            </a:r>
            <a:r>
              <a:rPr lang="en-US" sz="1900" dirty="0" err="1"/>
              <a:t>nameChanged</a:t>
            </a:r>
            <a:r>
              <a:rPr lang="en-US" sz="1900" dirty="0"/>
              <a:t>(</a:t>
            </a:r>
            <a:r>
              <a:rPr lang="en-US" sz="1900" dirty="0" err="1"/>
              <a:t>firstName</a:t>
            </a:r>
            <a:r>
              <a:rPr lang="en-US" sz="1900" dirty="0"/>
              <a:t>, </a:t>
            </a:r>
            <a:r>
              <a:rPr lang="en-US" sz="1900" dirty="0" err="1"/>
              <a:t>lastName</a:t>
            </a:r>
            <a:r>
              <a:rPr lang="en-US" sz="1900" dirty="0"/>
              <a:t>) {</a:t>
            </a:r>
          </a:p>
          <a:p>
            <a:r>
              <a:rPr lang="en-US" sz="1900" dirty="0"/>
              <a:t>   return </a:t>
            </a:r>
            <a:r>
              <a:rPr lang="en-US" sz="1900" dirty="0" err="1"/>
              <a:t>firstName</a:t>
            </a:r>
            <a:r>
              <a:rPr lang="en-US" sz="1900" dirty="0"/>
              <a:t> + ' ' + </a:t>
            </a:r>
            <a:r>
              <a:rPr lang="en-US" sz="1900" dirty="0" err="1"/>
              <a:t>lastName</a:t>
            </a:r>
            <a:r>
              <a:rPr lang="en-US" sz="1900" dirty="0"/>
              <a:t>;</a:t>
            </a:r>
          </a:p>
          <a:p>
            <a:r>
              <a:rPr lang="en-US" sz="1900" dirty="0"/>
              <a:t>}</a:t>
            </a:r>
          </a:p>
          <a:p>
            <a:r>
              <a:rPr lang="en-US" sz="1900" dirty="0"/>
              <a:t>_</a:t>
            </a:r>
            <a:r>
              <a:rPr lang="en-US" sz="1900" dirty="0" err="1"/>
              <a:t>handleChange</a:t>
            </a:r>
            <a:r>
              <a:rPr lang="en-US" sz="1900" dirty="0"/>
              <a:t>() {</a:t>
            </a:r>
          </a:p>
          <a:p>
            <a:r>
              <a:rPr lang="en-US" sz="1900" dirty="0"/>
              <a:t>   </a:t>
            </a:r>
            <a:r>
              <a:rPr lang="en-US" sz="1900" dirty="0" err="1"/>
              <a:t>this.firstName</a:t>
            </a:r>
            <a:r>
              <a:rPr lang="en-US" sz="1900" dirty="0"/>
              <a:t> = </a:t>
            </a:r>
            <a:r>
              <a:rPr lang="en-US" sz="1900" dirty="0" err="1"/>
              <a:t>this.firstName</a:t>
            </a:r>
            <a:r>
              <a:rPr lang="en-US" sz="1900" dirty="0"/>
              <a:t> + 1;this.lastName = </a:t>
            </a:r>
            <a:r>
              <a:rPr lang="en-US" sz="1900" dirty="0" err="1"/>
              <a:t>this.lastName</a:t>
            </a:r>
            <a:r>
              <a:rPr lang="en-US" sz="1900" dirty="0"/>
              <a:t> + 2;</a:t>
            </a:r>
          </a:p>
          <a:p>
            <a:r>
              <a:rPr lang="en-US" sz="1900" dirty="0"/>
              <a:t>}</a:t>
            </a:r>
          </a:p>
          <a:p>
            <a:pPr algn="ctr"/>
            <a:endParaRPr lang="en-US" sz="1900" dirty="0"/>
          </a:p>
        </p:txBody>
      </p:sp>
      <p:sp>
        <p:nvSpPr>
          <p:cNvPr id="5" name="Rectangle 4">
            <a:extLst>
              <a:ext uri="{FF2B5EF4-FFF2-40B4-BE49-F238E27FC236}">
                <a16:creationId xmlns:a16="http://schemas.microsoft.com/office/drawing/2014/main" id="{01E0985F-6BA2-4511-8C71-32EFA01C286C}"/>
              </a:ext>
            </a:extLst>
          </p:cNvPr>
          <p:cNvSpPr/>
          <p:nvPr/>
        </p:nvSpPr>
        <p:spPr>
          <a:xfrm>
            <a:off x="7257144" y="2090057"/>
            <a:ext cx="4818742" cy="39769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static get template() {</a:t>
            </a:r>
          </a:p>
          <a:p>
            <a:r>
              <a:rPr lang="en-US" dirty="0"/>
              <a:t>  return html `</a:t>
            </a:r>
          </a:p>
          <a:p>
            <a:r>
              <a:rPr lang="en-US" dirty="0"/>
              <a:t>      &lt;div&gt;Computed Properties &lt;/div&gt;</a:t>
            </a:r>
          </a:p>
          <a:p>
            <a:r>
              <a:rPr lang="en-US" dirty="0"/>
              <a:t>      &lt;div&gt;First Name: {{</a:t>
            </a:r>
            <a:r>
              <a:rPr lang="en-US" dirty="0" err="1"/>
              <a:t>firstName</a:t>
            </a:r>
            <a:r>
              <a:rPr lang="en-US" dirty="0"/>
              <a:t>}}&lt;/div&gt;</a:t>
            </a:r>
          </a:p>
          <a:p>
            <a:r>
              <a:rPr lang="en-US" dirty="0"/>
              <a:t>      &lt;div&gt;Last Name: {{</a:t>
            </a:r>
            <a:r>
              <a:rPr lang="en-US" dirty="0" err="1"/>
              <a:t>lastName</a:t>
            </a:r>
            <a:r>
              <a:rPr lang="en-US" dirty="0"/>
              <a:t>}}&lt;/div&gt;</a:t>
            </a:r>
          </a:p>
          <a:p>
            <a:r>
              <a:rPr lang="en-US" dirty="0"/>
              <a:t>      &lt;div&gt;Full Name : {{</a:t>
            </a:r>
            <a:r>
              <a:rPr lang="en-US" dirty="0" err="1"/>
              <a:t>fullName</a:t>
            </a:r>
            <a:r>
              <a:rPr lang="en-US" dirty="0"/>
              <a:t>}} &lt;/div&gt;</a:t>
            </a:r>
          </a:p>
          <a:p>
            <a:r>
              <a:rPr lang="en-US" dirty="0"/>
              <a:t>     &lt;paper-button raised on- click=    "_</a:t>
            </a:r>
            <a:r>
              <a:rPr lang="en-US" dirty="0" err="1"/>
              <a:t>handleChange</a:t>
            </a:r>
            <a:r>
              <a:rPr lang="en-US" dirty="0"/>
              <a:t>“&gt;Update&lt;/paper-button&gt;</a:t>
            </a:r>
          </a:p>
          <a:p>
            <a:r>
              <a:rPr lang="en-US" dirty="0"/>
              <a:t> `;</a:t>
            </a:r>
          </a:p>
          <a:p>
            <a:r>
              <a:rPr lang="en-US" dirty="0"/>
              <a:t>} </a:t>
            </a:r>
          </a:p>
          <a:p>
            <a:pPr algn="ctr"/>
            <a:endParaRPr lang="en-US" dirty="0"/>
          </a:p>
        </p:txBody>
      </p:sp>
      <p:cxnSp>
        <p:nvCxnSpPr>
          <p:cNvPr id="7" name="Straight Arrow Connector 6">
            <a:extLst>
              <a:ext uri="{FF2B5EF4-FFF2-40B4-BE49-F238E27FC236}">
                <a16:creationId xmlns:a16="http://schemas.microsoft.com/office/drawing/2014/main" id="{6764B88D-8CE1-425C-A33C-09CF48115F94}"/>
              </a:ext>
            </a:extLst>
          </p:cNvPr>
          <p:cNvCxnSpPr/>
          <p:nvPr/>
        </p:nvCxnSpPr>
        <p:spPr>
          <a:xfrm flipH="1">
            <a:off x="1625600" y="3846286"/>
            <a:ext cx="1988457" cy="696685"/>
          </a:xfrm>
          <a:prstGeom prst="straightConnector1">
            <a:avLst/>
          </a:prstGeom>
          <a:ln w="28575">
            <a:solidFill>
              <a:srgbClr val="40404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877280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A70B-2525-443D-BFAD-8A29678A28A5}"/>
              </a:ext>
            </a:extLst>
          </p:cNvPr>
          <p:cNvSpPr>
            <a:spLocks noGrp="1"/>
          </p:cNvSpPr>
          <p:nvPr>
            <p:ph type="title"/>
          </p:nvPr>
        </p:nvSpPr>
        <p:spPr>
          <a:xfrm>
            <a:off x="379199" y="0"/>
            <a:ext cx="10477986" cy="612337"/>
          </a:xfrm>
        </p:spPr>
        <p:txBody>
          <a:bodyPr/>
          <a:lstStyle/>
          <a:p>
            <a:r>
              <a:rPr lang="en-US" dirty="0"/>
              <a:t>Observable changes</a:t>
            </a:r>
          </a:p>
        </p:txBody>
      </p:sp>
      <p:sp>
        <p:nvSpPr>
          <p:cNvPr id="3" name="Content Placeholder 2">
            <a:extLst>
              <a:ext uri="{FF2B5EF4-FFF2-40B4-BE49-F238E27FC236}">
                <a16:creationId xmlns:a16="http://schemas.microsoft.com/office/drawing/2014/main" id="{544632B5-63FD-4C5D-B04F-4A94EB22FEC3}"/>
              </a:ext>
            </a:extLst>
          </p:cNvPr>
          <p:cNvSpPr>
            <a:spLocks noGrp="1"/>
          </p:cNvSpPr>
          <p:nvPr>
            <p:ph idx="1"/>
          </p:nvPr>
        </p:nvSpPr>
        <p:spPr>
          <a:xfrm>
            <a:off x="379199" y="612337"/>
            <a:ext cx="11345747" cy="5564626"/>
          </a:xfrm>
        </p:spPr>
        <p:txBody>
          <a:bodyPr/>
          <a:lstStyle/>
          <a:p>
            <a:r>
              <a:rPr lang="en-US" dirty="0">
                <a:solidFill>
                  <a:schemeClr val="bg1"/>
                </a:solidFill>
              </a:rPr>
              <a:t>Polymer lets you observe changes to an element's properties and take various actions based on data changes. </a:t>
            </a:r>
          </a:p>
          <a:p>
            <a:r>
              <a:rPr lang="en-US" dirty="0">
                <a:solidFill>
                  <a:schemeClr val="bg1"/>
                </a:solidFill>
              </a:rPr>
              <a:t>An observable change is a </a:t>
            </a:r>
            <a:r>
              <a:rPr lang="en-US" b="1" dirty="0">
                <a:solidFill>
                  <a:schemeClr val="bg1"/>
                </a:solidFill>
              </a:rPr>
              <a:t>data change that Polymer can associate with a path</a:t>
            </a:r>
            <a:r>
              <a:rPr lang="en-US" dirty="0">
                <a:solidFill>
                  <a:schemeClr val="bg1"/>
                </a:solidFill>
              </a:rPr>
              <a:t>. Certain changes are automatically observable.</a:t>
            </a:r>
          </a:p>
          <a:p>
            <a:r>
              <a:rPr lang="en-US" dirty="0">
                <a:solidFill>
                  <a:schemeClr val="bg1"/>
                </a:solidFill>
              </a:rPr>
              <a:t>Ex:</a:t>
            </a:r>
          </a:p>
          <a:p>
            <a:endParaRPr lang="en-US" dirty="0">
              <a:solidFill>
                <a:schemeClr val="bg1"/>
              </a:solidFill>
            </a:endParaRPr>
          </a:p>
        </p:txBody>
      </p:sp>
      <p:sp>
        <p:nvSpPr>
          <p:cNvPr id="4" name="Rectangle 3">
            <a:extLst>
              <a:ext uri="{FF2B5EF4-FFF2-40B4-BE49-F238E27FC236}">
                <a16:creationId xmlns:a16="http://schemas.microsoft.com/office/drawing/2014/main" id="{AECFF4EC-6A1D-40EF-8A3B-BB42279FB1D3}"/>
              </a:ext>
            </a:extLst>
          </p:cNvPr>
          <p:cNvSpPr/>
          <p:nvPr/>
        </p:nvSpPr>
        <p:spPr>
          <a:xfrm>
            <a:off x="725714" y="2772229"/>
            <a:ext cx="4673600" cy="34047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dirty="0"/>
          </a:p>
          <a:p>
            <a:r>
              <a:rPr lang="en-US" dirty="0"/>
              <a:t>static get properties() {</a:t>
            </a:r>
          </a:p>
          <a:p>
            <a:r>
              <a:rPr lang="en-US" dirty="0"/>
              <a:t>   return {</a:t>
            </a:r>
          </a:p>
          <a:p>
            <a:r>
              <a:rPr lang="en-US" dirty="0"/>
              <a:t>       name: {type: String, value=“Rama”},</a:t>
            </a:r>
          </a:p>
          <a:p>
            <a:r>
              <a:rPr lang="en-US" dirty="0"/>
              <a:t>       age: {type: Number, value=20},</a:t>
            </a:r>
          </a:p>
          <a:p>
            <a:r>
              <a:rPr lang="en-US" dirty="0"/>
              <a:t>       </a:t>
            </a:r>
            <a:r>
              <a:rPr lang="en-US" dirty="0" err="1"/>
              <a:t>isMarried</a:t>
            </a:r>
            <a:r>
              <a:rPr lang="en-US" dirty="0"/>
              <a:t>: {type: Boolean, value=true}</a:t>
            </a:r>
          </a:p>
          <a:p>
            <a:r>
              <a:rPr lang="en-US" dirty="0"/>
              <a:t>  }</a:t>
            </a:r>
          </a:p>
          <a:p>
            <a:r>
              <a:rPr lang="en-US" dirty="0"/>
              <a:t>}</a:t>
            </a:r>
          </a:p>
          <a:p>
            <a:r>
              <a:rPr lang="en-US" dirty="0"/>
              <a:t>_</a:t>
            </a:r>
            <a:r>
              <a:rPr lang="en-US" dirty="0" err="1"/>
              <a:t>onChange</a:t>
            </a:r>
            <a:r>
              <a:rPr lang="en-US" dirty="0"/>
              <a:t>() {</a:t>
            </a:r>
          </a:p>
          <a:p>
            <a:r>
              <a:rPr lang="en-US" dirty="0"/>
              <a:t>    this.name = “</a:t>
            </a:r>
            <a:r>
              <a:rPr lang="en-US" dirty="0" err="1"/>
              <a:t>Seeta</a:t>
            </a:r>
            <a:r>
              <a:rPr lang="en-US" dirty="0"/>
              <a:t>”,</a:t>
            </a:r>
          </a:p>
          <a:p>
            <a:r>
              <a:rPr lang="en-US" dirty="0"/>
              <a:t>    </a:t>
            </a:r>
            <a:r>
              <a:rPr lang="en-US" dirty="0" err="1"/>
              <a:t>this.age</a:t>
            </a:r>
            <a:r>
              <a:rPr lang="en-US" dirty="0"/>
              <a:t> = 18,</a:t>
            </a:r>
          </a:p>
          <a:p>
            <a:r>
              <a:rPr lang="en-US" dirty="0"/>
              <a:t>    </a:t>
            </a:r>
            <a:r>
              <a:rPr lang="en-US" dirty="0" err="1"/>
              <a:t>this.isMarried</a:t>
            </a:r>
            <a:r>
              <a:rPr lang="en-US" dirty="0"/>
              <a:t> = false</a:t>
            </a:r>
          </a:p>
          <a:p>
            <a:r>
              <a:rPr lang="en-US" dirty="0"/>
              <a:t>}</a:t>
            </a:r>
          </a:p>
          <a:p>
            <a:pPr algn="ctr"/>
            <a:endParaRPr lang="en-US" dirty="0"/>
          </a:p>
        </p:txBody>
      </p:sp>
      <p:sp>
        <p:nvSpPr>
          <p:cNvPr id="5" name="Rectangle 4">
            <a:extLst>
              <a:ext uri="{FF2B5EF4-FFF2-40B4-BE49-F238E27FC236}">
                <a16:creationId xmlns:a16="http://schemas.microsoft.com/office/drawing/2014/main" id="{999CF66A-F3CD-4A51-B1C0-02D15F91B320}"/>
              </a:ext>
            </a:extLst>
          </p:cNvPr>
          <p:cNvSpPr/>
          <p:nvPr/>
        </p:nvSpPr>
        <p:spPr>
          <a:xfrm>
            <a:off x="5849257" y="2873829"/>
            <a:ext cx="5718629" cy="33031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static get template() {</a:t>
            </a:r>
          </a:p>
          <a:p>
            <a:r>
              <a:rPr lang="en-US" dirty="0"/>
              <a:t>    return html`</a:t>
            </a:r>
          </a:p>
          <a:p>
            <a:r>
              <a:rPr lang="en-US" dirty="0"/>
              <a:t>        &lt;div&gt;Name: {name}&lt;/div&gt;</a:t>
            </a:r>
            <a:br>
              <a:rPr lang="en-US" dirty="0"/>
            </a:br>
            <a:r>
              <a:rPr lang="en-US" dirty="0"/>
              <a:t>        &lt;div&gt;Age: {age} &lt;/div&gt;</a:t>
            </a:r>
          </a:p>
          <a:p>
            <a:r>
              <a:rPr lang="en-US" dirty="0"/>
              <a:t>        &lt;div&gt;Married: {</a:t>
            </a:r>
            <a:r>
              <a:rPr lang="en-US" dirty="0" err="1"/>
              <a:t>isMarried</a:t>
            </a:r>
            <a:r>
              <a:rPr lang="en-US" dirty="0"/>
              <a:t>} &lt;/div&gt;</a:t>
            </a:r>
          </a:p>
          <a:p>
            <a:r>
              <a:rPr lang="en-US" dirty="0"/>
              <a:t>       &lt;paper-button on-click=“_</a:t>
            </a:r>
            <a:r>
              <a:rPr lang="en-US" dirty="0" err="1"/>
              <a:t>onChange</a:t>
            </a:r>
            <a:r>
              <a:rPr lang="en-US" dirty="0"/>
              <a:t>”&gt; Change&lt;/paper-button&gt;</a:t>
            </a:r>
          </a:p>
          <a:p>
            <a:r>
              <a:rPr lang="en-US" dirty="0"/>
              <a:t>    `;</a:t>
            </a:r>
          </a:p>
          <a:p>
            <a:r>
              <a:rPr lang="en-US" dirty="0"/>
              <a:t>}</a:t>
            </a:r>
          </a:p>
          <a:p>
            <a:pPr algn="ctr"/>
            <a:endParaRPr lang="en-US" dirty="0"/>
          </a:p>
        </p:txBody>
      </p:sp>
    </p:spTree>
    <p:extLst>
      <p:ext uri="{BB962C8B-B14F-4D97-AF65-F5344CB8AC3E}">
        <p14:creationId xmlns:p14="http://schemas.microsoft.com/office/powerpoint/2010/main" val="1561692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BA76-F12B-4962-BDFB-413D91DB277F}"/>
              </a:ext>
            </a:extLst>
          </p:cNvPr>
          <p:cNvSpPr>
            <a:spLocks noGrp="1"/>
          </p:cNvSpPr>
          <p:nvPr>
            <p:ph type="title"/>
          </p:nvPr>
        </p:nvSpPr>
        <p:spPr>
          <a:xfrm>
            <a:off x="379199" y="0"/>
            <a:ext cx="10477986" cy="612337"/>
          </a:xfrm>
        </p:spPr>
        <p:txBody>
          <a:bodyPr/>
          <a:lstStyle/>
          <a:p>
            <a:r>
              <a:rPr lang="en-US" sz="2800" dirty="0"/>
              <a:t>Unobservable changes</a:t>
            </a:r>
          </a:p>
        </p:txBody>
      </p:sp>
      <p:sp>
        <p:nvSpPr>
          <p:cNvPr id="3" name="Content Placeholder 2">
            <a:extLst>
              <a:ext uri="{FF2B5EF4-FFF2-40B4-BE49-F238E27FC236}">
                <a16:creationId xmlns:a16="http://schemas.microsoft.com/office/drawing/2014/main" id="{46B9A042-1ADC-4F9A-8D9B-36778FAA2C6E}"/>
              </a:ext>
            </a:extLst>
          </p:cNvPr>
          <p:cNvSpPr>
            <a:spLocks noGrp="1"/>
          </p:cNvSpPr>
          <p:nvPr>
            <p:ph idx="1"/>
          </p:nvPr>
        </p:nvSpPr>
        <p:spPr>
          <a:xfrm>
            <a:off x="379199" y="612337"/>
            <a:ext cx="11345747" cy="5564626"/>
          </a:xfrm>
        </p:spPr>
        <p:txBody>
          <a:bodyPr>
            <a:normAutofit/>
          </a:bodyPr>
          <a:lstStyle/>
          <a:p>
            <a:r>
              <a:rPr lang="en-US" sz="2400" dirty="0">
                <a:solidFill>
                  <a:schemeClr val="bg1"/>
                </a:solidFill>
              </a:rPr>
              <a:t>Changes that imperatively mutate an object or array are not observable. This includes:</a:t>
            </a:r>
          </a:p>
          <a:p>
            <a:r>
              <a:rPr lang="en-US" sz="2400" dirty="0">
                <a:solidFill>
                  <a:schemeClr val="bg1"/>
                </a:solidFill>
              </a:rPr>
              <a:t>Ex: In the below example, object and array mutation is unobservable.</a:t>
            </a:r>
          </a:p>
        </p:txBody>
      </p:sp>
      <p:sp>
        <p:nvSpPr>
          <p:cNvPr id="4" name="Rectangle 3">
            <a:extLst>
              <a:ext uri="{FF2B5EF4-FFF2-40B4-BE49-F238E27FC236}">
                <a16:creationId xmlns:a16="http://schemas.microsoft.com/office/drawing/2014/main" id="{46E71B41-69B8-4E10-B68D-BA568B756088}"/>
              </a:ext>
            </a:extLst>
          </p:cNvPr>
          <p:cNvSpPr/>
          <p:nvPr/>
        </p:nvSpPr>
        <p:spPr>
          <a:xfrm>
            <a:off x="379199" y="1538516"/>
            <a:ext cx="6981371" cy="426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static get properties() {</a:t>
            </a:r>
          </a:p>
          <a:p>
            <a:r>
              <a:rPr lang="en-US" dirty="0"/>
              <a:t>   return {</a:t>
            </a:r>
          </a:p>
          <a:p>
            <a:r>
              <a:rPr lang="en-US" dirty="0"/>
              <a:t>      </a:t>
            </a:r>
            <a:r>
              <a:rPr lang="en-US" dirty="0" err="1"/>
              <a:t>userObj</a:t>
            </a:r>
            <a:r>
              <a:rPr lang="en-US" dirty="0"/>
              <a:t>: {type: </a:t>
            </a:r>
            <a:r>
              <a:rPr lang="en-US" dirty="0" err="1"/>
              <a:t>Object,value</a:t>
            </a:r>
            <a:r>
              <a:rPr lang="en-US" dirty="0"/>
              <a:t>: { </a:t>
            </a:r>
            <a:r>
              <a:rPr lang="en-US" dirty="0" err="1"/>
              <a:t>firstName</a:t>
            </a:r>
            <a:r>
              <a:rPr lang="en-US" dirty="0"/>
              <a:t>: 'Radha', </a:t>
            </a:r>
            <a:r>
              <a:rPr lang="en-US" dirty="0" err="1"/>
              <a:t>lastName</a:t>
            </a:r>
            <a:r>
              <a:rPr lang="en-US" dirty="0"/>
              <a:t>: 'N' }},</a:t>
            </a:r>
          </a:p>
          <a:p>
            <a:r>
              <a:rPr lang="en-US" dirty="0"/>
              <a:t>      </a:t>
            </a:r>
            <a:r>
              <a:rPr lang="en-US" dirty="0" err="1"/>
              <a:t>productArry</a:t>
            </a:r>
            <a:r>
              <a:rPr lang="en-US" dirty="0"/>
              <a:t>: {</a:t>
            </a:r>
          </a:p>
          <a:p>
            <a:r>
              <a:rPr lang="en-US" dirty="0"/>
              <a:t>         type: Array,</a:t>
            </a:r>
          </a:p>
          <a:p>
            <a:r>
              <a:rPr lang="en-US" dirty="0"/>
              <a:t>         value: [{ name: 'iPhone 5' },{ name: 'iPhone 6' },{ name: 'iPhone 7' }]</a:t>
            </a:r>
          </a:p>
          <a:p>
            <a:r>
              <a:rPr lang="en-US" dirty="0"/>
              <a:t>      }</a:t>
            </a:r>
          </a:p>
          <a:p>
            <a:r>
              <a:rPr lang="en-US" dirty="0"/>
              <a:t>  }</a:t>
            </a:r>
          </a:p>
          <a:p>
            <a:r>
              <a:rPr lang="en-US" dirty="0"/>
              <a:t>}</a:t>
            </a:r>
          </a:p>
          <a:p>
            <a:r>
              <a:rPr lang="en-US" dirty="0"/>
              <a:t>_</a:t>
            </a:r>
            <a:r>
              <a:rPr lang="en-US" dirty="0" err="1"/>
              <a:t>onChange</a:t>
            </a:r>
            <a:r>
              <a:rPr lang="en-US" dirty="0"/>
              <a:t>() {</a:t>
            </a:r>
            <a:br>
              <a:rPr lang="en-US" dirty="0"/>
            </a:br>
            <a:r>
              <a:rPr lang="en-US" dirty="0"/>
              <a:t>    </a:t>
            </a:r>
            <a:r>
              <a:rPr lang="en-US" dirty="0" err="1"/>
              <a:t>this.userObj.firstName</a:t>
            </a:r>
            <a:r>
              <a:rPr lang="en-US" dirty="0"/>
              <a:t> = “XYZ” // unobservable object props change</a:t>
            </a:r>
            <a:br>
              <a:rPr lang="en-US" dirty="0"/>
            </a:br>
            <a:r>
              <a:rPr lang="en-US" dirty="0"/>
              <a:t>    </a:t>
            </a:r>
            <a:r>
              <a:rPr lang="en-US" dirty="0" err="1"/>
              <a:t>this.productArry</a:t>
            </a:r>
            <a:r>
              <a:rPr lang="en-US" dirty="0"/>
              <a:t>[0].name = “Updated !!”</a:t>
            </a:r>
          </a:p>
          <a:p>
            <a:r>
              <a:rPr lang="en-US" dirty="0"/>
              <a:t>}</a:t>
            </a:r>
          </a:p>
          <a:p>
            <a:pPr algn="ctr"/>
            <a:endParaRPr lang="en-US" dirty="0"/>
          </a:p>
        </p:txBody>
      </p:sp>
      <p:sp>
        <p:nvSpPr>
          <p:cNvPr id="5" name="Rectangle 4">
            <a:extLst>
              <a:ext uri="{FF2B5EF4-FFF2-40B4-BE49-F238E27FC236}">
                <a16:creationId xmlns:a16="http://schemas.microsoft.com/office/drawing/2014/main" id="{0ADB3E85-5A12-4663-A0A3-25D1E8F5AD31}"/>
              </a:ext>
            </a:extLst>
          </p:cNvPr>
          <p:cNvSpPr/>
          <p:nvPr/>
        </p:nvSpPr>
        <p:spPr>
          <a:xfrm>
            <a:off x="7561942" y="1538516"/>
            <a:ext cx="4528457" cy="426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Static get template() {</a:t>
            </a:r>
          </a:p>
          <a:p>
            <a:r>
              <a:rPr lang="en-US" dirty="0"/>
              <a:t>  return html `</a:t>
            </a:r>
          </a:p>
          <a:p>
            <a:r>
              <a:rPr lang="en-US" dirty="0"/>
              <a:t>     &lt;div&gt;{{</a:t>
            </a:r>
            <a:r>
              <a:rPr lang="en-US" dirty="0" err="1"/>
              <a:t>userObj.firstName</a:t>
            </a:r>
            <a:r>
              <a:rPr lang="en-US" dirty="0"/>
              <a:t>}}&lt;/div&gt;</a:t>
            </a:r>
            <a:br>
              <a:rPr lang="en-US" dirty="0"/>
            </a:br>
            <a:r>
              <a:rPr lang="en-US" dirty="0"/>
              <a:t>     &lt;paper-button on-click=“_</a:t>
            </a:r>
            <a:r>
              <a:rPr lang="en-US" dirty="0" err="1"/>
              <a:t>onChange</a:t>
            </a:r>
            <a:r>
              <a:rPr lang="en-US" dirty="0"/>
              <a:t>”&gt;    &lt;/paper-button&gt;</a:t>
            </a:r>
          </a:p>
          <a:p>
            <a:r>
              <a:rPr lang="en-US" dirty="0"/>
              <a:t>`</a:t>
            </a:r>
          </a:p>
          <a:p>
            <a:r>
              <a:rPr lang="en-US" dirty="0"/>
              <a:t>}</a:t>
            </a:r>
          </a:p>
        </p:txBody>
      </p:sp>
    </p:spTree>
    <p:extLst>
      <p:ext uri="{BB962C8B-B14F-4D97-AF65-F5344CB8AC3E}">
        <p14:creationId xmlns:p14="http://schemas.microsoft.com/office/powerpoint/2010/main" val="2587499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5A22-AD03-471A-8E04-442671690DFC}"/>
              </a:ext>
            </a:extLst>
          </p:cNvPr>
          <p:cNvSpPr>
            <a:spLocks noGrp="1"/>
          </p:cNvSpPr>
          <p:nvPr>
            <p:ph type="title"/>
          </p:nvPr>
        </p:nvSpPr>
        <p:spPr>
          <a:xfrm>
            <a:off x="379199" y="0"/>
            <a:ext cx="10477986" cy="612337"/>
          </a:xfrm>
        </p:spPr>
        <p:txBody>
          <a:bodyPr/>
          <a:lstStyle/>
          <a:p>
            <a:r>
              <a:rPr lang="en-US" dirty="0"/>
              <a:t>Mutating Objects and Arrays observably</a:t>
            </a:r>
          </a:p>
        </p:txBody>
      </p:sp>
      <p:sp>
        <p:nvSpPr>
          <p:cNvPr id="3" name="Content Placeholder 2">
            <a:extLst>
              <a:ext uri="{FF2B5EF4-FFF2-40B4-BE49-F238E27FC236}">
                <a16:creationId xmlns:a16="http://schemas.microsoft.com/office/drawing/2014/main" id="{A54BE480-CCC4-42F5-ABAB-A94D3A5D4CB9}"/>
              </a:ext>
            </a:extLst>
          </p:cNvPr>
          <p:cNvSpPr>
            <a:spLocks noGrp="1"/>
          </p:cNvSpPr>
          <p:nvPr>
            <p:ph idx="1"/>
          </p:nvPr>
        </p:nvSpPr>
        <p:spPr>
          <a:xfrm>
            <a:off x="379199" y="725714"/>
            <a:ext cx="11345747" cy="5451250"/>
          </a:xfrm>
        </p:spPr>
        <p:txBody>
          <a:bodyPr>
            <a:normAutofit fontScale="92500"/>
          </a:bodyPr>
          <a:lstStyle/>
          <a:p>
            <a:r>
              <a:rPr lang="en-US" sz="2600" dirty="0">
                <a:solidFill>
                  <a:schemeClr val="bg1"/>
                </a:solidFill>
              </a:rPr>
              <a:t>Polymer provides methods for making observable changes to </a:t>
            </a:r>
            <a:r>
              <a:rPr lang="en-US" sz="2600" dirty="0" err="1">
                <a:solidFill>
                  <a:schemeClr val="bg1"/>
                </a:solidFill>
              </a:rPr>
              <a:t>subproperties</a:t>
            </a:r>
            <a:r>
              <a:rPr lang="en-US" sz="2600" dirty="0">
                <a:solidFill>
                  <a:schemeClr val="bg1"/>
                </a:solidFill>
              </a:rPr>
              <a:t> and arrays. </a:t>
            </a:r>
          </a:p>
          <a:p>
            <a:r>
              <a:rPr lang="en-US" sz="2600" dirty="0">
                <a:solidFill>
                  <a:schemeClr val="bg1"/>
                </a:solidFill>
              </a:rPr>
              <a:t>mutate an object observably: use “set” method to make object mutation</a:t>
            </a:r>
          </a:p>
          <a:p>
            <a:pPr marL="457200" lvl="1" indent="0">
              <a:buNone/>
            </a:pPr>
            <a:r>
              <a:rPr lang="en-US" sz="2600" dirty="0" err="1">
                <a:solidFill>
                  <a:schemeClr val="bg1"/>
                </a:solidFill>
              </a:rPr>
              <a:t>this.set</a:t>
            </a:r>
            <a:r>
              <a:rPr lang="en-US" sz="2600" dirty="0">
                <a:solidFill>
                  <a:schemeClr val="bg1"/>
                </a:solidFill>
              </a:rPr>
              <a:t>(‘</a:t>
            </a:r>
            <a:r>
              <a:rPr lang="en-US" sz="2600" b="1" u="sng" dirty="0" err="1">
                <a:solidFill>
                  <a:schemeClr val="bg1"/>
                </a:solidFill>
              </a:rPr>
              <a:t>userObj.firstName</a:t>
            </a:r>
            <a:r>
              <a:rPr lang="en-US" sz="2600" dirty="0">
                <a:solidFill>
                  <a:schemeClr val="bg1"/>
                </a:solidFill>
              </a:rPr>
              <a:t>', ‘XYZ');</a:t>
            </a:r>
          </a:p>
          <a:p>
            <a:r>
              <a:rPr lang="en-US" sz="2600" dirty="0">
                <a:solidFill>
                  <a:schemeClr val="bg1"/>
                </a:solidFill>
              </a:rPr>
              <a:t>mutate an array observably: use array mutation methods</a:t>
            </a:r>
            <a:br>
              <a:rPr lang="en-US" sz="2600" dirty="0">
                <a:solidFill>
                  <a:schemeClr val="bg1"/>
                </a:solidFill>
              </a:rPr>
            </a:br>
            <a:r>
              <a:rPr lang="en-US" sz="2600" dirty="0">
                <a:solidFill>
                  <a:schemeClr val="bg1"/>
                </a:solidFill>
              </a:rPr>
              <a:t> </a:t>
            </a:r>
            <a:r>
              <a:rPr lang="en-US" sz="2600" dirty="0" err="1">
                <a:solidFill>
                  <a:schemeClr val="bg1"/>
                </a:solidFill>
              </a:rPr>
              <a:t>this.push</a:t>
            </a:r>
            <a:r>
              <a:rPr lang="en-US" sz="2600" dirty="0">
                <a:solidFill>
                  <a:schemeClr val="bg1"/>
                </a:solidFill>
              </a:rPr>
              <a:t>('</a:t>
            </a:r>
            <a:r>
              <a:rPr lang="en-US" sz="2600" dirty="0" err="1">
                <a:solidFill>
                  <a:schemeClr val="bg1"/>
                </a:solidFill>
              </a:rPr>
              <a:t>productArry</a:t>
            </a:r>
            <a:r>
              <a:rPr lang="en-US" sz="2600" dirty="0">
                <a:solidFill>
                  <a:schemeClr val="bg1"/>
                </a:solidFill>
              </a:rPr>
              <a:t>', { name: 'iPhone 8' });   //adding item to array</a:t>
            </a:r>
          </a:p>
          <a:p>
            <a:pPr marL="0" indent="0">
              <a:buNone/>
            </a:pPr>
            <a:r>
              <a:rPr lang="en-US" sz="2600" dirty="0">
                <a:solidFill>
                  <a:schemeClr val="bg1"/>
                </a:solidFill>
              </a:rPr>
              <a:t>   // </a:t>
            </a:r>
            <a:r>
              <a:rPr lang="en-US" sz="2600" dirty="0" err="1">
                <a:solidFill>
                  <a:schemeClr val="bg1"/>
                </a:solidFill>
              </a:rPr>
              <a:t>this.set</a:t>
            </a:r>
            <a:r>
              <a:rPr lang="en-US" sz="2600" dirty="0">
                <a:solidFill>
                  <a:schemeClr val="bg1"/>
                </a:solidFill>
              </a:rPr>
              <a:t>('</a:t>
            </a:r>
            <a:r>
              <a:rPr lang="en-US" sz="2600" dirty="0" err="1">
                <a:solidFill>
                  <a:schemeClr val="bg1"/>
                </a:solidFill>
              </a:rPr>
              <a:t>productArry</a:t>
            </a:r>
            <a:r>
              <a:rPr lang="en-US" sz="2600" dirty="0">
                <a:solidFill>
                  <a:schemeClr val="bg1"/>
                </a:solidFill>
              </a:rPr>
              <a:t>', { name: 'iPhone XXXXX’}); override the array</a:t>
            </a:r>
            <a:br>
              <a:rPr lang="en-US" sz="2600" dirty="0">
                <a:solidFill>
                  <a:schemeClr val="bg1"/>
                </a:solidFill>
              </a:rPr>
            </a:br>
            <a:r>
              <a:rPr lang="en-US" sz="2600" dirty="0">
                <a:solidFill>
                  <a:schemeClr val="bg1"/>
                </a:solidFill>
              </a:rPr>
              <a:t>   </a:t>
            </a:r>
            <a:r>
              <a:rPr lang="en-US" sz="2600" dirty="0" err="1">
                <a:solidFill>
                  <a:schemeClr val="bg1"/>
                </a:solidFill>
              </a:rPr>
              <a:t>this.set</a:t>
            </a:r>
            <a:r>
              <a:rPr lang="en-US" sz="2600" dirty="0">
                <a:solidFill>
                  <a:schemeClr val="bg1"/>
                </a:solidFill>
              </a:rPr>
              <a:t>('</a:t>
            </a:r>
            <a:r>
              <a:rPr lang="en-US" sz="2600" dirty="0" err="1">
                <a:solidFill>
                  <a:schemeClr val="bg1"/>
                </a:solidFill>
              </a:rPr>
              <a:t>productArry</a:t>
            </a:r>
            <a:r>
              <a:rPr lang="en-US" sz="2600" dirty="0">
                <a:solidFill>
                  <a:schemeClr val="bg1"/>
                </a:solidFill>
              </a:rPr>
              <a:t>', []);   //empty array</a:t>
            </a:r>
            <a:br>
              <a:rPr lang="en-US" sz="2600" dirty="0">
                <a:solidFill>
                  <a:schemeClr val="bg1"/>
                </a:solidFill>
              </a:rPr>
            </a:br>
            <a:r>
              <a:rPr lang="en-US" sz="2600" dirty="0">
                <a:solidFill>
                  <a:schemeClr val="bg1"/>
                </a:solidFill>
              </a:rPr>
              <a:t>   </a:t>
            </a:r>
            <a:r>
              <a:rPr lang="en-US" sz="2600" dirty="0" err="1">
                <a:solidFill>
                  <a:schemeClr val="bg1"/>
                </a:solidFill>
              </a:rPr>
              <a:t>this.pop</a:t>
            </a:r>
            <a:r>
              <a:rPr lang="en-US" sz="2600" dirty="0">
                <a:solidFill>
                  <a:schemeClr val="bg1"/>
                </a:solidFill>
              </a:rPr>
              <a:t>('</a:t>
            </a:r>
            <a:r>
              <a:rPr lang="en-US" sz="2600" dirty="0" err="1">
                <a:solidFill>
                  <a:schemeClr val="bg1"/>
                </a:solidFill>
              </a:rPr>
              <a:t>productArry</a:t>
            </a:r>
            <a:r>
              <a:rPr lang="en-US" sz="2600" dirty="0">
                <a:solidFill>
                  <a:schemeClr val="bg1"/>
                </a:solidFill>
              </a:rPr>
              <a:t>', 1); or use splice method to remove item from array</a:t>
            </a:r>
            <a:br>
              <a:rPr lang="en-US" sz="2600" dirty="0">
                <a:solidFill>
                  <a:schemeClr val="bg1"/>
                </a:solidFill>
              </a:rPr>
            </a:br>
            <a:r>
              <a:rPr lang="en-US" sz="2600" dirty="0">
                <a:solidFill>
                  <a:schemeClr val="bg1"/>
                </a:solidFill>
              </a:rPr>
              <a:t>   </a:t>
            </a:r>
            <a:r>
              <a:rPr lang="en-US" sz="2600" dirty="0" err="1">
                <a:solidFill>
                  <a:schemeClr val="bg1"/>
                </a:solidFill>
              </a:rPr>
              <a:t>this.set</a:t>
            </a:r>
            <a:r>
              <a:rPr lang="en-US" sz="2600" dirty="0">
                <a:solidFill>
                  <a:schemeClr val="bg1"/>
                </a:solidFill>
              </a:rPr>
              <a:t>('</a:t>
            </a:r>
            <a:r>
              <a:rPr lang="en-US" sz="2600" b="1" u="sng" dirty="0">
                <a:solidFill>
                  <a:schemeClr val="bg1"/>
                </a:solidFill>
              </a:rPr>
              <a:t>productArry.1.name</a:t>
            </a:r>
            <a:r>
              <a:rPr lang="en-US" sz="2600" dirty="0">
                <a:solidFill>
                  <a:schemeClr val="bg1"/>
                </a:solidFill>
              </a:rPr>
              <a:t>', </a:t>
            </a:r>
            <a:r>
              <a:rPr lang="en-US" sz="2600" dirty="0" err="1">
                <a:solidFill>
                  <a:schemeClr val="bg1"/>
                </a:solidFill>
              </a:rPr>
              <a:t>Math.random</a:t>
            </a:r>
            <a:r>
              <a:rPr lang="en-US" sz="2600" dirty="0">
                <a:solidFill>
                  <a:schemeClr val="bg1"/>
                </a:solidFill>
              </a:rPr>
              <a:t>()); // to update item in array</a:t>
            </a:r>
          </a:p>
          <a:p>
            <a:pPr marL="0" indent="0">
              <a:buNone/>
            </a:pPr>
            <a:endParaRPr lang="en-US" sz="2600" dirty="0">
              <a:solidFill>
                <a:schemeClr val="bg1"/>
              </a:solidFill>
            </a:endParaRPr>
          </a:p>
          <a:p>
            <a:r>
              <a:rPr lang="en-US" sz="2600" dirty="0">
                <a:solidFill>
                  <a:schemeClr val="bg1"/>
                </a:solidFill>
              </a:rPr>
              <a:t>When we can’t use array mutation methods to notify change, use “</a:t>
            </a:r>
            <a:r>
              <a:rPr lang="en-US" sz="2600" u="sng" dirty="0" err="1"/>
              <a:t>notifyPath</a:t>
            </a:r>
            <a:r>
              <a:rPr lang="en-US" sz="2600" dirty="0">
                <a:solidFill>
                  <a:schemeClr val="bg1"/>
                </a:solidFill>
              </a:rPr>
              <a:t>”</a:t>
            </a:r>
          </a:p>
          <a:p>
            <a:pPr marL="0" indent="0">
              <a:buNone/>
            </a:pPr>
            <a:r>
              <a:rPr lang="en-US" sz="2600" dirty="0">
                <a:solidFill>
                  <a:schemeClr val="bg1"/>
                </a:solidFill>
              </a:rPr>
              <a:t> Note: When your using "set" or "</a:t>
            </a:r>
            <a:r>
              <a:rPr lang="en-US" sz="2600" dirty="0" err="1">
                <a:solidFill>
                  <a:schemeClr val="bg1"/>
                </a:solidFill>
              </a:rPr>
              <a:t>notifyPath</a:t>
            </a:r>
            <a:r>
              <a:rPr lang="en-US" sz="2600" dirty="0">
                <a:solidFill>
                  <a:schemeClr val="bg1"/>
                </a:solidFill>
              </a:rPr>
              <a:t>" method, you need to specify </a:t>
            </a:r>
            <a:r>
              <a:rPr lang="en-US" sz="2600" b="1" u="sng" dirty="0"/>
              <a:t>exact path</a:t>
            </a:r>
            <a:r>
              <a:rPr lang="en-US" sz="2600" dirty="0">
                <a:solidFill>
                  <a:schemeClr val="bg1"/>
                </a:solidFill>
              </a:rPr>
              <a:t>. </a:t>
            </a:r>
          </a:p>
          <a:p>
            <a:pPr marL="0" indent="0">
              <a:buNone/>
            </a:pPr>
            <a:r>
              <a:rPr lang="en-US" sz="2600" dirty="0">
                <a:solidFill>
                  <a:schemeClr val="bg1"/>
                </a:solidFill>
              </a:rPr>
              <a:t>        </a:t>
            </a:r>
          </a:p>
        </p:txBody>
      </p:sp>
      <p:cxnSp>
        <p:nvCxnSpPr>
          <p:cNvPr id="8" name="Straight Arrow Connector 7">
            <a:extLst>
              <a:ext uri="{FF2B5EF4-FFF2-40B4-BE49-F238E27FC236}">
                <a16:creationId xmlns:a16="http://schemas.microsoft.com/office/drawing/2014/main" id="{1110C9C5-B1D6-4B23-B493-DC3FB7F1ADC8}"/>
              </a:ext>
            </a:extLst>
          </p:cNvPr>
          <p:cNvCxnSpPr>
            <a:cxnSpLocks/>
          </p:cNvCxnSpPr>
          <p:nvPr/>
        </p:nvCxnSpPr>
        <p:spPr>
          <a:xfrm flipH="1" flipV="1">
            <a:off x="4034971" y="4165601"/>
            <a:ext cx="5747658" cy="1103085"/>
          </a:xfrm>
          <a:prstGeom prst="straightConnector1">
            <a:avLst/>
          </a:prstGeom>
          <a:ln w="28575">
            <a:solidFill>
              <a:srgbClr val="40404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a:extLst>
              <a:ext uri="{FF2B5EF4-FFF2-40B4-BE49-F238E27FC236}">
                <a16:creationId xmlns:a16="http://schemas.microsoft.com/office/drawing/2014/main" id="{99EA3377-DC77-47AC-A683-8DD89E08071B}"/>
              </a:ext>
            </a:extLst>
          </p:cNvPr>
          <p:cNvCxnSpPr/>
          <p:nvPr/>
        </p:nvCxnSpPr>
        <p:spPr>
          <a:xfrm flipH="1" flipV="1">
            <a:off x="3875314" y="1930400"/>
            <a:ext cx="5907315" cy="3338286"/>
          </a:xfrm>
          <a:prstGeom prst="straightConnector1">
            <a:avLst/>
          </a:prstGeom>
          <a:ln w="28575">
            <a:solidFill>
              <a:srgbClr val="40404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139091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7802-364E-4A52-8496-89144F9643C8}"/>
              </a:ext>
            </a:extLst>
          </p:cNvPr>
          <p:cNvSpPr>
            <a:spLocks noGrp="1"/>
          </p:cNvSpPr>
          <p:nvPr>
            <p:ph type="title"/>
          </p:nvPr>
        </p:nvSpPr>
        <p:spPr/>
        <p:txBody>
          <a:bodyPr/>
          <a:lstStyle/>
          <a:p>
            <a:r>
              <a:rPr lang="en-US" dirty="0"/>
              <a:t>Batch multiple Properties change</a:t>
            </a:r>
          </a:p>
        </p:txBody>
      </p:sp>
      <p:sp>
        <p:nvSpPr>
          <p:cNvPr id="3" name="Content Placeholder 2">
            <a:extLst>
              <a:ext uri="{FF2B5EF4-FFF2-40B4-BE49-F238E27FC236}">
                <a16:creationId xmlns:a16="http://schemas.microsoft.com/office/drawing/2014/main" id="{AE955FAF-3F67-4B3B-BA43-90C9927BBAA5}"/>
              </a:ext>
            </a:extLst>
          </p:cNvPr>
          <p:cNvSpPr>
            <a:spLocks noGrp="1"/>
          </p:cNvSpPr>
          <p:nvPr>
            <p:ph idx="1"/>
          </p:nvPr>
        </p:nvSpPr>
        <p:spPr>
          <a:xfrm>
            <a:off x="379199" y="872359"/>
            <a:ext cx="11345747" cy="5304604"/>
          </a:xfrm>
        </p:spPr>
        <p:txBody>
          <a:bodyPr/>
          <a:lstStyle/>
          <a:p>
            <a:r>
              <a:rPr lang="en-US" dirty="0">
                <a:solidFill>
                  <a:schemeClr val="bg1"/>
                </a:solidFill>
              </a:rPr>
              <a:t>Use </a:t>
            </a:r>
            <a:r>
              <a:rPr lang="en-US" b="1" u="sng" dirty="0" err="1"/>
              <a:t>setProperties</a:t>
            </a:r>
            <a:r>
              <a:rPr lang="en-US" dirty="0">
                <a:solidFill>
                  <a:schemeClr val="bg1"/>
                </a:solidFill>
              </a:rPr>
              <a:t> method to make a batch changes to a set of properties. If you need to set read-only properties as part of a batch change, pass true for the second.</a:t>
            </a:r>
          </a:p>
          <a:p>
            <a:pPr marL="0" indent="0">
              <a:buNone/>
            </a:pPr>
            <a:r>
              <a:rPr lang="en-US" dirty="0">
                <a:solidFill>
                  <a:schemeClr val="bg1"/>
                </a:solidFill>
              </a:rPr>
              <a:t>Ex:</a:t>
            </a:r>
          </a:p>
          <a:p>
            <a:pPr marL="0" indent="0">
              <a:buNone/>
            </a:pPr>
            <a:endParaRPr lang="en-US" dirty="0">
              <a:solidFill>
                <a:schemeClr val="bg1"/>
              </a:solidFill>
            </a:endParaRPr>
          </a:p>
        </p:txBody>
      </p:sp>
      <p:sp>
        <p:nvSpPr>
          <p:cNvPr id="5" name="Rectangle 4">
            <a:extLst>
              <a:ext uri="{FF2B5EF4-FFF2-40B4-BE49-F238E27FC236}">
                <a16:creationId xmlns:a16="http://schemas.microsoft.com/office/drawing/2014/main" id="{951C27C6-8E99-4E36-9917-6364119E4B6A}"/>
              </a:ext>
            </a:extLst>
          </p:cNvPr>
          <p:cNvSpPr/>
          <p:nvPr/>
        </p:nvSpPr>
        <p:spPr>
          <a:xfrm>
            <a:off x="379199" y="2293257"/>
            <a:ext cx="5426515" cy="38317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a:t>_</a:t>
            </a:r>
            <a:r>
              <a:rPr lang="en-US" sz="2000" dirty="0" err="1"/>
              <a:t>ObjChange</a:t>
            </a:r>
            <a:r>
              <a:rPr lang="en-US" sz="2000" dirty="0"/>
              <a:t>() {</a:t>
            </a:r>
          </a:p>
          <a:p>
            <a:endParaRPr lang="en-US" sz="2000" dirty="0"/>
          </a:p>
          <a:p>
            <a:r>
              <a:rPr lang="en-US" sz="2000" dirty="0"/>
              <a:t>   // ***** Batch multiple properties changes</a:t>
            </a:r>
          </a:p>
          <a:p>
            <a:r>
              <a:rPr lang="en-US" sz="2000" dirty="0"/>
              <a:t>  </a:t>
            </a:r>
            <a:r>
              <a:rPr lang="en-US" sz="2000" b="1" dirty="0"/>
              <a:t> </a:t>
            </a:r>
            <a:r>
              <a:rPr lang="en-US" sz="2000" b="1" dirty="0" err="1"/>
              <a:t>this.setProperties</a:t>
            </a:r>
            <a:r>
              <a:rPr lang="en-US" sz="2000" dirty="0"/>
              <a:t>({</a:t>
            </a:r>
          </a:p>
          <a:p>
            <a:r>
              <a:rPr lang="en-US" sz="2000" dirty="0"/>
              <a:t>      '</a:t>
            </a:r>
            <a:r>
              <a:rPr lang="en-US" sz="2000" dirty="0" err="1"/>
              <a:t>userObj.firstName</a:t>
            </a:r>
            <a:r>
              <a:rPr lang="en-US" sz="2000" dirty="0"/>
              <a:t>': </a:t>
            </a:r>
            <a:r>
              <a:rPr lang="en-US" sz="2000" dirty="0" err="1"/>
              <a:t>this.userObj.firstName</a:t>
            </a:r>
            <a:r>
              <a:rPr lang="en-US" sz="2000" dirty="0"/>
              <a:t> + 1,</a:t>
            </a:r>
          </a:p>
          <a:p>
            <a:r>
              <a:rPr lang="en-US" sz="2000" dirty="0"/>
              <a:t>      '</a:t>
            </a:r>
            <a:r>
              <a:rPr lang="en-US" sz="2000" dirty="0" err="1"/>
              <a:t>userObj.lastName</a:t>
            </a:r>
            <a:r>
              <a:rPr lang="en-US" sz="2000" dirty="0"/>
              <a:t>': </a:t>
            </a:r>
            <a:r>
              <a:rPr lang="en-US" sz="2000" dirty="0" err="1"/>
              <a:t>this.userObj.lastName</a:t>
            </a:r>
            <a:r>
              <a:rPr lang="en-US" sz="2000" dirty="0"/>
              <a:t> + 1</a:t>
            </a:r>
          </a:p>
          <a:p>
            <a:r>
              <a:rPr lang="en-US" sz="2000" dirty="0"/>
              <a:t>  });</a:t>
            </a:r>
          </a:p>
          <a:p>
            <a:endParaRPr lang="en-US" sz="2000" dirty="0"/>
          </a:p>
          <a:p>
            <a:r>
              <a:rPr lang="en-US" sz="2000" dirty="0"/>
              <a:t>}</a:t>
            </a:r>
          </a:p>
        </p:txBody>
      </p:sp>
      <p:sp>
        <p:nvSpPr>
          <p:cNvPr id="6" name="Rectangle 5">
            <a:extLst>
              <a:ext uri="{FF2B5EF4-FFF2-40B4-BE49-F238E27FC236}">
                <a16:creationId xmlns:a16="http://schemas.microsoft.com/office/drawing/2014/main" id="{AF8C19A0-D47E-43D1-93A4-74AC6D38302B}"/>
              </a:ext>
            </a:extLst>
          </p:cNvPr>
          <p:cNvSpPr/>
          <p:nvPr/>
        </p:nvSpPr>
        <p:spPr>
          <a:xfrm>
            <a:off x="6096001" y="2293257"/>
            <a:ext cx="5628946" cy="38317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static get template() {</a:t>
            </a:r>
          </a:p>
          <a:p>
            <a:r>
              <a:rPr lang="en-US" dirty="0"/>
              <a:t>    return html`</a:t>
            </a:r>
          </a:p>
          <a:p>
            <a:r>
              <a:rPr lang="en-US" dirty="0"/>
              <a:t>       &lt;div&gt;Sub props </a:t>
            </a:r>
            <a:r>
              <a:rPr lang="en-US" dirty="0" err="1"/>
              <a:t>chnages</a:t>
            </a:r>
            <a:r>
              <a:rPr lang="en-US" dirty="0"/>
              <a:t>&lt;/div&gt;</a:t>
            </a:r>
          </a:p>
          <a:p>
            <a:r>
              <a:rPr lang="en-US" dirty="0"/>
              <a:t>       &lt;div&gt;User Name(</a:t>
            </a:r>
            <a:r>
              <a:rPr lang="en-US" dirty="0" err="1"/>
              <a:t>Obj</a:t>
            </a:r>
            <a:r>
              <a:rPr lang="en-US" dirty="0"/>
              <a:t>): </a:t>
            </a:r>
          </a:p>
          <a:p>
            <a:r>
              <a:rPr lang="en-US" dirty="0"/>
              <a:t>	{{</a:t>
            </a:r>
            <a:r>
              <a:rPr lang="en-US" dirty="0" err="1"/>
              <a:t>userObj.firstName</a:t>
            </a:r>
            <a:r>
              <a:rPr lang="en-US" dirty="0"/>
              <a:t>}}{{</a:t>
            </a:r>
            <a:r>
              <a:rPr lang="en-US" dirty="0" err="1"/>
              <a:t>userObj.lastName</a:t>
            </a:r>
            <a:r>
              <a:rPr lang="en-US" dirty="0"/>
              <a:t>}}&lt;/div&gt;</a:t>
            </a:r>
          </a:p>
          <a:p>
            <a:r>
              <a:rPr lang="en-US" dirty="0"/>
              <a:t>       </a:t>
            </a:r>
          </a:p>
          <a:p>
            <a:pPr lvl="1"/>
            <a:r>
              <a:rPr lang="en-US" dirty="0"/>
              <a:t>&lt;paper-button raised on-click="_</a:t>
            </a:r>
            <a:r>
              <a:rPr lang="en-US" dirty="0" err="1"/>
              <a:t>ObjChange</a:t>
            </a:r>
            <a:r>
              <a:rPr lang="en-US" dirty="0"/>
              <a:t>"&gt;Change   </a:t>
            </a:r>
            <a:r>
              <a:rPr lang="en-US" dirty="0" err="1"/>
              <a:t>Obj</a:t>
            </a:r>
            <a:r>
              <a:rPr lang="en-US" dirty="0"/>
              <a:t>&lt;/paper-button&gt;</a:t>
            </a:r>
          </a:p>
          <a:p>
            <a:r>
              <a:rPr lang="en-US" dirty="0"/>
              <a:t>     `;</a:t>
            </a:r>
          </a:p>
          <a:p>
            <a:r>
              <a:rPr lang="en-US" dirty="0"/>
              <a:t>}</a:t>
            </a:r>
          </a:p>
          <a:p>
            <a:pPr algn="ctr"/>
            <a:endParaRPr lang="en-US" dirty="0"/>
          </a:p>
        </p:txBody>
      </p:sp>
      <p:cxnSp>
        <p:nvCxnSpPr>
          <p:cNvPr id="8" name="Straight Arrow Connector 7">
            <a:extLst>
              <a:ext uri="{FF2B5EF4-FFF2-40B4-BE49-F238E27FC236}">
                <a16:creationId xmlns:a16="http://schemas.microsoft.com/office/drawing/2014/main" id="{06F3092E-5E47-4841-AF03-8C8ECCEC07D4}"/>
              </a:ext>
            </a:extLst>
          </p:cNvPr>
          <p:cNvCxnSpPr>
            <a:cxnSpLocks/>
          </p:cNvCxnSpPr>
          <p:nvPr/>
        </p:nvCxnSpPr>
        <p:spPr>
          <a:xfrm flipH="1">
            <a:off x="1988457" y="1262743"/>
            <a:ext cx="406400" cy="2583543"/>
          </a:xfrm>
          <a:prstGeom prst="straightConnector1">
            <a:avLst/>
          </a:prstGeom>
          <a:ln w="28575">
            <a:solidFill>
              <a:srgbClr val="404040"/>
            </a:solidFill>
            <a:prstDash val="solid"/>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11128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735E-6123-4754-956D-5AE06D0DF5A6}"/>
              </a:ext>
            </a:extLst>
          </p:cNvPr>
          <p:cNvSpPr>
            <a:spLocks noGrp="1"/>
          </p:cNvSpPr>
          <p:nvPr>
            <p:ph type="title"/>
          </p:nvPr>
        </p:nvSpPr>
        <p:spPr>
          <a:xfrm>
            <a:off x="379199" y="0"/>
            <a:ext cx="10477986" cy="612337"/>
          </a:xfrm>
        </p:spPr>
        <p:txBody>
          <a:bodyPr/>
          <a:lstStyle/>
          <a:p>
            <a:r>
              <a:rPr lang="en-US" dirty="0"/>
              <a:t>Helper elements</a:t>
            </a:r>
          </a:p>
        </p:txBody>
      </p:sp>
      <p:sp>
        <p:nvSpPr>
          <p:cNvPr id="3" name="Content Placeholder 2">
            <a:extLst>
              <a:ext uri="{FF2B5EF4-FFF2-40B4-BE49-F238E27FC236}">
                <a16:creationId xmlns:a16="http://schemas.microsoft.com/office/drawing/2014/main" id="{9A51A740-FA3B-43F5-9A61-31972FA9AE73}"/>
              </a:ext>
            </a:extLst>
          </p:cNvPr>
          <p:cNvSpPr>
            <a:spLocks noGrp="1"/>
          </p:cNvSpPr>
          <p:nvPr>
            <p:ph idx="1"/>
          </p:nvPr>
        </p:nvSpPr>
        <p:spPr>
          <a:xfrm>
            <a:off x="379199" y="783771"/>
            <a:ext cx="11345747" cy="5393192"/>
          </a:xfrm>
        </p:spPr>
        <p:txBody>
          <a:bodyPr/>
          <a:lstStyle/>
          <a:p>
            <a:r>
              <a:rPr lang="en-US" dirty="0">
                <a:solidFill>
                  <a:schemeClr val="bg1"/>
                </a:solidFill>
              </a:rPr>
              <a:t>Polymer provides a set of custom elements to help with common data binding use cases</a:t>
            </a:r>
          </a:p>
          <a:p>
            <a:r>
              <a:rPr lang="en-US" b="1" u="sng" dirty="0"/>
              <a:t>Template repeater (</a:t>
            </a:r>
            <a:r>
              <a:rPr lang="en-US" b="1" u="sng" dirty="0" err="1"/>
              <a:t>dom</a:t>
            </a:r>
            <a:r>
              <a:rPr lang="en-US" b="1" u="sng" dirty="0"/>
              <a:t>-repeat</a:t>
            </a:r>
            <a:r>
              <a:rPr lang="en-US" b="1" dirty="0"/>
              <a:t>):</a:t>
            </a:r>
            <a:r>
              <a:rPr lang="en-US" dirty="0">
                <a:solidFill>
                  <a:schemeClr val="bg1"/>
                </a:solidFill>
              </a:rPr>
              <a:t> Creates an instance of the template's contents for each item in an array.</a:t>
            </a:r>
          </a:p>
          <a:p>
            <a:r>
              <a:rPr lang="en-US" b="1" u="sng" dirty="0"/>
              <a:t>Array selector (array-selector):</a:t>
            </a:r>
            <a:r>
              <a:rPr lang="en-US" dirty="0">
                <a:solidFill>
                  <a:schemeClr val="bg1"/>
                </a:solidFill>
              </a:rPr>
              <a:t> Manages selection state for an array of structured data.</a:t>
            </a:r>
          </a:p>
          <a:p>
            <a:r>
              <a:rPr lang="en-US" b="1" u="sng" dirty="0"/>
              <a:t>Conditional template (</a:t>
            </a:r>
            <a:r>
              <a:rPr lang="en-US" b="1" u="sng" dirty="0" err="1"/>
              <a:t>dom</a:t>
            </a:r>
            <a:r>
              <a:rPr lang="en-US" b="1" u="sng" dirty="0"/>
              <a:t>-if): </a:t>
            </a:r>
            <a:r>
              <a:rPr lang="en-US" dirty="0">
                <a:solidFill>
                  <a:schemeClr val="bg1"/>
                </a:solidFill>
              </a:rPr>
              <a:t>Stamps its contents if a given condition is true.</a:t>
            </a:r>
          </a:p>
          <a:p>
            <a:r>
              <a:rPr lang="en-US" b="1" u="sng" dirty="0"/>
              <a:t>Auto-binding template (</a:t>
            </a:r>
            <a:r>
              <a:rPr lang="en-US" b="1" u="sng" dirty="0" err="1"/>
              <a:t>dom</a:t>
            </a:r>
            <a:r>
              <a:rPr lang="en-US" b="1" u="sng" dirty="0"/>
              <a:t>-bind): </a:t>
            </a:r>
            <a:r>
              <a:rPr lang="en-US" dirty="0">
                <a:solidFill>
                  <a:schemeClr val="bg1"/>
                </a:solidFill>
              </a:rPr>
              <a:t>Allows data binding outside of a Polymer element.</a:t>
            </a:r>
          </a:p>
          <a:p>
            <a:pPr marL="0" indent="0">
              <a:buNone/>
            </a:pPr>
            <a:r>
              <a:rPr lang="en-US" dirty="0">
                <a:solidFill>
                  <a:schemeClr val="bg1"/>
                </a:solidFill>
              </a:rPr>
              <a:t>The data binding helper elements are not included in the main Polymer library, so you need to import them before using them</a:t>
            </a:r>
          </a:p>
        </p:txBody>
      </p:sp>
    </p:spTree>
    <p:extLst>
      <p:ext uri="{BB962C8B-B14F-4D97-AF65-F5344CB8AC3E}">
        <p14:creationId xmlns:p14="http://schemas.microsoft.com/office/powerpoint/2010/main" val="3011345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9C29-8993-4A44-B6AF-45A05A9DFAB1}"/>
              </a:ext>
            </a:extLst>
          </p:cNvPr>
          <p:cNvSpPr>
            <a:spLocks noGrp="1"/>
          </p:cNvSpPr>
          <p:nvPr>
            <p:ph type="title"/>
          </p:nvPr>
        </p:nvSpPr>
        <p:spPr>
          <a:xfrm>
            <a:off x="379199" y="0"/>
            <a:ext cx="10477986" cy="406400"/>
          </a:xfrm>
        </p:spPr>
        <p:txBody>
          <a:bodyPr/>
          <a:lstStyle/>
          <a:p>
            <a:r>
              <a:rPr lang="en-US" sz="2600" dirty="0"/>
              <a:t>Template repeat (Dom-repeat)</a:t>
            </a:r>
          </a:p>
        </p:txBody>
      </p:sp>
      <p:sp>
        <p:nvSpPr>
          <p:cNvPr id="3" name="Content Placeholder 2">
            <a:extLst>
              <a:ext uri="{FF2B5EF4-FFF2-40B4-BE49-F238E27FC236}">
                <a16:creationId xmlns:a16="http://schemas.microsoft.com/office/drawing/2014/main" id="{43154B18-F104-4D3E-A8AA-F18484A3A183}"/>
              </a:ext>
            </a:extLst>
          </p:cNvPr>
          <p:cNvSpPr>
            <a:spLocks noGrp="1"/>
          </p:cNvSpPr>
          <p:nvPr>
            <p:ph idx="1"/>
          </p:nvPr>
        </p:nvSpPr>
        <p:spPr>
          <a:xfrm>
            <a:off x="379199" y="406400"/>
            <a:ext cx="11345747" cy="6081486"/>
          </a:xfrm>
        </p:spPr>
        <p:txBody>
          <a:bodyPr>
            <a:noAutofit/>
          </a:bodyPr>
          <a:lstStyle/>
          <a:p>
            <a:r>
              <a:rPr lang="en-US" sz="2200" dirty="0">
                <a:solidFill>
                  <a:schemeClr val="bg1"/>
                </a:solidFill>
              </a:rPr>
              <a:t>The template repeater is a specialized template that binds to an array. It creates one instance of the template's contents for each item in the array. For each instance, it creates a new data binding scope that includes the following properties:</a:t>
            </a:r>
          </a:p>
          <a:p>
            <a:pPr lvl="1"/>
            <a:r>
              <a:rPr lang="en-US" sz="2200" b="1" u="sng" dirty="0"/>
              <a:t>Item</a:t>
            </a:r>
            <a:r>
              <a:rPr lang="en-US" sz="2200" dirty="0">
                <a:solidFill>
                  <a:schemeClr val="bg1"/>
                </a:solidFill>
              </a:rPr>
              <a:t>: The array item used to create this instance.</a:t>
            </a:r>
          </a:p>
          <a:p>
            <a:pPr lvl="1"/>
            <a:r>
              <a:rPr lang="en-US" sz="2200" b="1" u="sng" dirty="0"/>
              <a:t>Index</a:t>
            </a:r>
            <a:r>
              <a:rPr lang="en-US" sz="2200" dirty="0">
                <a:solidFill>
                  <a:schemeClr val="bg1"/>
                </a:solidFill>
              </a:rPr>
              <a:t>: The index of item in the array. (The index value changes if the array is sorted or filtered.)</a:t>
            </a:r>
          </a:p>
          <a:p>
            <a:r>
              <a:rPr lang="en-US" sz="2200" dirty="0">
                <a:solidFill>
                  <a:schemeClr val="bg1"/>
                </a:solidFill>
              </a:rPr>
              <a:t>There are two ways to use a template repeater:</a:t>
            </a:r>
          </a:p>
          <a:p>
            <a:pPr marL="457200" indent="-457200">
              <a:buFont typeface="+mj-lt"/>
              <a:buAutoNum type="arabicPeriod"/>
            </a:pPr>
            <a:r>
              <a:rPr lang="en-US" sz="2200" b="1" dirty="0"/>
              <a:t> Inside a Polymer element or another Polymer-managed template. Use the shorthand form &lt;template is="</a:t>
            </a:r>
            <a:r>
              <a:rPr lang="en-US" sz="2200" b="1" dirty="0" err="1"/>
              <a:t>dom</a:t>
            </a:r>
            <a:r>
              <a:rPr lang="en-US" sz="2200" b="1" dirty="0"/>
              <a:t>-repeat"&gt;.</a:t>
            </a:r>
          </a:p>
          <a:p>
            <a:pPr marL="0" indent="0">
              <a:buNone/>
            </a:pPr>
            <a:r>
              <a:rPr lang="en-US" sz="2200" dirty="0">
                <a:solidFill>
                  <a:schemeClr val="bg1"/>
                </a:solidFill>
              </a:rPr>
              <a:t>&lt;template is="</a:t>
            </a:r>
            <a:r>
              <a:rPr lang="en-US" sz="2200" dirty="0" err="1">
                <a:solidFill>
                  <a:schemeClr val="bg1"/>
                </a:solidFill>
              </a:rPr>
              <a:t>dom</a:t>
            </a:r>
            <a:r>
              <a:rPr lang="en-US" sz="2200" dirty="0">
                <a:solidFill>
                  <a:schemeClr val="bg1"/>
                </a:solidFill>
              </a:rPr>
              <a:t>-repeat" items="{{items}}"&gt; </a:t>
            </a:r>
          </a:p>
          <a:p>
            <a:pPr marL="0" indent="0">
              <a:buNone/>
            </a:pPr>
            <a:r>
              <a:rPr lang="en-US" sz="2200" dirty="0">
                <a:solidFill>
                  <a:schemeClr val="bg1"/>
                </a:solidFill>
              </a:rPr>
              <a:t>     &lt;div&gt;{{item.name}}&lt;/div&gt;</a:t>
            </a:r>
          </a:p>
          <a:p>
            <a:pPr marL="0" indent="0">
              <a:buNone/>
            </a:pPr>
            <a:r>
              <a:rPr lang="en-US" sz="2200" dirty="0">
                <a:solidFill>
                  <a:schemeClr val="bg1"/>
                </a:solidFill>
              </a:rPr>
              <a:t>&lt;/template&gt;</a:t>
            </a:r>
          </a:p>
          <a:p>
            <a:pPr marL="0" indent="0">
              <a:buNone/>
            </a:pPr>
            <a:r>
              <a:rPr lang="en-US" sz="2200" b="1" dirty="0"/>
              <a:t>2.      Outside of a Polymer-managed template. Use the &lt;</a:t>
            </a:r>
            <a:r>
              <a:rPr lang="en-US" sz="2200" b="1" dirty="0" err="1"/>
              <a:t>dom</a:t>
            </a:r>
            <a:r>
              <a:rPr lang="en-US" sz="2200" b="1" dirty="0"/>
              <a:t>-repeat&gt; wrapper element:</a:t>
            </a:r>
          </a:p>
          <a:p>
            <a:pPr marL="0" indent="0">
              <a:buNone/>
            </a:pPr>
            <a:r>
              <a:rPr lang="en-US" sz="2200" dirty="0">
                <a:solidFill>
                  <a:schemeClr val="bg1"/>
                </a:solidFill>
              </a:rPr>
              <a:t>&lt;</a:t>
            </a:r>
            <a:r>
              <a:rPr lang="en-US" sz="2200" dirty="0" err="1">
                <a:solidFill>
                  <a:schemeClr val="bg1"/>
                </a:solidFill>
              </a:rPr>
              <a:t>dom</a:t>
            </a:r>
            <a:r>
              <a:rPr lang="en-US" sz="2200" dirty="0">
                <a:solidFill>
                  <a:schemeClr val="bg1"/>
                </a:solidFill>
              </a:rPr>
              <a:t>-repeat items=“{{items}}”&gt;</a:t>
            </a:r>
          </a:p>
          <a:p>
            <a:pPr marL="0" indent="0">
              <a:buNone/>
            </a:pPr>
            <a:r>
              <a:rPr lang="en-US" sz="2200" dirty="0">
                <a:solidFill>
                  <a:schemeClr val="bg1"/>
                </a:solidFill>
              </a:rPr>
              <a:t>  &lt;template&gt; &lt;div&gt;{{item.name}}&lt;/div&gt; &lt;/template&gt;</a:t>
            </a:r>
          </a:p>
          <a:p>
            <a:pPr marL="0" indent="0">
              <a:buNone/>
            </a:pPr>
            <a:r>
              <a:rPr lang="en-US" sz="2200" dirty="0">
                <a:solidFill>
                  <a:schemeClr val="bg1"/>
                </a:solidFill>
              </a:rPr>
              <a:t>&lt;/</a:t>
            </a:r>
            <a:r>
              <a:rPr lang="en-US" sz="2200" dirty="0" err="1">
                <a:solidFill>
                  <a:schemeClr val="bg1"/>
                </a:solidFill>
              </a:rPr>
              <a:t>dom</a:t>
            </a:r>
            <a:r>
              <a:rPr lang="en-US" sz="2200" dirty="0">
                <a:solidFill>
                  <a:schemeClr val="bg1"/>
                </a:solidFill>
              </a:rPr>
              <a:t>-repeat&gt;</a:t>
            </a:r>
          </a:p>
        </p:txBody>
      </p:sp>
      <p:sp>
        <p:nvSpPr>
          <p:cNvPr id="5" name="Rectangle 4">
            <a:extLst>
              <a:ext uri="{FF2B5EF4-FFF2-40B4-BE49-F238E27FC236}">
                <a16:creationId xmlns:a16="http://schemas.microsoft.com/office/drawing/2014/main" id="{B1C64D68-8CF2-45C7-8BA4-A7EE6B63AFB7}"/>
              </a:ext>
            </a:extLst>
          </p:cNvPr>
          <p:cNvSpPr/>
          <p:nvPr/>
        </p:nvSpPr>
        <p:spPr>
          <a:xfrm>
            <a:off x="6270173" y="3193143"/>
            <a:ext cx="5109028" cy="17707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static get properties() {</a:t>
            </a:r>
          </a:p>
          <a:p>
            <a:r>
              <a:rPr lang="en-US" dirty="0"/>
              <a:t>   return {</a:t>
            </a:r>
          </a:p>
          <a:p>
            <a:r>
              <a:rPr lang="en-US" dirty="0"/>
              <a:t>      </a:t>
            </a:r>
            <a:r>
              <a:rPr lang="en-US" dirty="0" err="1"/>
              <a:t>productArry</a:t>
            </a:r>
            <a:r>
              <a:rPr lang="en-US" dirty="0"/>
              <a:t>: {type: Array,</a:t>
            </a:r>
          </a:p>
          <a:p>
            <a:r>
              <a:rPr lang="en-US" dirty="0"/>
              <a:t>      value: [{ name: 'iPhone 5' },{ name: 'iPhone 6’ }]}</a:t>
            </a:r>
          </a:p>
          <a:p>
            <a:r>
              <a:rPr lang="en-US" dirty="0"/>
              <a:t>    }</a:t>
            </a:r>
          </a:p>
          <a:p>
            <a:r>
              <a:rPr lang="en-US" dirty="0"/>
              <a:t> }</a:t>
            </a:r>
          </a:p>
        </p:txBody>
      </p:sp>
    </p:spTree>
    <p:extLst>
      <p:ext uri="{BB962C8B-B14F-4D97-AF65-F5344CB8AC3E}">
        <p14:creationId xmlns:p14="http://schemas.microsoft.com/office/powerpoint/2010/main" val="1959351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EC1B-0903-45B9-975F-2585E089527D}"/>
              </a:ext>
            </a:extLst>
          </p:cNvPr>
          <p:cNvSpPr>
            <a:spLocks noGrp="1"/>
          </p:cNvSpPr>
          <p:nvPr>
            <p:ph type="title"/>
          </p:nvPr>
        </p:nvSpPr>
        <p:spPr>
          <a:xfrm>
            <a:off x="545479" y="25522"/>
            <a:ext cx="10477986" cy="612337"/>
          </a:xfrm>
        </p:spPr>
        <p:txBody>
          <a:bodyPr/>
          <a:lstStyle/>
          <a:p>
            <a:r>
              <a:rPr lang="en-US" dirty="0"/>
              <a:t>Array selector</a:t>
            </a:r>
          </a:p>
        </p:txBody>
      </p:sp>
      <p:sp>
        <p:nvSpPr>
          <p:cNvPr id="3" name="Content Placeholder 2">
            <a:extLst>
              <a:ext uri="{FF2B5EF4-FFF2-40B4-BE49-F238E27FC236}">
                <a16:creationId xmlns:a16="http://schemas.microsoft.com/office/drawing/2014/main" id="{E05936BB-A608-4880-B937-95D33F54F309}"/>
              </a:ext>
            </a:extLst>
          </p:cNvPr>
          <p:cNvSpPr>
            <a:spLocks noGrp="1"/>
          </p:cNvSpPr>
          <p:nvPr>
            <p:ph idx="1"/>
          </p:nvPr>
        </p:nvSpPr>
        <p:spPr>
          <a:xfrm>
            <a:off x="379199" y="872359"/>
            <a:ext cx="11345747" cy="5304604"/>
          </a:xfrm>
        </p:spPr>
        <p:txBody>
          <a:bodyPr/>
          <a:lstStyle/>
          <a:p>
            <a:r>
              <a:rPr lang="en-US" dirty="0">
                <a:solidFill>
                  <a:schemeClr val="bg1"/>
                </a:solidFill>
              </a:rPr>
              <a:t>The array-selector element ensures path linkage when selecting specific items from an array.</a:t>
            </a:r>
          </a:p>
        </p:txBody>
      </p:sp>
      <p:sp>
        <p:nvSpPr>
          <p:cNvPr id="4" name="Rectangle 3">
            <a:extLst>
              <a:ext uri="{FF2B5EF4-FFF2-40B4-BE49-F238E27FC236}">
                <a16:creationId xmlns:a16="http://schemas.microsoft.com/office/drawing/2014/main" id="{2FD83C12-690E-49E5-B80D-90BE1F492713}"/>
              </a:ext>
            </a:extLst>
          </p:cNvPr>
          <p:cNvSpPr/>
          <p:nvPr/>
        </p:nvSpPr>
        <p:spPr>
          <a:xfrm>
            <a:off x="638629" y="2040782"/>
            <a:ext cx="5145843" cy="3788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Static get properties() {</a:t>
            </a:r>
          </a:p>
          <a:p>
            <a:r>
              <a:rPr lang="en-US" dirty="0"/>
              <a:t>   return {</a:t>
            </a:r>
          </a:p>
          <a:p>
            <a:r>
              <a:rPr lang="en-US" dirty="0"/>
              <a:t>     </a:t>
            </a:r>
            <a:r>
              <a:rPr lang="en-US" dirty="0" err="1"/>
              <a:t>productList</a:t>
            </a:r>
            <a:r>
              <a:rPr lang="en-US" dirty="0"/>
              <a:t>: {</a:t>
            </a:r>
          </a:p>
          <a:p>
            <a:r>
              <a:rPr lang="en-US" dirty="0"/>
              <a:t>        type: Array,</a:t>
            </a:r>
          </a:p>
          <a:p>
            <a:r>
              <a:rPr lang="en-US" dirty="0"/>
              <a:t>         value: [{name: ‘Laptop’},{ name: ‘pen drive’}]</a:t>
            </a:r>
          </a:p>
          <a:p>
            <a:r>
              <a:rPr lang="en-US" dirty="0"/>
              <a:t>    }</a:t>
            </a:r>
          </a:p>
          <a:p>
            <a:r>
              <a:rPr lang="en-US" dirty="0"/>
              <a:t>  }</a:t>
            </a:r>
          </a:p>
          <a:p>
            <a:r>
              <a:rPr lang="en-US" dirty="0"/>
              <a:t>}</a:t>
            </a:r>
          </a:p>
        </p:txBody>
      </p:sp>
      <p:sp>
        <p:nvSpPr>
          <p:cNvPr id="6" name="Rectangle 5">
            <a:extLst>
              <a:ext uri="{FF2B5EF4-FFF2-40B4-BE49-F238E27FC236}">
                <a16:creationId xmlns:a16="http://schemas.microsoft.com/office/drawing/2014/main" id="{065672C1-1627-42D4-BA47-B0B7FB5B6546}"/>
              </a:ext>
            </a:extLst>
          </p:cNvPr>
          <p:cNvSpPr/>
          <p:nvPr/>
        </p:nvSpPr>
        <p:spPr>
          <a:xfrm>
            <a:off x="6319673" y="1480457"/>
            <a:ext cx="5660571" cy="46965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&lt;template is="</a:t>
            </a:r>
            <a:r>
              <a:rPr lang="en-US" dirty="0" err="1"/>
              <a:t>dom</a:t>
            </a:r>
            <a:r>
              <a:rPr lang="en-US" dirty="0"/>
              <a:t>-repeat" id="</a:t>
            </a:r>
            <a:r>
              <a:rPr lang="en-US" dirty="0" err="1"/>
              <a:t>employeeList</a:t>
            </a:r>
            <a:r>
              <a:rPr lang="en-US" dirty="0"/>
              <a:t>" items="{{employees}}"&gt;</a:t>
            </a:r>
          </a:p>
          <a:p>
            <a:r>
              <a:rPr lang="en-US" dirty="0"/>
              <a:t>      &lt;div&gt;First name: &lt;span&gt;{{</a:t>
            </a:r>
            <a:r>
              <a:rPr lang="en-US" dirty="0" err="1"/>
              <a:t>item.first</a:t>
            </a:r>
            <a:r>
              <a:rPr lang="en-US" dirty="0"/>
              <a:t>}}&lt;/span&gt;&lt;/div&gt;</a:t>
            </a:r>
          </a:p>
          <a:p>
            <a:r>
              <a:rPr lang="en-US" dirty="0"/>
              <a:t>      &lt;div&gt;Last name: &lt;span&gt;{{</a:t>
            </a:r>
            <a:r>
              <a:rPr lang="en-US" dirty="0" err="1"/>
              <a:t>item.last</a:t>
            </a:r>
            <a:r>
              <a:rPr lang="en-US" dirty="0"/>
              <a:t>}}&lt;/span&gt;&lt;/div&gt;</a:t>
            </a:r>
          </a:p>
          <a:p>
            <a:r>
              <a:rPr lang="en-US" dirty="0"/>
              <a:t>      &lt;button on-click="</a:t>
            </a:r>
            <a:r>
              <a:rPr lang="en-US" dirty="0" err="1"/>
              <a:t>toggleSelection</a:t>
            </a:r>
            <a:r>
              <a:rPr lang="en-US" dirty="0"/>
              <a:t>"&gt;Select&lt;/button&gt;</a:t>
            </a:r>
          </a:p>
          <a:p>
            <a:r>
              <a:rPr lang="en-US" dirty="0"/>
              <a:t>    &lt;/template&gt;</a:t>
            </a:r>
          </a:p>
          <a:p>
            <a:endParaRPr lang="en-US" dirty="0"/>
          </a:p>
          <a:p>
            <a:r>
              <a:rPr lang="en-US" dirty="0"/>
              <a:t>    &lt;array-selector id="selector" items="{{employees}}" selected="{{selected}}" multi toggle&gt;&lt;/array-selector&gt;</a:t>
            </a:r>
          </a:p>
          <a:p>
            <a:endParaRPr lang="en-US" dirty="0"/>
          </a:p>
          <a:p>
            <a:r>
              <a:rPr lang="en-US" dirty="0"/>
              <a:t>    &lt;div&gt; Selected employees: &lt;/div&gt;</a:t>
            </a:r>
          </a:p>
          <a:p>
            <a:r>
              <a:rPr lang="en-US" dirty="0"/>
              <a:t>    &lt;template is="</a:t>
            </a:r>
            <a:r>
              <a:rPr lang="en-US" dirty="0" err="1"/>
              <a:t>dom</a:t>
            </a:r>
            <a:r>
              <a:rPr lang="en-US" dirty="0"/>
              <a:t>-repeat" items="{{selected}}"&gt;</a:t>
            </a:r>
          </a:p>
          <a:p>
            <a:r>
              <a:rPr lang="en-US" dirty="0"/>
              <a:t>        &lt;div&gt;First name: &lt;span&gt;{{</a:t>
            </a:r>
            <a:r>
              <a:rPr lang="en-US" dirty="0" err="1"/>
              <a:t>item.first</a:t>
            </a:r>
            <a:r>
              <a:rPr lang="en-US" dirty="0"/>
              <a:t>}}&lt;/span&gt;&lt;/div&gt;</a:t>
            </a:r>
          </a:p>
          <a:p>
            <a:r>
              <a:rPr lang="en-US" dirty="0"/>
              <a:t>        &lt;div&gt;Last name: &lt;span&gt;{{</a:t>
            </a:r>
            <a:r>
              <a:rPr lang="en-US" dirty="0" err="1"/>
              <a:t>item.last</a:t>
            </a:r>
            <a:r>
              <a:rPr lang="en-US" dirty="0"/>
              <a:t>}}&lt;/span&gt;&lt;/div&gt;</a:t>
            </a:r>
          </a:p>
          <a:p>
            <a:r>
              <a:rPr lang="en-US" dirty="0"/>
              <a:t>    &lt;/template&gt;</a:t>
            </a:r>
          </a:p>
        </p:txBody>
      </p:sp>
    </p:spTree>
    <p:extLst>
      <p:ext uri="{BB962C8B-B14F-4D97-AF65-F5344CB8AC3E}">
        <p14:creationId xmlns:p14="http://schemas.microsoft.com/office/powerpoint/2010/main" val="2897702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8ED9-769C-4D07-98AE-7D8CE1ED6B22}"/>
              </a:ext>
            </a:extLst>
          </p:cNvPr>
          <p:cNvSpPr>
            <a:spLocks noGrp="1"/>
          </p:cNvSpPr>
          <p:nvPr>
            <p:ph type="title"/>
          </p:nvPr>
        </p:nvSpPr>
        <p:spPr>
          <a:xfrm>
            <a:off x="379199" y="0"/>
            <a:ext cx="10477986" cy="612337"/>
          </a:xfrm>
        </p:spPr>
        <p:txBody>
          <a:bodyPr/>
          <a:lstStyle/>
          <a:p>
            <a:r>
              <a:rPr lang="en-US" dirty="0"/>
              <a:t>Conditional template (</a:t>
            </a:r>
            <a:r>
              <a:rPr lang="en-US" dirty="0" err="1"/>
              <a:t>dom</a:t>
            </a:r>
            <a:r>
              <a:rPr lang="en-US" dirty="0"/>
              <a:t>-if)</a:t>
            </a:r>
          </a:p>
        </p:txBody>
      </p:sp>
      <p:sp>
        <p:nvSpPr>
          <p:cNvPr id="3" name="Content Placeholder 2">
            <a:extLst>
              <a:ext uri="{FF2B5EF4-FFF2-40B4-BE49-F238E27FC236}">
                <a16:creationId xmlns:a16="http://schemas.microsoft.com/office/drawing/2014/main" id="{C9B3E88B-EECE-45C3-842E-7CCA64BEC4CE}"/>
              </a:ext>
            </a:extLst>
          </p:cNvPr>
          <p:cNvSpPr>
            <a:spLocks noGrp="1"/>
          </p:cNvSpPr>
          <p:nvPr>
            <p:ph idx="1"/>
          </p:nvPr>
        </p:nvSpPr>
        <p:spPr>
          <a:xfrm>
            <a:off x="379199" y="612336"/>
            <a:ext cx="11345747" cy="5672349"/>
          </a:xfrm>
        </p:spPr>
        <p:txBody>
          <a:bodyPr>
            <a:normAutofit fontScale="92500" lnSpcReduction="10000"/>
          </a:bodyPr>
          <a:lstStyle/>
          <a:p>
            <a:r>
              <a:rPr lang="en-US" sz="2600" dirty="0">
                <a:solidFill>
                  <a:schemeClr val="bg1"/>
                </a:solidFill>
              </a:rPr>
              <a:t>Elements can be conditionally displayed based on a Boolean properties by wrapping them in custom </a:t>
            </a:r>
            <a:r>
              <a:rPr lang="en-US" sz="2600" dirty="0" err="1">
                <a:solidFill>
                  <a:schemeClr val="bg1"/>
                </a:solidFill>
              </a:rPr>
              <a:t>HTMLTemplateElement</a:t>
            </a:r>
            <a:r>
              <a:rPr lang="en-US" sz="2600" dirty="0">
                <a:solidFill>
                  <a:schemeClr val="bg1"/>
                </a:solidFill>
              </a:rPr>
              <a:t> type extension called “</a:t>
            </a:r>
            <a:r>
              <a:rPr lang="en-US" sz="2600" dirty="0" err="1">
                <a:solidFill>
                  <a:schemeClr val="bg1"/>
                </a:solidFill>
              </a:rPr>
              <a:t>dom</a:t>
            </a:r>
            <a:r>
              <a:rPr lang="en-US" sz="2600" dirty="0">
                <a:solidFill>
                  <a:schemeClr val="bg1"/>
                </a:solidFill>
              </a:rPr>
              <a:t>-if”.</a:t>
            </a:r>
          </a:p>
          <a:p>
            <a:r>
              <a:rPr lang="en-US" sz="2600" dirty="0">
                <a:solidFill>
                  <a:schemeClr val="bg1"/>
                </a:solidFill>
              </a:rPr>
              <a:t>The “</a:t>
            </a:r>
            <a:r>
              <a:rPr lang="en-US" sz="2600" dirty="0" err="1">
                <a:solidFill>
                  <a:schemeClr val="bg1"/>
                </a:solidFill>
              </a:rPr>
              <a:t>dom</a:t>
            </a:r>
            <a:r>
              <a:rPr lang="en-US" sz="2600" dirty="0">
                <a:solidFill>
                  <a:schemeClr val="bg1"/>
                </a:solidFill>
              </a:rPr>
              <a:t>-if” template display its content into the DOM, only when its if property becomes truthy.</a:t>
            </a:r>
          </a:p>
          <a:p>
            <a:r>
              <a:rPr lang="en-US" sz="2600" dirty="0">
                <a:solidFill>
                  <a:schemeClr val="bg1"/>
                </a:solidFill>
              </a:rPr>
              <a:t>There are two ways to use a conditional template:</a:t>
            </a:r>
          </a:p>
          <a:p>
            <a:pPr lvl="1"/>
            <a:r>
              <a:rPr lang="en-US" sz="2600" b="1" dirty="0">
                <a:solidFill>
                  <a:schemeClr val="bg1"/>
                </a:solidFill>
              </a:rPr>
              <a:t>Inside a Polymer element or another Polymer-managed template.</a:t>
            </a:r>
            <a:r>
              <a:rPr lang="en-US" sz="2600" dirty="0">
                <a:solidFill>
                  <a:schemeClr val="bg1"/>
                </a:solidFill>
              </a:rPr>
              <a:t> Use the shorthand form&lt;template is="</a:t>
            </a:r>
            <a:r>
              <a:rPr lang="en-US" sz="2600" dirty="0" err="1">
                <a:solidFill>
                  <a:schemeClr val="bg1"/>
                </a:solidFill>
              </a:rPr>
              <a:t>dom</a:t>
            </a:r>
            <a:r>
              <a:rPr lang="en-US" sz="2600" dirty="0">
                <a:solidFill>
                  <a:schemeClr val="bg1"/>
                </a:solidFill>
              </a:rPr>
              <a:t>-if"&gt;.</a:t>
            </a:r>
          </a:p>
          <a:p>
            <a:pPr marL="457200" lvl="1" indent="0">
              <a:buNone/>
            </a:pPr>
            <a:r>
              <a:rPr lang="en-US" sz="2600" dirty="0">
                <a:solidFill>
                  <a:schemeClr val="bg1"/>
                </a:solidFill>
              </a:rPr>
              <a:t>    &lt;template is="</a:t>
            </a:r>
            <a:r>
              <a:rPr lang="en-US" sz="2600" dirty="0" err="1">
                <a:solidFill>
                  <a:schemeClr val="bg1"/>
                </a:solidFill>
              </a:rPr>
              <a:t>dom</a:t>
            </a:r>
            <a:r>
              <a:rPr lang="en-US" sz="2600" dirty="0">
                <a:solidFill>
                  <a:schemeClr val="bg1"/>
                </a:solidFill>
              </a:rPr>
              <a:t>-if" if="{{condition}}"&gt; </a:t>
            </a:r>
            <a:br>
              <a:rPr lang="en-US" sz="2600" dirty="0">
                <a:solidFill>
                  <a:schemeClr val="bg1"/>
                </a:solidFill>
              </a:rPr>
            </a:br>
            <a:r>
              <a:rPr lang="en-US" sz="2600" dirty="0">
                <a:solidFill>
                  <a:schemeClr val="bg1"/>
                </a:solidFill>
              </a:rPr>
              <a:t>	&lt;div&gt;Show this div based on condition&lt;/div&gt;</a:t>
            </a:r>
          </a:p>
          <a:p>
            <a:pPr marL="457200" lvl="1" indent="0">
              <a:buNone/>
            </a:pPr>
            <a:r>
              <a:rPr lang="en-US" sz="2600" dirty="0">
                <a:solidFill>
                  <a:schemeClr val="bg1"/>
                </a:solidFill>
              </a:rPr>
              <a:t>    &lt;/template&gt; </a:t>
            </a:r>
          </a:p>
          <a:p>
            <a:pPr lvl="1"/>
            <a:r>
              <a:rPr lang="en-US" sz="2600" b="1" dirty="0">
                <a:solidFill>
                  <a:schemeClr val="bg1"/>
                </a:solidFill>
              </a:rPr>
              <a:t>Outside of a Polymer-managed template.</a:t>
            </a:r>
            <a:r>
              <a:rPr lang="en-US" sz="2600" dirty="0">
                <a:solidFill>
                  <a:schemeClr val="bg1"/>
                </a:solidFill>
              </a:rPr>
              <a:t> Use the &lt;</a:t>
            </a:r>
            <a:r>
              <a:rPr lang="en-US" sz="2600" dirty="0" err="1">
                <a:solidFill>
                  <a:schemeClr val="bg1"/>
                </a:solidFill>
              </a:rPr>
              <a:t>dom</a:t>
            </a:r>
            <a:r>
              <a:rPr lang="en-US" sz="2600" dirty="0">
                <a:solidFill>
                  <a:schemeClr val="bg1"/>
                </a:solidFill>
              </a:rPr>
              <a:t>-if&gt; wrapper element:</a:t>
            </a:r>
          </a:p>
          <a:p>
            <a:pPr marL="457200" lvl="1" indent="0">
              <a:buNone/>
            </a:pPr>
            <a:r>
              <a:rPr lang="en-US" sz="2600" dirty="0">
                <a:solidFill>
                  <a:schemeClr val="bg1"/>
                </a:solidFill>
              </a:rPr>
              <a:t>  &lt;</a:t>
            </a:r>
            <a:r>
              <a:rPr lang="en-US" sz="2600" dirty="0" err="1">
                <a:solidFill>
                  <a:schemeClr val="bg1"/>
                </a:solidFill>
              </a:rPr>
              <a:t>dom</a:t>
            </a:r>
            <a:r>
              <a:rPr lang="en-US" sz="2600" dirty="0">
                <a:solidFill>
                  <a:schemeClr val="bg1"/>
                </a:solidFill>
              </a:rPr>
              <a:t>-if if={{condition}}&gt;</a:t>
            </a:r>
          </a:p>
          <a:p>
            <a:pPr marL="457200" lvl="1" indent="0">
              <a:buNone/>
            </a:pPr>
            <a:r>
              <a:rPr lang="en-US" sz="2600" dirty="0">
                <a:solidFill>
                  <a:schemeClr val="bg1"/>
                </a:solidFill>
              </a:rPr>
              <a:t>        &lt;template&gt; </a:t>
            </a:r>
          </a:p>
          <a:p>
            <a:pPr marL="457200" lvl="1" indent="0">
              <a:buNone/>
            </a:pPr>
            <a:r>
              <a:rPr lang="en-US" sz="2600" dirty="0">
                <a:solidFill>
                  <a:schemeClr val="bg1"/>
                </a:solidFill>
              </a:rPr>
              <a:t>	     &lt;div&gt;Show this div based on condition&lt;/div&lt;</a:t>
            </a:r>
          </a:p>
          <a:p>
            <a:pPr marL="457200" lvl="1" indent="0">
              <a:buNone/>
            </a:pPr>
            <a:r>
              <a:rPr lang="en-US" sz="2600" dirty="0">
                <a:solidFill>
                  <a:schemeClr val="bg1"/>
                </a:solidFill>
              </a:rPr>
              <a:t>        &lt;/template&gt; </a:t>
            </a:r>
          </a:p>
          <a:p>
            <a:pPr marL="457200" lvl="1" indent="0">
              <a:buNone/>
            </a:pPr>
            <a:r>
              <a:rPr lang="en-US" sz="2600" dirty="0">
                <a:solidFill>
                  <a:schemeClr val="bg1"/>
                </a:solidFill>
              </a:rPr>
              <a:t>&lt;/</a:t>
            </a:r>
            <a:r>
              <a:rPr lang="en-US" sz="2600" dirty="0" err="1">
                <a:solidFill>
                  <a:schemeClr val="bg1"/>
                </a:solidFill>
              </a:rPr>
              <a:t>dom</a:t>
            </a:r>
            <a:r>
              <a:rPr lang="en-US" sz="2600" dirty="0">
                <a:solidFill>
                  <a:schemeClr val="bg1"/>
                </a:solidFill>
              </a:rPr>
              <a:t>-if&gt;</a:t>
            </a:r>
          </a:p>
          <a:p>
            <a:endParaRPr lang="en-US" sz="2600" dirty="0">
              <a:solidFill>
                <a:schemeClr val="bg1"/>
              </a:solidFill>
            </a:endParaRPr>
          </a:p>
          <a:p>
            <a:endParaRPr lang="en-US" sz="2600" dirty="0">
              <a:solidFill>
                <a:schemeClr val="bg1"/>
              </a:solidFill>
            </a:endParaRPr>
          </a:p>
        </p:txBody>
      </p:sp>
    </p:spTree>
    <p:extLst>
      <p:ext uri="{BB962C8B-B14F-4D97-AF65-F5344CB8AC3E}">
        <p14:creationId xmlns:p14="http://schemas.microsoft.com/office/powerpoint/2010/main" val="19318787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6F29-EE9A-4A89-B09F-B6C5B1C2EEF1}"/>
              </a:ext>
            </a:extLst>
          </p:cNvPr>
          <p:cNvSpPr>
            <a:spLocks noGrp="1"/>
          </p:cNvSpPr>
          <p:nvPr>
            <p:ph type="title"/>
          </p:nvPr>
        </p:nvSpPr>
        <p:spPr>
          <a:xfrm>
            <a:off x="379199" y="0"/>
            <a:ext cx="10477986" cy="612337"/>
          </a:xfrm>
        </p:spPr>
        <p:txBody>
          <a:bodyPr/>
          <a:lstStyle/>
          <a:p>
            <a:r>
              <a:rPr lang="en-US" dirty="0"/>
              <a:t>Polymer 3.0 upgrade</a:t>
            </a:r>
          </a:p>
        </p:txBody>
      </p:sp>
      <p:sp>
        <p:nvSpPr>
          <p:cNvPr id="3" name="Content Placeholder 2">
            <a:extLst>
              <a:ext uri="{FF2B5EF4-FFF2-40B4-BE49-F238E27FC236}">
                <a16:creationId xmlns:a16="http://schemas.microsoft.com/office/drawing/2014/main" id="{DEFA5038-46E0-42BC-A4DD-B342C27B798C}"/>
              </a:ext>
            </a:extLst>
          </p:cNvPr>
          <p:cNvSpPr>
            <a:spLocks noGrp="1"/>
          </p:cNvSpPr>
          <p:nvPr>
            <p:ph idx="1"/>
          </p:nvPr>
        </p:nvSpPr>
        <p:spPr>
          <a:xfrm>
            <a:off x="509828" y="612336"/>
            <a:ext cx="11345747" cy="5977149"/>
          </a:xfrm>
        </p:spPr>
        <p:txBody>
          <a:bodyPr>
            <a:noAutofit/>
          </a:bodyPr>
          <a:lstStyle/>
          <a:p>
            <a:r>
              <a:rPr lang="en-US" sz="2400" dirty="0">
                <a:solidFill>
                  <a:schemeClr val="bg1"/>
                </a:solidFill>
              </a:rPr>
              <a:t>Polymer team is providing an upgrade tool called polymer-</a:t>
            </a:r>
            <a:r>
              <a:rPr lang="en-US" sz="2400" dirty="0" err="1">
                <a:solidFill>
                  <a:schemeClr val="bg1"/>
                </a:solidFill>
              </a:rPr>
              <a:t>modulizer</a:t>
            </a:r>
            <a:r>
              <a:rPr lang="en-US" sz="2400" b="1" dirty="0">
                <a:solidFill>
                  <a:schemeClr val="bg1"/>
                </a:solidFill>
              </a:rPr>
              <a:t>. </a:t>
            </a:r>
            <a:r>
              <a:rPr lang="en-US" sz="2400" dirty="0">
                <a:solidFill>
                  <a:schemeClr val="bg1"/>
                </a:solidFill>
              </a:rPr>
              <a:t>Which will automatically handle most of the work in converting your 2.x-based elements and app to 3.0.</a:t>
            </a:r>
          </a:p>
          <a:p>
            <a:r>
              <a:rPr lang="en-US" sz="2100" dirty="0">
                <a:solidFill>
                  <a:schemeClr val="bg1"/>
                </a:solidFill>
              </a:rPr>
              <a:t>To upgrade a project:</a:t>
            </a:r>
          </a:p>
          <a:p>
            <a:pPr marL="0" indent="0">
              <a:buNone/>
            </a:pPr>
            <a:r>
              <a:rPr lang="en-US" sz="2000" dirty="0">
                <a:solidFill>
                  <a:schemeClr val="bg1"/>
                </a:solidFill>
              </a:rPr>
              <a:t>	1. Install the latest version of the Polymer CLI.         		</a:t>
            </a:r>
            <a:r>
              <a:rPr lang="en-US" sz="2000" dirty="0" err="1">
                <a:solidFill>
                  <a:schemeClr val="bg1"/>
                </a:solidFill>
              </a:rPr>
              <a:t>npm</a:t>
            </a:r>
            <a:r>
              <a:rPr lang="en-US" sz="2000" dirty="0">
                <a:solidFill>
                  <a:schemeClr val="bg1"/>
                </a:solidFill>
              </a:rPr>
              <a:t> install -g polymer-cli</a:t>
            </a:r>
          </a:p>
          <a:p>
            <a:pPr marL="0" indent="0">
              <a:buNone/>
            </a:pPr>
            <a:r>
              <a:rPr lang="en-US" sz="2000" dirty="0">
                <a:solidFill>
                  <a:schemeClr val="bg1"/>
                </a:solidFill>
              </a:rPr>
              <a:t>	2. Install Polymer </a:t>
            </a:r>
            <a:r>
              <a:rPr lang="en-US" sz="2000" dirty="0" err="1">
                <a:solidFill>
                  <a:schemeClr val="bg1"/>
                </a:solidFill>
              </a:rPr>
              <a:t>modulizer</a:t>
            </a:r>
            <a:r>
              <a:rPr lang="en-US" sz="2000" dirty="0">
                <a:solidFill>
                  <a:schemeClr val="bg1"/>
                </a:solidFill>
              </a:rPr>
              <a:t>.				</a:t>
            </a:r>
            <a:r>
              <a:rPr lang="en-US" sz="2000" dirty="0" err="1">
                <a:solidFill>
                  <a:schemeClr val="bg1"/>
                </a:solidFill>
              </a:rPr>
              <a:t>npm</a:t>
            </a:r>
            <a:r>
              <a:rPr lang="en-US" sz="2000" dirty="0">
                <a:solidFill>
                  <a:schemeClr val="bg1"/>
                </a:solidFill>
              </a:rPr>
              <a:t> install -g polymer-</a:t>
            </a:r>
            <a:r>
              <a:rPr lang="en-US" sz="2000" dirty="0" err="1">
                <a:solidFill>
                  <a:schemeClr val="bg1"/>
                </a:solidFill>
              </a:rPr>
              <a:t>modulizer</a:t>
            </a:r>
            <a:endParaRPr lang="en-US" sz="2000" dirty="0">
              <a:solidFill>
                <a:schemeClr val="bg1"/>
              </a:solidFill>
            </a:endParaRPr>
          </a:p>
          <a:p>
            <a:pPr marL="0" indent="0">
              <a:buNone/>
            </a:pPr>
            <a:r>
              <a:rPr lang="en-US" sz="2000" dirty="0">
                <a:solidFill>
                  <a:schemeClr val="bg1"/>
                </a:solidFill>
              </a:rPr>
              <a:t>	3. Make sure your bower dependencies are up to date. 	bower cache clean &amp;&amp; bower install</a:t>
            </a:r>
          </a:p>
          <a:p>
            <a:pPr marL="0" indent="0">
              <a:buNone/>
            </a:pPr>
            <a:r>
              <a:rPr lang="en-US" sz="2000" dirty="0">
                <a:solidFill>
                  <a:schemeClr val="bg1"/>
                </a:solidFill>
              </a:rPr>
              <a:t>	4. Run </a:t>
            </a:r>
            <a:r>
              <a:rPr lang="en-US" sz="2000" dirty="0" err="1">
                <a:solidFill>
                  <a:schemeClr val="bg1"/>
                </a:solidFill>
              </a:rPr>
              <a:t>modulizer</a:t>
            </a:r>
            <a:r>
              <a:rPr lang="en-US" sz="2000" dirty="0">
                <a:solidFill>
                  <a:schemeClr val="bg1"/>
                </a:solidFill>
              </a:rPr>
              <a:t>.					                </a:t>
            </a:r>
            <a:r>
              <a:rPr lang="en-US" sz="2000" dirty="0" err="1">
                <a:solidFill>
                  <a:schemeClr val="bg1"/>
                </a:solidFill>
              </a:rPr>
              <a:t>modulizer</a:t>
            </a:r>
            <a:r>
              <a:rPr lang="en-US" sz="2000" dirty="0">
                <a:solidFill>
                  <a:schemeClr val="bg1"/>
                </a:solidFill>
              </a:rPr>
              <a:t> --import-style name --out .</a:t>
            </a:r>
            <a:endParaRPr lang="en" sz="2000" dirty="0">
              <a:solidFill>
                <a:schemeClr val="bg1"/>
              </a:solidFill>
            </a:endParaRPr>
          </a:p>
          <a:p>
            <a:pPr marL="0" indent="0">
              <a:buNone/>
            </a:pPr>
            <a:r>
              <a:rPr lang="en-US" sz="2000" dirty="0">
                <a:solidFill>
                  <a:schemeClr val="bg1"/>
                </a:solidFill>
              </a:rPr>
              <a:t>	</a:t>
            </a:r>
            <a:r>
              <a:rPr lang="en-US" sz="2100" dirty="0">
                <a:solidFill>
                  <a:schemeClr val="bg1"/>
                </a:solidFill>
              </a:rPr>
              <a:t>The --import-style name option tells </a:t>
            </a:r>
            <a:r>
              <a:rPr lang="en-US" sz="2100" dirty="0" err="1">
                <a:solidFill>
                  <a:schemeClr val="bg1"/>
                </a:solidFill>
              </a:rPr>
              <a:t>modulizer</a:t>
            </a:r>
            <a:r>
              <a:rPr lang="en-US" sz="2100" dirty="0">
                <a:solidFill>
                  <a:schemeClr val="bg1"/>
                </a:solidFill>
              </a:rPr>
              <a:t> to write imports using package names instead of paths. You might want to omit this option when converting an application </a:t>
            </a:r>
            <a:r>
              <a:rPr lang="en-US" sz="2100" dirty="0" err="1">
                <a:solidFill>
                  <a:schemeClr val="bg1"/>
                </a:solidFill>
              </a:rPr>
              <a:t>project.The</a:t>
            </a:r>
            <a:r>
              <a:rPr lang="en-US" sz="2100" dirty="0">
                <a:solidFill>
                  <a:schemeClr val="bg1"/>
                </a:solidFill>
              </a:rPr>
              <a:t> --out . option tells </a:t>
            </a:r>
            <a:r>
              <a:rPr lang="en-US" sz="2100" dirty="0" err="1">
                <a:solidFill>
                  <a:schemeClr val="bg1"/>
                </a:solidFill>
              </a:rPr>
              <a:t>modulizer</a:t>
            </a:r>
            <a:r>
              <a:rPr lang="en-US" sz="2100" dirty="0">
                <a:solidFill>
                  <a:schemeClr val="bg1"/>
                </a:solidFill>
              </a:rPr>
              <a:t> to write its output to the current directory, overwriting its current contents.</a:t>
            </a:r>
            <a:endParaRPr lang="en" sz="2100" dirty="0">
              <a:solidFill>
                <a:schemeClr val="bg1"/>
              </a:solidFill>
            </a:endParaRPr>
          </a:p>
          <a:p>
            <a:pPr marL="0" indent="0">
              <a:buNone/>
            </a:pPr>
            <a:r>
              <a:rPr lang="en-US" sz="2100" dirty="0">
                <a:solidFill>
                  <a:schemeClr val="bg1"/>
                </a:solidFill>
              </a:rPr>
              <a:t>Test the project.</a:t>
            </a:r>
            <a:endParaRPr lang="en" sz="2100" dirty="0">
              <a:solidFill>
                <a:schemeClr val="bg1"/>
              </a:solidFill>
            </a:endParaRPr>
          </a:p>
          <a:p>
            <a:pPr marL="0" indent="0">
              <a:buNone/>
            </a:pPr>
            <a:r>
              <a:rPr lang="en-US" sz="2100" dirty="0">
                <a:solidFill>
                  <a:schemeClr val="bg1"/>
                </a:solidFill>
              </a:rPr>
              <a:t>You may need to perform some manual fixes at this point:</a:t>
            </a:r>
            <a:endParaRPr lang="en-US" sz="2100" b="1" dirty="0">
              <a:solidFill>
                <a:schemeClr val="bg1"/>
              </a:solidFill>
            </a:endParaRPr>
          </a:p>
          <a:p>
            <a:pPr lvl="1"/>
            <a:r>
              <a:rPr lang="en-US" sz="2100" dirty="0">
                <a:solidFill>
                  <a:schemeClr val="bg1"/>
                </a:solidFill>
              </a:rPr>
              <a:t>Fix strict mode and module errors</a:t>
            </a:r>
          </a:p>
          <a:p>
            <a:pPr lvl="1"/>
            <a:r>
              <a:rPr lang="en-US" sz="2100" dirty="0">
                <a:solidFill>
                  <a:schemeClr val="bg1"/>
                </a:solidFill>
              </a:rPr>
              <a:t>Convert </a:t>
            </a:r>
            <a:r>
              <a:rPr lang="en-US" sz="2100" dirty="0" err="1">
                <a:solidFill>
                  <a:schemeClr val="bg1"/>
                </a:solidFill>
              </a:rPr>
              <a:t>importHref</a:t>
            </a:r>
            <a:r>
              <a:rPr lang="en-US" sz="2100" dirty="0">
                <a:solidFill>
                  <a:schemeClr val="bg1"/>
                </a:solidFill>
              </a:rPr>
              <a:t> to dynamic import()</a:t>
            </a:r>
          </a:p>
          <a:p>
            <a:pPr lvl="1"/>
            <a:r>
              <a:rPr lang="en-US" sz="2100" dirty="0">
                <a:solidFill>
                  <a:schemeClr val="bg1"/>
                </a:solidFill>
              </a:rPr>
              <a:t>Fix imports that load </a:t>
            </a:r>
            <a:r>
              <a:rPr lang="en-US" sz="2100" dirty="0" err="1">
                <a:solidFill>
                  <a:schemeClr val="bg1"/>
                </a:solidFill>
              </a:rPr>
              <a:t>polyfills</a:t>
            </a:r>
            <a:r>
              <a:rPr lang="en-US" sz="2100" dirty="0">
                <a:solidFill>
                  <a:schemeClr val="bg1"/>
                </a:solidFill>
              </a:rPr>
              <a:t>.</a:t>
            </a:r>
          </a:p>
        </p:txBody>
      </p:sp>
    </p:spTree>
    <p:extLst>
      <p:ext uri="{BB962C8B-B14F-4D97-AF65-F5344CB8AC3E}">
        <p14:creationId xmlns:p14="http://schemas.microsoft.com/office/powerpoint/2010/main" val="362206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1FD4-B9A4-4E75-934D-AAA94BEF18BA}"/>
              </a:ext>
            </a:extLst>
          </p:cNvPr>
          <p:cNvSpPr>
            <a:spLocks noGrp="1"/>
          </p:cNvSpPr>
          <p:nvPr>
            <p:ph type="title"/>
          </p:nvPr>
        </p:nvSpPr>
        <p:spPr>
          <a:xfrm>
            <a:off x="379199" y="0"/>
            <a:ext cx="10477986" cy="612337"/>
          </a:xfrm>
        </p:spPr>
        <p:txBody>
          <a:bodyPr/>
          <a:lstStyle/>
          <a:p>
            <a:r>
              <a:rPr lang="en-US" dirty="0"/>
              <a:t>Tools overview – Polymer CLI</a:t>
            </a:r>
          </a:p>
        </p:txBody>
      </p:sp>
      <p:sp>
        <p:nvSpPr>
          <p:cNvPr id="3" name="Content Placeholder 2">
            <a:extLst>
              <a:ext uri="{FF2B5EF4-FFF2-40B4-BE49-F238E27FC236}">
                <a16:creationId xmlns:a16="http://schemas.microsoft.com/office/drawing/2014/main" id="{F8BB676E-9248-424E-B28C-5CC612CF9098}"/>
              </a:ext>
            </a:extLst>
          </p:cNvPr>
          <p:cNvSpPr>
            <a:spLocks noGrp="1"/>
          </p:cNvSpPr>
          <p:nvPr>
            <p:ph idx="1"/>
          </p:nvPr>
        </p:nvSpPr>
        <p:spPr>
          <a:xfrm>
            <a:off x="379199" y="612337"/>
            <a:ext cx="11345747" cy="5730406"/>
          </a:xfrm>
        </p:spPr>
        <p:txBody>
          <a:bodyPr>
            <a:normAutofit lnSpcReduction="10000"/>
          </a:bodyPr>
          <a:lstStyle/>
          <a:p>
            <a:r>
              <a:rPr lang="en-US" sz="2400" b="1" u="sng" dirty="0"/>
              <a:t>Polymer CLI</a:t>
            </a:r>
            <a:r>
              <a:rPr lang="en-US" sz="2400" dirty="0">
                <a:solidFill>
                  <a:schemeClr val="bg1"/>
                </a:solidFill>
              </a:rPr>
              <a:t>: </a:t>
            </a:r>
          </a:p>
          <a:p>
            <a:pPr lvl="1"/>
            <a:r>
              <a:rPr lang="en-US" dirty="0">
                <a:solidFill>
                  <a:schemeClr val="bg1"/>
                </a:solidFill>
              </a:rPr>
              <a:t>Polymer CLI is the official command line tool for Polymer projects and Web Components. </a:t>
            </a:r>
          </a:p>
          <a:p>
            <a:pPr lvl="1"/>
            <a:r>
              <a:rPr lang="en-US" dirty="0">
                <a:solidFill>
                  <a:schemeClr val="bg1"/>
                </a:solidFill>
              </a:rPr>
              <a:t> It includes a build pipeline, a boilerplate generator for creating elements and apps, a linter, a development server, and a test runner</a:t>
            </a:r>
          </a:p>
          <a:p>
            <a:r>
              <a:rPr lang="en-US" sz="2400" b="1" u="sng" dirty="0"/>
              <a:t>polymer build:</a:t>
            </a:r>
            <a:r>
              <a:rPr lang="en-US" sz="2400" b="1" dirty="0">
                <a:solidFill>
                  <a:schemeClr val="bg1"/>
                </a:solidFill>
              </a:rPr>
              <a:t> </a:t>
            </a:r>
            <a:r>
              <a:rPr lang="en-US" sz="2400" dirty="0">
                <a:solidFill>
                  <a:schemeClr val="bg1"/>
                </a:solidFill>
              </a:rPr>
              <a:t>This command is for app projects </a:t>
            </a:r>
            <a:r>
              <a:rPr lang="en-US" sz="2400" dirty="0" err="1">
                <a:solidFill>
                  <a:schemeClr val="bg1"/>
                </a:solidFill>
              </a:rPr>
              <a:t>only.Generates</a:t>
            </a:r>
            <a:r>
              <a:rPr lang="en-US" sz="2400" dirty="0">
                <a:solidFill>
                  <a:schemeClr val="bg1"/>
                </a:solidFill>
              </a:rPr>
              <a:t> a production-ready build of your app. This process includes minifying the HTML, CSS, and JS of the application dependencies, and generating a service worker to pre-cache dependencies</a:t>
            </a:r>
          </a:p>
          <a:p>
            <a:r>
              <a:rPr lang="en-US" sz="2400" b="1" u="sng" dirty="0"/>
              <a:t>polymer </a:t>
            </a:r>
            <a:r>
              <a:rPr lang="en-US" sz="2400" b="1" u="sng" dirty="0" err="1"/>
              <a:t>init</a:t>
            </a:r>
            <a:r>
              <a:rPr lang="en-US" sz="2400" b="1" u="sng" dirty="0"/>
              <a:t>: </a:t>
            </a:r>
            <a:r>
              <a:rPr lang="en-US" sz="2400" dirty="0">
                <a:solidFill>
                  <a:schemeClr val="bg1"/>
                </a:solidFill>
              </a:rPr>
              <a:t>Initializes</a:t>
            </a:r>
            <a:r>
              <a:rPr lang="en-US" sz="2400" u="sng" dirty="0"/>
              <a:t> </a:t>
            </a:r>
            <a:r>
              <a:rPr lang="en-US" sz="2400" dirty="0">
                <a:solidFill>
                  <a:schemeClr val="bg1"/>
                </a:solidFill>
              </a:rPr>
              <a:t>a Polymer project from one of several templates. </a:t>
            </a:r>
          </a:p>
          <a:p>
            <a:r>
              <a:rPr lang="en-US" sz="2400" b="1" u="sng" dirty="0"/>
              <a:t>polymer lint: </a:t>
            </a:r>
            <a:r>
              <a:rPr lang="en-US" sz="2400" dirty="0">
                <a:solidFill>
                  <a:schemeClr val="bg1"/>
                </a:solidFill>
              </a:rPr>
              <a:t>Analyze your project for syntax errors, missing imports, bad databinding expressions and more. polymer lint helps with identifying issues across your HTML, JS, and CSS based on an in-depth analysis of web components in source code.</a:t>
            </a:r>
          </a:p>
          <a:p>
            <a:r>
              <a:rPr lang="en-US" sz="2400" b="1" u="sng" dirty="0"/>
              <a:t>polymer serve: </a:t>
            </a:r>
            <a:r>
              <a:rPr lang="en-US" sz="2400" dirty="0">
                <a:solidFill>
                  <a:schemeClr val="bg1"/>
                </a:solidFill>
              </a:rPr>
              <a:t>Runs a local web server. If you want to view a live demo of your element or app, run the local web server</a:t>
            </a:r>
          </a:p>
          <a:p>
            <a:r>
              <a:rPr lang="en-US" sz="2400" b="1" u="sng" dirty="0"/>
              <a:t>polymer test: </a:t>
            </a:r>
            <a:r>
              <a:rPr lang="en-US" sz="2400" dirty="0">
                <a:solidFill>
                  <a:schemeClr val="bg1"/>
                </a:solidFill>
              </a:rPr>
              <a:t>polymer CLI automatically runs all of the tests that it finds in the test directory</a:t>
            </a:r>
          </a:p>
          <a:p>
            <a:endParaRPr lang="en-US" sz="2400" dirty="0">
              <a:solidFill>
                <a:schemeClr val="bg1"/>
              </a:solidFill>
            </a:endParaRPr>
          </a:p>
        </p:txBody>
      </p:sp>
    </p:spTree>
    <p:extLst>
      <p:ext uri="{BB962C8B-B14F-4D97-AF65-F5344CB8AC3E}">
        <p14:creationId xmlns:p14="http://schemas.microsoft.com/office/powerpoint/2010/main" val="4063555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BC9A-5B91-4657-91F2-F20D9F4A6A98}"/>
              </a:ext>
            </a:extLst>
          </p:cNvPr>
          <p:cNvSpPr>
            <a:spLocks noGrp="1"/>
          </p:cNvSpPr>
          <p:nvPr>
            <p:ph type="ctrTitle"/>
          </p:nvPr>
        </p:nvSpPr>
        <p:spPr>
          <a:xfrm>
            <a:off x="518510" y="3232743"/>
            <a:ext cx="10951780" cy="473069"/>
          </a:xfrm>
        </p:spPr>
        <p:txBody>
          <a:bodyPr/>
          <a:lstStyle/>
          <a:p>
            <a:r>
              <a:rPr lang="en-US" dirty="0">
                <a:solidFill>
                  <a:schemeClr val="bg1"/>
                </a:solidFill>
              </a:rPr>
              <a:t>Thank You</a:t>
            </a:r>
          </a:p>
        </p:txBody>
      </p:sp>
    </p:spTree>
    <p:extLst>
      <p:ext uri="{BB962C8B-B14F-4D97-AF65-F5344CB8AC3E}">
        <p14:creationId xmlns:p14="http://schemas.microsoft.com/office/powerpoint/2010/main" val="197718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01AF-812C-440E-B011-EDE04D30827E}"/>
              </a:ext>
            </a:extLst>
          </p:cNvPr>
          <p:cNvSpPr>
            <a:spLocks noGrp="1"/>
          </p:cNvSpPr>
          <p:nvPr>
            <p:ph type="title"/>
          </p:nvPr>
        </p:nvSpPr>
        <p:spPr/>
        <p:txBody>
          <a:bodyPr/>
          <a:lstStyle/>
          <a:p>
            <a:r>
              <a:rPr lang="en-US" dirty="0"/>
              <a:t>Tools overview </a:t>
            </a:r>
          </a:p>
        </p:txBody>
      </p:sp>
      <p:sp>
        <p:nvSpPr>
          <p:cNvPr id="3" name="Content Placeholder 2">
            <a:extLst>
              <a:ext uri="{FF2B5EF4-FFF2-40B4-BE49-F238E27FC236}">
                <a16:creationId xmlns:a16="http://schemas.microsoft.com/office/drawing/2014/main" id="{9C14B182-CC7D-431F-9303-B2585F1DEFF2}"/>
              </a:ext>
            </a:extLst>
          </p:cNvPr>
          <p:cNvSpPr>
            <a:spLocks noGrp="1"/>
          </p:cNvSpPr>
          <p:nvPr>
            <p:ph idx="1"/>
          </p:nvPr>
        </p:nvSpPr>
        <p:spPr>
          <a:xfrm>
            <a:off x="379199" y="872359"/>
            <a:ext cx="11345747" cy="5304604"/>
          </a:xfrm>
        </p:spPr>
        <p:txBody>
          <a:bodyPr>
            <a:normAutofit lnSpcReduction="10000"/>
          </a:bodyPr>
          <a:lstStyle/>
          <a:p>
            <a:r>
              <a:rPr lang="en-US" u="sng" dirty="0" err="1"/>
              <a:t>Polymer.json</a:t>
            </a:r>
            <a:r>
              <a:rPr lang="en-US" u="sng" dirty="0"/>
              <a:t> specification</a:t>
            </a:r>
            <a:r>
              <a:rPr lang="en-US" dirty="0">
                <a:solidFill>
                  <a:schemeClr val="bg1"/>
                </a:solidFill>
              </a:rPr>
              <a:t>: Create a </a:t>
            </a:r>
            <a:r>
              <a:rPr lang="en-US" dirty="0" err="1">
                <a:solidFill>
                  <a:schemeClr val="bg1"/>
                </a:solidFill>
              </a:rPr>
              <a:t>polymer.json</a:t>
            </a:r>
            <a:r>
              <a:rPr lang="en-US" dirty="0">
                <a:solidFill>
                  <a:schemeClr val="bg1"/>
                </a:solidFill>
              </a:rPr>
              <a:t> file in your top-level project folder to configure the behavior of Polymer CLI tools for your Polymer project</a:t>
            </a:r>
          </a:p>
          <a:p>
            <a:r>
              <a:rPr lang="en-US" dirty="0">
                <a:solidFill>
                  <a:schemeClr val="bg1"/>
                </a:solidFill>
              </a:rPr>
              <a:t>Polymer uses unit testing tool called web component tester</a:t>
            </a:r>
          </a:p>
          <a:p>
            <a:r>
              <a:rPr lang="en-US" u="sng" dirty="0"/>
              <a:t>Web component tester</a:t>
            </a:r>
            <a:r>
              <a:rPr lang="en-US" dirty="0">
                <a:solidFill>
                  <a:schemeClr val="bg1"/>
                </a:solidFill>
              </a:rPr>
              <a:t>: it is an end-to-end testing environment built by the Polymer team. It enables you to test your elements locally, against all of your installed browsers, or remotely. </a:t>
            </a:r>
          </a:p>
          <a:p>
            <a:r>
              <a:rPr lang="en-US" dirty="0">
                <a:solidFill>
                  <a:schemeClr val="bg1"/>
                </a:solidFill>
              </a:rPr>
              <a:t>It is built on top of popular third-party tools, including:</a:t>
            </a:r>
          </a:p>
          <a:p>
            <a:pPr lvl="1"/>
            <a:r>
              <a:rPr lang="en-US" b="1" u="sng" dirty="0"/>
              <a:t>Mocha</a:t>
            </a:r>
            <a:r>
              <a:rPr lang="en-US" dirty="0">
                <a:solidFill>
                  <a:schemeClr val="bg1"/>
                </a:solidFill>
              </a:rPr>
              <a:t> for a test framework, complete with support for BDD and TDD.</a:t>
            </a:r>
          </a:p>
          <a:p>
            <a:pPr lvl="1"/>
            <a:r>
              <a:rPr lang="en-US" b="1" u="sng" dirty="0"/>
              <a:t>Chai</a:t>
            </a:r>
            <a:r>
              <a:rPr lang="en-US" dirty="0">
                <a:solidFill>
                  <a:schemeClr val="bg1"/>
                </a:solidFill>
              </a:rPr>
              <a:t> for more assertion types that can be used with your Mocha tests.</a:t>
            </a:r>
          </a:p>
          <a:p>
            <a:pPr lvl="1"/>
            <a:r>
              <a:rPr lang="en-US" b="1" u="sng" dirty="0" err="1"/>
              <a:t>Sinon</a:t>
            </a:r>
            <a:r>
              <a:rPr lang="en-US" dirty="0">
                <a:solidFill>
                  <a:schemeClr val="bg1"/>
                </a:solidFill>
              </a:rPr>
              <a:t> for spies, stubs, and mocks.</a:t>
            </a:r>
          </a:p>
          <a:p>
            <a:pPr lvl="1"/>
            <a:r>
              <a:rPr lang="en-US" b="1" u="sng" dirty="0"/>
              <a:t>Selenium</a:t>
            </a:r>
            <a:r>
              <a:rPr lang="en-US" dirty="0">
                <a:solidFill>
                  <a:schemeClr val="bg1"/>
                </a:solidFill>
              </a:rPr>
              <a:t> for running tests against multiple browsers.</a:t>
            </a:r>
          </a:p>
          <a:p>
            <a:pPr lvl="1"/>
            <a:r>
              <a:rPr lang="en-US" dirty="0">
                <a:solidFill>
                  <a:schemeClr val="bg1"/>
                </a:solidFill>
              </a:rPr>
              <a:t>Accessibility Developer Tools for accessibility audits.</a:t>
            </a:r>
          </a:p>
        </p:txBody>
      </p:sp>
    </p:spTree>
    <p:extLst>
      <p:ext uri="{BB962C8B-B14F-4D97-AF65-F5344CB8AC3E}">
        <p14:creationId xmlns:p14="http://schemas.microsoft.com/office/powerpoint/2010/main" val="475902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4E7E-281C-4E05-A1AD-F4A2773725BE}"/>
              </a:ext>
            </a:extLst>
          </p:cNvPr>
          <p:cNvSpPr>
            <a:spLocks noGrp="1"/>
          </p:cNvSpPr>
          <p:nvPr>
            <p:ph type="title"/>
          </p:nvPr>
        </p:nvSpPr>
        <p:spPr>
          <a:xfrm>
            <a:off x="379199" y="1"/>
            <a:ext cx="10477986" cy="487680"/>
          </a:xfrm>
        </p:spPr>
        <p:txBody>
          <a:bodyPr/>
          <a:lstStyle/>
          <a:p>
            <a:r>
              <a:rPr lang="en-US" sz="2800" dirty="0"/>
              <a:t>Polymer elements</a:t>
            </a:r>
          </a:p>
        </p:txBody>
      </p:sp>
      <p:sp>
        <p:nvSpPr>
          <p:cNvPr id="3" name="Content Placeholder 2">
            <a:extLst>
              <a:ext uri="{FF2B5EF4-FFF2-40B4-BE49-F238E27FC236}">
                <a16:creationId xmlns:a16="http://schemas.microsoft.com/office/drawing/2014/main" id="{3546C6BA-0ABC-425C-B6EC-E926C6DF5DE8}"/>
              </a:ext>
            </a:extLst>
          </p:cNvPr>
          <p:cNvSpPr>
            <a:spLocks noGrp="1"/>
          </p:cNvSpPr>
          <p:nvPr>
            <p:ph idx="1"/>
          </p:nvPr>
        </p:nvSpPr>
        <p:spPr>
          <a:xfrm>
            <a:off x="379199" y="548642"/>
            <a:ext cx="11345747" cy="5867399"/>
          </a:xfrm>
        </p:spPr>
        <p:txBody>
          <a:bodyPr>
            <a:normAutofit fontScale="92500" lnSpcReduction="10000"/>
          </a:bodyPr>
          <a:lstStyle/>
          <a:p>
            <a:r>
              <a:rPr lang="en-US" sz="2400" dirty="0">
                <a:solidFill>
                  <a:schemeClr val="bg1"/>
                </a:solidFill>
              </a:rPr>
              <a:t>Polymer elements are a set of visual and non-visual elements designed to work with the layout, user interaction, selection, and scaffolding applications. These include everything from a simple button to a dialog box with neat visual effects.</a:t>
            </a:r>
          </a:p>
          <a:p>
            <a:r>
              <a:rPr lang="en-US" sz="2400" dirty="0">
                <a:solidFill>
                  <a:schemeClr val="bg1"/>
                </a:solidFill>
              </a:rPr>
              <a:t>Below are the types of elements are available.</a:t>
            </a:r>
          </a:p>
          <a:p>
            <a:pPr marL="914400" lvl="1" indent="-457200">
              <a:buFont typeface="+mj-lt"/>
              <a:buAutoNum type="arabicPeriod"/>
            </a:pPr>
            <a:r>
              <a:rPr lang="en-US" b="1" u="sng" dirty="0"/>
              <a:t>App elements</a:t>
            </a:r>
            <a:r>
              <a:rPr lang="en-US" dirty="0">
                <a:solidFill>
                  <a:schemeClr val="bg1"/>
                </a:solidFill>
              </a:rPr>
              <a:t>: are </a:t>
            </a:r>
            <a:r>
              <a:rPr lang="en-US" dirty="0" err="1">
                <a:solidFill>
                  <a:schemeClr val="bg1"/>
                </a:solidFill>
              </a:rPr>
              <a:t>usefull</a:t>
            </a:r>
            <a:r>
              <a:rPr lang="en-US" dirty="0">
                <a:solidFill>
                  <a:schemeClr val="bg1"/>
                </a:solidFill>
              </a:rPr>
              <a:t> when building entire application.</a:t>
            </a:r>
          </a:p>
          <a:p>
            <a:pPr marL="914400" lvl="2" indent="0">
              <a:buNone/>
            </a:pPr>
            <a:r>
              <a:rPr lang="en-US" dirty="0">
                <a:solidFill>
                  <a:schemeClr val="bg1"/>
                </a:solidFill>
              </a:rPr>
              <a:t>App-layout, app-route, app-localize-behavior and app-storage</a:t>
            </a:r>
          </a:p>
          <a:p>
            <a:pPr marL="914400" lvl="1" indent="-457200">
              <a:buFont typeface="+mj-lt"/>
              <a:buAutoNum type="arabicPeriod"/>
            </a:pPr>
            <a:r>
              <a:rPr lang="en-US" b="1" u="sng" dirty="0"/>
              <a:t>Iron elements</a:t>
            </a:r>
            <a:r>
              <a:rPr lang="en-US" dirty="0">
                <a:solidFill>
                  <a:schemeClr val="bg1"/>
                </a:solidFill>
              </a:rPr>
              <a:t>: are the basic building blocks for creating an application</a:t>
            </a:r>
          </a:p>
          <a:p>
            <a:pPr marL="914400" lvl="1" indent="-457200">
              <a:buFont typeface="+mj-lt"/>
              <a:buAutoNum type="arabicPeriod"/>
            </a:pPr>
            <a:r>
              <a:rPr lang="en-US" b="1" u="sng" dirty="0"/>
              <a:t>Paper elements</a:t>
            </a:r>
            <a:r>
              <a:rPr lang="en-US" dirty="0">
                <a:solidFill>
                  <a:schemeClr val="bg1"/>
                </a:solidFill>
              </a:rPr>
              <a:t>: The paper elements are a set of UI components designed to implement Google's material design guidelines</a:t>
            </a:r>
          </a:p>
          <a:p>
            <a:pPr marL="914400" lvl="1" indent="-457200">
              <a:buFont typeface="+mj-lt"/>
              <a:buAutoNum type="arabicPeriod"/>
            </a:pPr>
            <a:r>
              <a:rPr lang="en-US" b="1" u="sng" dirty="0"/>
              <a:t>Google web components</a:t>
            </a:r>
            <a:r>
              <a:rPr lang="en-US" dirty="0">
                <a:solidFill>
                  <a:schemeClr val="bg1"/>
                </a:solidFill>
              </a:rPr>
              <a:t>: The Google web component are a stock of web components for Google APIs &amp; services.</a:t>
            </a:r>
          </a:p>
          <a:p>
            <a:pPr marL="914400" lvl="1" indent="-457200">
              <a:buFont typeface="+mj-lt"/>
              <a:buAutoNum type="arabicPeriod"/>
            </a:pPr>
            <a:r>
              <a:rPr lang="en-US" b="1" u="sng" dirty="0"/>
              <a:t>Gold elements</a:t>
            </a:r>
            <a:r>
              <a:rPr lang="en-US" dirty="0">
                <a:solidFill>
                  <a:schemeClr val="bg1"/>
                </a:solidFill>
              </a:rPr>
              <a:t>: The gold elements are built for e-commerce-specific use cases.</a:t>
            </a:r>
          </a:p>
          <a:p>
            <a:pPr marL="914400" lvl="1" indent="-457200">
              <a:buFont typeface="+mj-lt"/>
              <a:buAutoNum type="arabicPeriod"/>
            </a:pPr>
            <a:r>
              <a:rPr lang="en-US" b="1" u="sng" dirty="0"/>
              <a:t>Neon </a:t>
            </a:r>
            <a:r>
              <a:rPr lang="en-US" b="1" u="sng" dirty="0" err="1"/>
              <a:t>elements</a:t>
            </a:r>
            <a:r>
              <a:rPr lang="en-US" dirty="0" err="1">
                <a:solidFill>
                  <a:schemeClr val="bg1"/>
                </a:solidFill>
              </a:rPr>
              <a:t>:It</a:t>
            </a:r>
            <a:r>
              <a:rPr lang="en-US" dirty="0">
                <a:solidFill>
                  <a:schemeClr val="bg1"/>
                </a:solidFill>
              </a:rPr>
              <a:t> is used for implementing animated transitions for polymer elements using web animations.</a:t>
            </a:r>
          </a:p>
          <a:p>
            <a:pPr marL="914400" lvl="1" indent="-457200">
              <a:buFont typeface="+mj-lt"/>
              <a:buAutoNum type="arabicPeriod"/>
            </a:pPr>
            <a:r>
              <a:rPr lang="en-US" b="1" u="sng" dirty="0"/>
              <a:t>Platinum </a:t>
            </a:r>
            <a:r>
              <a:rPr lang="en-US" b="1" u="sng" dirty="0" err="1"/>
              <a:t>elements</a:t>
            </a:r>
            <a:r>
              <a:rPr lang="en-US" dirty="0" err="1">
                <a:solidFill>
                  <a:schemeClr val="bg1"/>
                </a:solidFill>
              </a:rPr>
              <a:t>:The</a:t>
            </a:r>
            <a:r>
              <a:rPr lang="en-US" dirty="0">
                <a:solidFill>
                  <a:schemeClr val="bg1"/>
                </a:solidFill>
              </a:rPr>
              <a:t> platinum elements provide features to turn your web page into a true </a:t>
            </a:r>
            <a:r>
              <a:rPr lang="en-US" dirty="0" err="1">
                <a:solidFill>
                  <a:schemeClr val="bg1"/>
                </a:solidFill>
              </a:rPr>
              <a:t>webapp</a:t>
            </a:r>
            <a:r>
              <a:rPr lang="en-US" dirty="0">
                <a:solidFill>
                  <a:schemeClr val="bg1"/>
                </a:solidFill>
              </a:rPr>
              <a:t>.</a:t>
            </a:r>
          </a:p>
          <a:p>
            <a:pPr marL="914400" lvl="1" indent="-457200">
              <a:buFont typeface="+mj-lt"/>
              <a:buAutoNum type="arabicPeriod"/>
            </a:pPr>
            <a:r>
              <a:rPr lang="en-US" b="1" u="sng" dirty="0"/>
              <a:t>Molecules </a:t>
            </a:r>
            <a:r>
              <a:rPr lang="en-US" b="1" u="sng" dirty="0" err="1"/>
              <a:t>elements:</a:t>
            </a:r>
            <a:r>
              <a:rPr lang="en-US" dirty="0" err="1">
                <a:solidFill>
                  <a:schemeClr val="bg1"/>
                </a:solidFill>
              </a:rPr>
              <a:t>The</a:t>
            </a:r>
            <a:r>
              <a:rPr lang="en-US" dirty="0">
                <a:solidFill>
                  <a:schemeClr val="bg1"/>
                </a:solidFill>
              </a:rPr>
              <a:t> molecule element helps to develop an application easily and is used to connect a group of plugins to the polymer application</a:t>
            </a:r>
          </a:p>
          <a:p>
            <a:pPr lvl="1"/>
            <a:endParaRPr lang="en-US" dirty="0">
              <a:solidFill>
                <a:schemeClr val="bg1"/>
              </a:solidFill>
            </a:endParaRPr>
          </a:p>
        </p:txBody>
      </p:sp>
    </p:spTree>
    <p:extLst>
      <p:ext uri="{BB962C8B-B14F-4D97-AF65-F5344CB8AC3E}">
        <p14:creationId xmlns:p14="http://schemas.microsoft.com/office/powerpoint/2010/main" val="72843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F9E6-74EB-4D54-AF33-F558CB2330A5}"/>
              </a:ext>
            </a:extLst>
          </p:cNvPr>
          <p:cNvSpPr>
            <a:spLocks noGrp="1"/>
          </p:cNvSpPr>
          <p:nvPr>
            <p:ph type="title"/>
          </p:nvPr>
        </p:nvSpPr>
        <p:spPr>
          <a:xfrm>
            <a:off x="379199" y="1"/>
            <a:ext cx="10477986" cy="457200"/>
          </a:xfrm>
        </p:spPr>
        <p:txBody>
          <a:bodyPr/>
          <a:lstStyle/>
          <a:p>
            <a:r>
              <a:rPr lang="en-US" sz="2800" dirty="0"/>
              <a:t>App elements </a:t>
            </a:r>
            <a:r>
              <a:rPr lang="en-US" sz="2800" dirty="0" err="1"/>
              <a:t>exmaple</a:t>
            </a:r>
            <a:endParaRPr lang="en-US" sz="2800" dirty="0"/>
          </a:p>
        </p:txBody>
      </p:sp>
      <p:sp>
        <p:nvSpPr>
          <p:cNvPr id="3" name="Content Placeholder 2">
            <a:extLst>
              <a:ext uri="{FF2B5EF4-FFF2-40B4-BE49-F238E27FC236}">
                <a16:creationId xmlns:a16="http://schemas.microsoft.com/office/drawing/2014/main" id="{53593212-C1A1-4B8E-BC79-3966F94A6DF2}"/>
              </a:ext>
            </a:extLst>
          </p:cNvPr>
          <p:cNvSpPr>
            <a:spLocks noGrp="1"/>
          </p:cNvSpPr>
          <p:nvPr>
            <p:ph idx="1"/>
          </p:nvPr>
        </p:nvSpPr>
        <p:spPr>
          <a:xfrm>
            <a:off x="379199" y="579121"/>
            <a:ext cx="11345747" cy="5623559"/>
          </a:xfrm>
        </p:spPr>
        <p:txBody>
          <a:bodyPr>
            <a:normAutofit fontScale="92500" lnSpcReduction="20000"/>
          </a:bodyPr>
          <a:lstStyle/>
          <a:p>
            <a:pPr marL="0" indent="0">
              <a:buNone/>
            </a:pPr>
            <a:r>
              <a:rPr lang="en-US" sz="2600" b="1" u="sng" dirty="0"/>
              <a:t>Polymer app-layout</a:t>
            </a:r>
            <a:r>
              <a:rPr lang="en-US" sz="2600" dirty="0">
                <a:solidFill>
                  <a:schemeClr val="bg1"/>
                </a:solidFill>
              </a:rPr>
              <a:t>: The app-layout elements are comprised of components such as toolbars, drawers, and headers. These are used for building high-quality, responsive layouts just with markup.</a:t>
            </a:r>
          </a:p>
          <a:p>
            <a:pPr marL="0" indent="0">
              <a:buNone/>
            </a:pPr>
            <a:r>
              <a:rPr lang="en-US" sz="2400" dirty="0">
                <a:solidFill>
                  <a:schemeClr val="bg1"/>
                </a:solidFill>
              </a:rPr>
              <a:t>Ex:</a:t>
            </a:r>
          </a:p>
          <a:p>
            <a:pPr marL="0" indent="0">
              <a:buNone/>
            </a:pPr>
            <a:r>
              <a:rPr lang="en-US" sz="2400" dirty="0">
                <a:solidFill>
                  <a:schemeClr val="bg1"/>
                </a:solidFill>
              </a:rPr>
              <a:t> &lt;app-drawer-layout&gt;</a:t>
            </a:r>
          </a:p>
          <a:p>
            <a:pPr marL="0" indent="0">
              <a:buNone/>
            </a:pPr>
            <a:r>
              <a:rPr lang="en-US" sz="2400" dirty="0">
                <a:solidFill>
                  <a:schemeClr val="bg1"/>
                </a:solidFill>
              </a:rPr>
              <a:t>	&lt;app-drawer swipe-open slot="drawer"&gt;       </a:t>
            </a:r>
          </a:p>
          <a:p>
            <a:pPr marL="0" indent="0">
              <a:buNone/>
            </a:pPr>
            <a:r>
              <a:rPr lang="en-US" sz="2400" dirty="0">
                <a:solidFill>
                  <a:schemeClr val="bg1"/>
                </a:solidFill>
              </a:rPr>
              <a:t>		&lt;side-menu&gt;&lt;/side-menu&gt;   </a:t>
            </a:r>
          </a:p>
          <a:p>
            <a:pPr marL="0" indent="0">
              <a:buNone/>
            </a:pPr>
            <a:r>
              <a:rPr lang="en-US" sz="2400" dirty="0">
                <a:solidFill>
                  <a:schemeClr val="bg1"/>
                </a:solidFill>
              </a:rPr>
              <a:t>	&lt;/app-drawer&gt;</a:t>
            </a:r>
          </a:p>
          <a:p>
            <a:pPr marL="0" indent="0">
              <a:buNone/>
            </a:pPr>
            <a:r>
              <a:rPr lang="en-US" sz="2400" dirty="0">
                <a:solidFill>
                  <a:schemeClr val="bg1"/>
                </a:solidFill>
              </a:rPr>
              <a:t>         	 &lt;app-header-layout&gt;</a:t>
            </a:r>
          </a:p>
          <a:p>
            <a:pPr marL="914400" lvl="2" indent="0">
              <a:buNone/>
            </a:pPr>
            <a:r>
              <a:rPr lang="en-US" sz="2400" dirty="0">
                <a:solidFill>
                  <a:schemeClr val="bg1"/>
                </a:solidFill>
              </a:rPr>
              <a:t>           &lt;app-header &gt;</a:t>
            </a:r>
          </a:p>
          <a:p>
            <a:pPr marL="914400" lvl="2" indent="0">
              <a:buNone/>
            </a:pPr>
            <a:r>
              <a:rPr lang="en-US" sz="2400" dirty="0">
                <a:solidFill>
                  <a:schemeClr val="bg1"/>
                </a:solidFill>
              </a:rPr>
              <a:t>                  &lt;app-toolbar&gt;</a:t>
            </a:r>
          </a:p>
          <a:p>
            <a:pPr marL="914400" lvl="2" indent="0">
              <a:buNone/>
            </a:pPr>
            <a:r>
              <a:rPr lang="en-US" sz="2400" dirty="0">
                <a:solidFill>
                  <a:schemeClr val="bg1"/>
                </a:solidFill>
              </a:rPr>
              <a:t>		&lt;header-content&gt;&lt;/header-content&gt;</a:t>
            </a:r>
          </a:p>
          <a:p>
            <a:pPr marL="914400" lvl="2" indent="0">
              <a:buNone/>
            </a:pPr>
            <a:r>
              <a:rPr lang="en-US" sz="2400" dirty="0">
                <a:solidFill>
                  <a:schemeClr val="bg1"/>
                </a:solidFill>
              </a:rPr>
              <a:t>	    &lt;/app-toolbar&gt;              </a:t>
            </a:r>
          </a:p>
          <a:p>
            <a:pPr marL="914400" lvl="2" indent="0">
              <a:buNone/>
            </a:pPr>
            <a:r>
              <a:rPr lang="en-US" sz="2400" dirty="0">
                <a:solidFill>
                  <a:schemeClr val="bg1"/>
                </a:solidFill>
              </a:rPr>
              <a:t>            &lt;/app-header&gt;</a:t>
            </a:r>
          </a:p>
          <a:p>
            <a:pPr marL="914400" lvl="2" indent="0">
              <a:buNone/>
            </a:pPr>
            <a:r>
              <a:rPr lang="en-US" sz="2400" dirty="0">
                <a:solidFill>
                  <a:schemeClr val="bg1"/>
                </a:solidFill>
              </a:rPr>
              <a:t>           &lt;main-content&gt;&lt;/main-content&gt;</a:t>
            </a:r>
          </a:p>
          <a:p>
            <a:pPr marL="914400" lvl="2" indent="0">
              <a:buNone/>
            </a:pPr>
            <a:r>
              <a:rPr lang="en-US" sz="2400" dirty="0">
                <a:solidFill>
                  <a:schemeClr val="bg1"/>
                </a:solidFill>
              </a:rPr>
              <a:t>&lt;/app-header-layout&gt;</a:t>
            </a:r>
          </a:p>
          <a:p>
            <a:pPr marL="0" indent="0">
              <a:buNone/>
            </a:pPr>
            <a:r>
              <a:rPr lang="en-US" sz="2400" dirty="0">
                <a:solidFill>
                  <a:schemeClr val="bg1"/>
                </a:solidFill>
              </a:rPr>
              <a:t>&lt;/app-drawer-layout&gt;</a:t>
            </a:r>
          </a:p>
        </p:txBody>
      </p:sp>
    </p:spTree>
    <p:extLst>
      <p:ext uri="{BB962C8B-B14F-4D97-AF65-F5344CB8AC3E}">
        <p14:creationId xmlns:p14="http://schemas.microsoft.com/office/powerpoint/2010/main" val="211609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22667-061B-4E7F-A82C-DFBDC8FEA19E}"/>
              </a:ext>
            </a:extLst>
          </p:cNvPr>
          <p:cNvSpPr>
            <a:spLocks noGrp="1"/>
          </p:cNvSpPr>
          <p:nvPr>
            <p:ph type="title"/>
          </p:nvPr>
        </p:nvSpPr>
        <p:spPr>
          <a:xfrm>
            <a:off x="379199" y="158069"/>
            <a:ext cx="10477986" cy="612337"/>
          </a:xfrm>
        </p:spPr>
        <p:txBody>
          <a:bodyPr/>
          <a:lstStyle/>
          <a:p>
            <a:r>
              <a:rPr lang="en-US" dirty="0"/>
              <a:t>Iron elements example</a:t>
            </a:r>
          </a:p>
        </p:txBody>
      </p:sp>
      <p:sp>
        <p:nvSpPr>
          <p:cNvPr id="3" name="Content Placeholder 2">
            <a:extLst>
              <a:ext uri="{FF2B5EF4-FFF2-40B4-BE49-F238E27FC236}">
                <a16:creationId xmlns:a16="http://schemas.microsoft.com/office/drawing/2014/main" id="{67010C54-9DFB-4AED-A7BF-E3F8E5939CD6}"/>
              </a:ext>
            </a:extLst>
          </p:cNvPr>
          <p:cNvSpPr>
            <a:spLocks noGrp="1"/>
          </p:cNvSpPr>
          <p:nvPr>
            <p:ph idx="1"/>
          </p:nvPr>
        </p:nvSpPr>
        <p:spPr>
          <a:xfrm>
            <a:off x="379199" y="872359"/>
            <a:ext cx="11345747" cy="5304604"/>
          </a:xfrm>
        </p:spPr>
        <p:txBody>
          <a:bodyPr>
            <a:normAutofit lnSpcReduction="10000"/>
          </a:bodyPr>
          <a:lstStyle/>
          <a:p>
            <a:r>
              <a:rPr lang="en-US" sz="2400" dirty="0">
                <a:solidFill>
                  <a:schemeClr val="bg1"/>
                </a:solidFill>
              </a:rPr>
              <a:t>Basic building blocks for creating an application.</a:t>
            </a:r>
          </a:p>
          <a:p>
            <a:pPr marL="0" indent="0">
              <a:buNone/>
            </a:pPr>
            <a:r>
              <a:rPr lang="en-US" sz="2400" dirty="0">
                <a:solidFill>
                  <a:schemeClr val="bg1"/>
                </a:solidFill>
              </a:rPr>
              <a:t>Ex: </a:t>
            </a:r>
          </a:p>
          <a:p>
            <a:pPr marL="0" indent="0">
              <a:buNone/>
            </a:pPr>
            <a:r>
              <a:rPr lang="en-US" sz="2400" dirty="0">
                <a:solidFill>
                  <a:schemeClr val="bg1"/>
                </a:solidFill>
              </a:rPr>
              <a:t>&lt;iron-ajax</a:t>
            </a:r>
          </a:p>
          <a:p>
            <a:pPr marL="0" indent="0">
              <a:buNone/>
            </a:pPr>
            <a:r>
              <a:rPr lang="en-US" sz="2400" dirty="0">
                <a:solidFill>
                  <a:schemeClr val="bg1"/>
                </a:solidFill>
              </a:rPr>
              <a:t>        auto </a:t>
            </a:r>
          </a:p>
          <a:p>
            <a:pPr marL="0" indent="0">
              <a:buNone/>
            </a:pPr>
            <a:r>
              <a:rPr lang="en-US" sz="2400" dirty="0">
                <a:solidFill>
                  <a:schemeClr val="bg1"/>
                </a:solidFill>
              </a:rPr>
              <a:t>        id="ajax"</a:t>
            </a:r>
          </a:p>
          <a:p>
            <a:pPr marL="0" indent="0">
              <a:buNone/>
            </a:pPr>
            <a:r>
              <a:rPr lang="en-US" sz="2400" dirty="0">
                <a:solidFill>
                  <a:schemeClr val="bg1"/>
                </a:solidFill>
              </a:rPr>
              <a:t>        </a:t>
            </a:r>
            <a:r>
              <a:rPr lang="en-US" sz="2400" dirty="0" err="1">
                <a:solidFill>
                  <a:schemeClr val="bg1"/>
                </a:solidFill>
              </a:rPr>
              <a:t>url</a:t>
            </a:r>
            <a:r>
              <a:rPr lang="en-US" sz="2400" dirty="0">
                <a:solidFill>
                  <a:schemeClr val="bg1"/>
                </a:solidFill>
              </a:rPr>
              <a:t>="https://reqres.in/</a:t>
            </a:r>
            <a:r>
              <a:rPr lang="en-US" sz="2400" dirty="0" err="1">
                <a:solidFill>
                  <a:schemeClr val="bg1"/>
                </a:solidFill>
              </a:rPr>
              <a:t>api</a:t>
            </a:r>
            <a:r>
              <a:rPr lang="en-US" sz="2400" dirty="0">
                <a:solidFill>
                  <a:schemeClr val="bg1"/>
                </a:solidFill>
              </a:rPr>
              <a:t>/users"</a:t>
            </a:r>
          </a:p>
          <a:p>
            <a:pPr marL="0" indent="0">
              <a:buNone/>
            </a:pPr>
            <a:r>
              <a:rPr lang="en-US" sz="2400" dirty="0">
                <a:solidFill>
                  <a:schemeClr val="bg1"/>
                </a:solidFill>
              </a:rPr>
              <a:t>        on-response="_</a:t>
            </a:r>
            <a:r>
              <a:rPr lang="en-US" sz="2400" dirty="0" err="1">
                <a:solidFill>
                  <a:schemeClr val="bg1"/>
                </a:solidFill>
              </a:rPr>
              <a:t>handleResponse</a:t>
            </a:r>
            <a:r>
              <a:rPr lang="en-US" sz="2400" dirty="0">
                <a:solidFill>
                  <a:schemeClr val="bg1"/>
                </a:solidFill>
              </a:rPr>
              <a:t>"&gt;</a:t>
            </a:r>
          </a:p>
          <a:p>
            <a:pPr marL="0" indent="0">
              <a:buNone/>
            </a:pPr>
            <a:r>
              <a:rPr lang="en-US" sz="2400" dirty="0">
                <a:solidFill>
                  <a:schemeClr val="bg1"/>
                </a:solidFill>
              </a:rPr>
              <a:t>&lt;/iron-ajax&gt;</a:t>
            </a:r>
            <a:br>
              <a:rPr lang="en-US" sz="2400" dirty="0">
                <a:solidFill>
                  <a:schemeClr val="bg1"/>
                </a:solidFill>
              </a:rPr>
            </a:br>
            <a:endParaRPr lang="en-US" sz="2400" dirty="0">
              <a:solidFill>
                <a:schemeClr val="bg1"/>
              </a:solidFill>
            </a:endParaRPr>
          </a:p>
          <a:p>
            <a:pPr marL="0" indent="0">
              <a:buNone/>
            </a:pPr>
            <a:r>
              <a:rPr lang="en-US" sz="2400" dirty="0">
                <a:solidFill>
                  <a:schemeClr val="bg1"/>
                </a:solidFill>
              </a:rPr>
              <a:t>_</a:t>
            </a:r>
            <a:r>
              <a:rPr lang="en-US" sz="2400" dirty="0" err="1">
                <a:solidFill>
                  <a:schemeClr val="bg1"/>
                </a:solidFill>
              </a:rPr>
              <a:t>handleResponse</a:t>
            </a:r>
            <a:r>
              <a:rPr lang="en-US" sz="2400" dirty="0">
                <a:solidFill>
                  <a:schemeClr val="bg1"/>
                </a:solidFill>
              </a:rPr>
              <a:t>(event) {</a:t>
            </a:r>
          </a:p>
          <a:p>
            <a:pPr marL="0" indent="0">
              <a:buNone/>
            </a:pPr>
            <a:r>
              <a:rPr lang="en-US" sz="2400" dirty="0">
                <a:solidFill>
                  <a:schemeClr val="bg1"/>
                </a:solidFill>
              </a:rPr>
              <a:t>    console.log(</a:t>
            </a:r>
            <a:r>
              <a:rPr lang="en-US" sz="2400" dirty="0" err="1">
                <a:solidFill>
                  <a:schemeClr val="bg1"/>
                </a:solidFill>
              </a:rPr>
              <a:t>event.detail.__data</a:t>
            </a:r>
            <a:r>
              <a:rPr lang="en-US" sz="2400" dirty="0">
                <a:solidFill>
                  <a:schemeClr val="bg1"/>
                </a:solidFill>
              </a:rPr>
              <a:t>)</a:t>
            </a:r>
          </a:p>
          <a:p>
            <a:pPr marL="0" indent="0">
              <a:buNone/>
            </a:pPr>
            <a:r>
              <a:rPr lang="en-US" sz="2400" dirty="0">
                <a:solidFill>
                  <a:schemeClr val="bg1"/>
                </a:solidFill>
              </a:rPr>
              <a:t>}</a:t>
            </a:r>
          </a:p>
        </p:txBody>
      </p:sp>
      <p:sp>
        <p:nvSpPr>
          <p:cNvPr id="4" name="Rectangle 3">
            <a:extLst>
              <a:ext uri="{FF2B5EF4-FFF2-40B4-BE49-F238E27FC236}">
                <a16:creationId xmlns:a16="http://schemas.microsoft.com/office/drawing/2014/main" id="{811CED85-3A39-417B-AE84-C623C497D1E0}"/>
              </a:ext>
            </a:extLst>
          </p:cNvPr>
          <p:cNvSpPr/>
          <p:nvPr/>
        </p:nvSpPr>
        <p:spPr>
          <a:xfrm>
            <a:off x="5254172" y="1688603"/>
            <a:ext cx="6836228" cy="36721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&lt;iron-form id="</a:t>
            </a:r>
            <a:r>
              <a:rPr lang="en-US" dirty="0" err="1"/>
              <a:t>demoForm</a:t>
            </a:r>
            <a:r>
              <a:rPr lang="en-US" dirty="0"/>
              <a:t>"&gt;</a:t>
            </a:r>
          </a:p>
          <a:p>
            <a:r>
              <a:rPr lang="en-US" dirty="0"/>
              <a:t>&lt;form &gt;</a:t>
            </a:r>
          </a:p>
          <a:p>
            <a:r>
              <a:rPr lang="en-US" dirty="0"/>
              <a:t>&lt;paper-input name="</a:t>
            </a:r>
            <a:r>
              <a:rPr lang="en-US" dirty="0" err="1"/>
              <a:t>firstName</a:t>
            </a:r>
            <a:r>
              <a:rPr lang="en-US" dirty="0"/>
              <a:t>" value={{</a:t>
            </a:r>
            <a:r>
              <a:rPr lang="en-US" dirty="0" err="1"/>
              <a:t>firstName</a:t>
            </a:r>
            <a:r>
              <a:rPr lang="en-US" dirty="0"/>
              <a:t>}} label="First Name" required error-message="</a:t>
            </a:r>
            <a:r>
              <a:rPr lang="en-US" dirty="0" err="1"/>
              <a:t>Pls</a:t>
            </a:r>
            <a:r>
              <a:rPr lang="en-US" dirty="0"/>
              <a:t> enter First Name"&gt;&lt;/paper-input&gt;</a:t>
            </a:r>
          </a:p>
          <a:p>
            <a:r>
              <a:rPr lang="en-US" dirty="0"/>
              <a:t>&lt;paper-input type="password" name="</a:t>
            </a:r>
            <a:r>
              <a:rPr lang="en-US" dirty="0" err="1"/>
              <a:t>lastName</a:t>
            </a:r>
            <a:r>
              <a:rPr lang="en-US" dirty="0"/>
              <a:t>" value={{</a:t>
            </a:r>
            <a:r>
              <a:rPr lang="en-US" dirty="0" err="1"/>
              <a:t>lastName</a:t>
            </a:r>
            <a:r>
              <a:rPr lang="en-US" dirty="0"/>
              <a:t>}} label="Last Name" required pattern="[a-</a:t>
            </a:r>
            <a:r>
              <a:rPr lang="en-US" dirty="0" err="1"/>
              <a:t>zA</a:t>
            </a:r>
            <a:r>
              <a:rPr lang="en-US" dirty="0"/>
              <a:t>-Z]*" error-message="letters only!"&gt;&lt;/paper-input&gt;</a:t>
            </a:r>
          </a:p>
          <a:p>
            <a:r>
              <a:rPr lang="en-US" dirty="0"/>
              <a:t>&lt;paper-button raised class="custom" on-click="_</a:t>
            </a:r>
            <a:r>
              <a:rPr lang="en-US" dirty="0" err="1"/>
              <a:t>handleSubmit</a:t>
            </a:r>
            <a:r>
              <a:rPr lang="en-US" dirty="0"/>
              <a:t>"&gt;Submit&lt;/paper-button&gt;</a:t>
            </a:r>
          </a:p>
          <a:p>
            <a:r>
              <a:rPr lang="en-US" dirty="0"/>
              <a:t>&lt;/form&gt;</a:t>
            </a:r>
          </a:p>
          <a:p>
            <a:r>
              <a:rPr lang="en-US" dirty="0"/>
              <a:t>&lt;/iron-form&gt;</a:t>
            </a:r>
          </a:p>
        </p:txBody>
      </p:sp>
    </p:spTree>
    <p:extLst>
      <p:ext uri="{BB962C8B-B14F-4D97-AF65-F5344CB8AC3E}">
        <p14:creationId xmlns:p14="http://schemas.microsoft.com/office/powerpoint/2010/main" val="3843431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jsKHEBsRRlOlOADTS5z0vQ"/>
</p:tagLst>
</file>

<file path=ppt/theme/theme1.xml><?xml version="1.0" encoding="utf-8"?>
<a:theme xmlns:a="http://schemas.openxmlformats.org/drawingml/2006/main" name="1_Office Theme">
  <a:themeElements>
    <a:clrScheme name="HCL_RBtC">
      <a:dk1>
        <a:srgbClr val="000000"/>
      </a:dk1>
      <a:lt1>
        <a:srgbClr val="FFFFFF"/>
      </a:lt1>
      <a:dk2>
        <a:srgbClr val="F17E00"/>
      </a:dk2>
      <a:lt2>
        <a:srgbClr val="0066B3"/>
      </a:lt2>
      <a:accent1>
        <a:srgbClr val="288CB4"/>
      </a:accent1>
      <a:accent2>
        <a:srgbClr val="F05A3C"/>
      </a:accent2>
      <a:accent3>
        <a:srgbClr val="28AAA0"/>
      </a:accent3>
      <a:accent4>
        <a:srgbClr val="FA9623"/>
      </a:accent4>
      <a:accent5>
        <a:srgbClr val="4BB4CD"/>
      </a:accent5>
      <a:accent6>
        <a:srgbClr val="7F3F98"/>
      </a:accent6>
      <a:hlink>
        <a:srgbClr val="0066FF"/>
      </a:hlink>
      <a:folHlink>
        <a:srgbClr val="FAB9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rgbClr val="404040"/>
          </a:solidFill>
          <a:prstDash val="sysDot"/>
        </a:ln>
      </a:spPr>
      <a:bodyPr/>
      <a:lstStyle/>
      <a:style>
        <a:lnRef idx="2">
          <a:schemeClr val="accent1">
            <a:shade val="50000"/>
          </a:schemeClr>
        </a:lnRef>
        <a:fillRef idx="1">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14133</TotalTime>
  <Words>4772</Words>
  <Application>Microsoft Office PowerPoint</Application>
  <PresentationFormat>Widescreen</PresentationFormat>
  <Paragraphs>727</Paragraphs>
  <Slides>50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5" baseType="lpstr">
      <vt:lpstr>Arial</vt:lpstr>
      <vt:lpstr>Calibri</vt:lpstr>
      <vt:lpstr>Cambria</vt:lpstr>
      <vt:lpstr>1_Office Theme</vt:lpstr>
      <vt:lpstr>think-cell Slide</vt:lpstr>
      <vt:lpstr>Polymer</vt:lpstr>
      <vt:lpstr>Polymer 3 Topics</vt:lpstr>
      <vt:lpstr>Introduction to Polymer</vt:lpstr>
      <vt:lpstr>Environment Setup</vt:lpstr>
      <vt:lpstr>Tools overview – Polymer CLI</vt:lpstr>
      <vt:lpstr>Tools overview </vt:lpstr>
      <vt:lpstr>Polymer elements</vt:lpstr>
      <vt:lpstr>App elements exmaple</vt:lpstr>
      <vt:lpstr>Iron elements example</vt:lpstr>
      <vt:lpstr>Paper elements example</vt:lpstr>
      <vt:lpstr>Gold elements Examples</vt:lpstr>
      <vt:lpstr>Custom elements</vt:lpstr>
      <vt:lpstr>Custom Elements</vt:lpstr>
      <vt:lpstr>Custom element example</vt:lpstr>
      <vt:lpstr>Properties</vt:lpstr>
      <vt:lpstr>Adding Properties to component example</vt:lpstr>
      <vt:lpstr>Polymer element lifecycle</vt:lpstr>
      <vt:lpstr>Polymer element lifecycle</vt:lpstr>
      <vt:lpstr>Web components</vt:lpstr>
      <vt:lpstr>Shadow DOM</vt:lpstr>
      <vt:lpstr>Shadow DOM</vt:lpstr>
      <vt:lpstr>Shadow DOM style</vt:lpstr>
      <vt:lpstr>slots</vt:lpstr>
      <vt:lpstr>Dom templating</vt:lpstr>
      <vt:lpstr>Inherit a base class template without modifying it</vt:lpstr>
      <vt:lpstr>Override base class template in child class</vt:lpstr>
      <vt:lpstr>Extend Base class template in a child class</vt:lpstr>
      <vt:lpstr>Provide template extension points</vt:lpstr>
      <vt:lpstr>Custom properties</vt:lpstr>
      <vt:lpstr>Events</vt:lpstr>
      <vt:lpstr>Events- add &amp; remove listener imperatively</vt:lpstr>
      <vt:lpstr>Event</vt:lpstr>
      <vt:lpstr>Gesture Events</vt:lpstr>
      <vt:lpstr>Data system – Data Binding</vt:lpstr>
      <vt:lpstr>Data binding – Binding Annotation</vt:lpstr>
      <vt:lpstr>Dataflow</vt:lpstr>
      <vt:lpstr>Observer</vt:lpstr>
      <vt:lpstr>Simple Observers</vt:lpstr>
      <vt:lpstr>Complex observers</vt:lpstr>
      <vt:lpstr>Computed Properties</vt:lpstr>
      <vt:lpstr>Observable changes</vt:lpstr>
      <vt:lpstr>Unobservable changes</vt:lpstr>
      <vt:lpstr>Mutating Objects and Arrays observably</vt:lpstr>
      <vt:lpstr>Batch multiple Properties change</vt:lpstr>
      <vt:lpstr>Helper elements</vt:lpstr>
      <vt:lpstr>Template repeat (Dom-repeat)</vt:lpstr>
      <vt:lpstr>Array selector</vt:lpstr>
      <vt:lpstr>Conditional template (dom-if)</vt:lpstr>
      <vt:lpstr>Polymer 3.0 upgrade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Polymer3</dc:title>
  <dc:creator>Radha Nanjundaswamy</dc:creator>
  <cp:lastModifiedBy>RADHA NANJUNDASWAMY</cp:lastModifiedBy>
  <cp:revision>1509</cp:revision>
  <dcterms:created xsi:type="dcterms:W3CDTF">2018-08-13T05:35:22Z</dcterms:created>
  <dcterms:modified xsi:type="dcterms:W3CDTF">2019-03-05T09:08:13Z</dcterms:modified>
</cp:coreProperties>
</file>