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304" r:id="rId11"/>
    <p:sldId id="1286" r:id="rId12"/>
    <p:sldId id="1287" r:id="rId13"/>
    <p:sldId id="1292" r:id="rId14"/>
    <p:sldId id="1297" r:id="rId15"/>
    <p:sldId id="1288" r:id="rId16"/>
    <p:sldId id="1249" r:id="rId17"/>
  </p:sldIdLst>
  <p:sldSz cx="9144000" cy="5143500" type="screen16x9"/>
  <p:notesSz cx="6858000" cy="9144000"/>
  <p:custShowLst>
    <p:custShow name="Custom Show 1" id="0">
      <p:sldLst>
        <p:sld r:id="rId3"/>
        <p:sld r:id="rId6"/>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showGuides="1">
      <p:cViewPr varScale="1">
        <p:scale>
          <a:sx n="103" d="100"/>
          <a:sy n="103" d="100"/>
        </p:scale>
        <p:origin x="835" y="77"/>
      </p:cViewPr>
      <p:guideLst>
        <p:guide orient="horz" pos="612"/>
        <p:guide pos="144"/>
        <p:guide orient="horz" pos="87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customXml" Target="../customXml/item3.xml"/><Relationship Id="rId22" Type="http://schemas.openxmlformats.org/officeDocument/2006/relationships/customXml" Target="../customXml/item2.xml"/><Relationship Id="rId21" Type="http://schemas.openxmlformats.org/officeDocument/2006/relationships/customXml" Target="../customXml/item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095095" y="3956068"/>
            <a:ext cx="2095554"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Name :</a:t>
            </a:r>
            <a:r>
              <a:rPr lang="en-IN" alt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 </a:t>
            </a:r>
            <a:r>
              <a:rPr lang="en-US" altLang="en-IN" sz="1100" b="0" i="0" u="none" strike="noStrike" cap="none">
                <a:solidFill>
                  <a:schemeClr val="tx1"/>
                </a:solidFill>
                <a:latin typeface="Arial" panose="020B0604020202020204"/>
                <a:ea typeface="Arial" panose="020B0604020202020204"/>
                <a:cs typeface="Arial" panose="020B0604020202020204"/>
                <a:sym typeface="Arial" panose="020B0604020202020204"/>
              </a:rPr>
              <a:t>I Prameela</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ID :</a:t>
            </a:r>
            <a:r>
              <a:rPr lang="en-IN" alt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 1103211040</a:t>
            </a:r>
            <a:r>
              <a:rPr lang="en-US" altLang="en-IN" sz="1100" b="0" i="0" u="none" strike="noStrike" cap="none">
                <a:solidFill>
                  <a:schemeClr val="tx1"/>
                </a:solidFill>
                <a:latin typeface="Arial" panose="020B0604020202020204"/>
                <a:ea typeface="Arial" panose="020B0604020202020204"/>
                <a:cs typeface="Arial" panose="020B0604020202020204"/>
                <a:sym typeface="Arial" panose="020B0604020202020204"/>
              </a:rPr>
              <a:t>15</a:t>
            </a:r>
            <a:endParaRPr lang="en-US" altLang="en-IN"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IN" alt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Grt Instuite Of Engineering And Technology</a:t>
            </a:r>
            <a:endParaRPr lang="en-IN" alt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542693" y="682624"/>
            <a:ext cx="8237033" cy="3740687"/>
          </a:xfrm>
          <a:prstGeom prst="rect">
            <a:avLst/>
          </a:prstGeom>
          <a:noFill/>
          <a:ln>
            <a:noFill/>
          </a:ln>
        </p:spPr>
        <p:txBody>
          <a:bodyPr spcFirstLastPara="1" wrap="square" lIns="91425" tIns="91425" rIns="91425" bIns="91425" anchor="t" anchorCtr="0">
            <a:noAutofit/>
          </a:bodyPr>
          <a:lstStyle/>
          <a:p>
            <a:pPr algn="l"/>
            <a:r>
              <a:rPr lang="en-IN" sz="1600" b="1" dirty="0">
                <a:solidFill>
                  <a:srgbClr val="213163"/>
                </a:solidFill>
                <a:latin typeface="Arial" panose="020B0604020202020204" pitchFamily="34" charset="0"/>
                <a:cs typeface="Arial" panose="020B0604020202020204" pitchFamily="34" charset="0"/>
              </a:rPr>
              <a:t>   Modelling &amp; Results    </a:t>
            </a:r>
            <a:br>
              <a:rPr lang="en-IN" sz="1600" b="1" dirty="0">
                <a:solidFill>
                  <a:srgbClr val="213163"/>
                </a:solidFill>
                <a:latin typeface="Arial" panose="020B0604020202020204" pitchFamily="34" charset="0"/>
                <a:cs typeface="Arial" panose="020B0604020202020204" pitchFamily="34" charset="0"/>
              </a:rPr>
            </a:br>
            <a:r>
              <a:rPr lang="en-IN" sz="1600" b="1" dirty="0">
                <a:solidFill>
                  <a:srgbClr val="213163"/>
                </a:solidFill>
                <a:latin typeface="Arial" panose="020B0604020202020204" pitchFamily="34" charset="0"/>
                <a:cs typeface="Arial" panose="020B0604020202020204" pitchFamily="34" charset="0"/>
              </a:rPr>
              <a:t>            </a:t>
            </a:r>
            <a:br>
              <a:rPr lang="en-US" sz="2000" b="0" i="0" dirty="0">
                <a:solidFill>
                  <a:srgbClr val="0D0D0D"/>
                </a:solidFill>
                <a:effectLst/>
                <a:highlight>
                  <a:srgbClr val="FFFFFF"/>
                </a:highlight>
                <a:latin typeface="Arial" panose="020B0604020202020204" pitchFamily="34" charset="0"/>
                <a:cs typeface="Arial" panose="020B0604020202020204" pitchFamily="34" charset="0"/>
              </a:rPr>
            </a:br>
            <a:r>
              <a:rPr lang="en-US" sz="2000" b="0" i="0" dirty="0">
                <a:solidFill>
                  <a:srgbClr val="0D0D0D"/>
                </a:solidFill>
                <a:effectLst/>
                <a:highlight>
                  <a:srgbClr val="FFFFFF"/>
                </a:highlight>
                <a:latin typeface="Arial" panose="020B0604020202020204" pitchFamily="34" charset="0"/>
                <a:cs typeface="Arial" panose="020B0604020202020204" pitchFamily="34" charset="0"/>
              </a:rPr>
              <a:t>             </a:t>
            </a:r>
            <a:r>
              <a:rPr lang="en-US" b="0" i="0" dirty="0">
                <a:solidFill>
                  <a:srgbClr val="0D0D0D"/>
                </a:solidFill>
                <a:effectLst/>
                <a:highlight>
                  <a:srgbClr val="FFFFFF"/>
                </a:highlight>
                <a:latin typeface="Arial" panose="020B0604020202020204" pitchFamily="34" charset="0"/>
                <a:cs typeface="Arial" panose="020B0604020202020204" pitchFamily="34" charset="0"/>
              </a:rPr>
              <a:t>The project will follow a model-view-template (MVT) architecture, a variation of the traditional model-view-controller (MVC) pattern, where the model represents the data structure, the view handles the presentation logic, and the template manages the user interface. Django's built-in ORM (Object-Relational Mapping) will be used to define data models and interact with the SQL database.</a:t>
            </a:r>
            <a:br>
              <a:rPr lang="en-US" b="0" i="0" dirty="0">
                <a:solidFill>
                  <a:srgbClr val="0D0D0D"/>
                </a:solidFill>
                <a:effectLst/>
                <a:highlight>
                  <a:srgbClr val="FFFFFF"/>
                </a:highlight>
                <a:latin typeface="Arial" panose="020B0604020202020204" pitchFamily="34" charset="0"/>
                <a:cs typeface="Arial" panose="020B0604020202020204" pitchFamily="34" charset="0"/>
              </a:rPr>
            </a:br>
            <a:br>
              <a:rPr lang="en-US" b="0" i="0" dirty="0">
                <a:solidFill>
                  <a:srgbClr val="0D0D0D"/>
                </a:solidFill>
                <a:effectLst/>
                <a:highlight>
                  <a:srgbClr val="FFFFFF"/>
                </a:highlight>
                <a:latin typeface="Arial" panose="020B0604020202020204" pitchFamily="34" charset="0"/>
                <a:cs typeface="Arial" panose="020B0604020202020204" pitchFamily="34" charset="0"/>
              </a:rPr>
            </a:br>
            <a:br>
              <a:rPr lang="en-US" b="0" i="0" dirty="0">
                <a:solidFill>
                  <a:srgbClr val="0D0D0D"/>
                </a:solidFill>
                <a:effectLst/>
                <a:highlight>
                  <a:srgbClr val="FFFFFF"/>
                </a:highlight>
                <a:latin typeface="Arial" panose="020B0604020202020204" pitchFamily="34" charset="0"/>
                <a:cs typeface="Arial" panose="020B0604020202020204" pitchFamily="34" charset="0"/>
              </a:rPr>
            </a:br>
            <a:r>
              <a:rPr lang="en-US" b="0" i="0" dirty="0">
                <a:solidFill>
                  <a:srgbClr val="0D0D0D"/>
                </a:solidFill>
                <a:effectLst/>
                <a:highlight>
                  <a:srgbClr val="FFFFFF"/>
                </a:highlight>
                <a:latin typeface="Arial" panose="020B0604020202020204" pitchFamily="34" charset="0"/>
                <a:cs typeface="Arial" panose="020B0604020202020204" pitchFamily="34" charset="0"/>
              </a:rPr>
              <a:t>Throughout the development process, iterative testing and debugging will be conducted to ensure the application meets functional requirements and performance expectations. User feedback and testing results will inform refinements and optimizations to enhance the overall user experience. Upon completion, the expected result is a fully functional music web application that offers a seamless and feature-rich platform for discovering, listening to, and managing music content.</a:t>
            </a:r>
            <a:br>
              <a:rPr lang="en-US" b="0" i="0" dirty="0">
                <a:solidFill>
                  <a:srgbClr val="0D0D0D"/>
                </a:solidFill>
                <a:effectLst/>
                <a:highlight>
                  <a:srgbClr val="FFFFFF"/>
                </a:highlight>
                <a:latin typeface="Arial" panose="020B0604020202020204" pitchFamily="34" charset="0"/>
                <a:cs typeface="Arial" panose="020B0604020202020204" pitchFamily="34" charset="0"/>
              </a:rPr>
            </a:br>
            <a:r>
              <a:rPr lang="en-US" sz="2000" b="0" i="0" dirty="0">
                <a:solidFill>
                  <a:srgbClr val="0D0D0D"/>
                </a:solidFill>
                <a:effectLst/>
                <a:highlight>
                  <a:srgbClr val="FFFFFF"/>
                </a:highlight>
                <a:latin typeface="Arial" panose="020B0604020202020204" pitchFamily="34" charset="0"/>
                <a:cs typeface="Arial" panose="020B0604020202020204" pitchFamily="34" charset="0"/>
              </a:rPr>
              <a:t>     </a:t>
            </a:r>
            <a:br>
              <a:rPr lang="en-IN" sz="1600" b="1" dirty="0">
                <a:solidFill>
                  <a:srgbClr val="213163"/>
                </a:solidFill>
                <a:latin typeface="Arial" panose="020B0604020202020204" pitchFamily="34" charset="0"/>
                <a:cs typeface="Arial" panose="020B0604020202020204" pitchFamily="34" charset="0"/>
              </a:rPr>
            </a:br>
            <a:br>
              <a:rPr lang="en-US" sz="2000" b="0" i="0" dirty="0">
                <a:solidFill>
                  <a:srgbClr val="0D0D0D"/>
                </a:solidFill>
                <a:effectLst/>
                <a:highlight>
                  <a:srgbClr val="FFFFFF"/>
                </a:highlight>
                <a:latin typeface="Arial" panose="020B0604020202020204" pitchFamily="34" charset="0"/>
                <a:cs typeface="Arial" panose="020B0604020202020204" pitchFamily="34" charset="0"/>
              </a:rPr>
            </a:br>
            <a:endParaRPr lang="en-IN" sz="1600" dirty="0">
              <a:latin typeface="Arial" panose="020B0604020202020204" pitchFamily="34" charset="0"/>
              <a:cs typeface="Arial" panose="020B0604020202020204" pitchFamily="34"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endParaRPr lang="en-US"/>
          </a:p>
        </p:txBody>
      </p:sp>
      <p:sp>
        <p:nvSpPr>
          <p:cNvPr id="3" name="Text Placeholder 2"/>
          <p:cNvSpPr>
            <a:spLocks noGrp="1"/>
          </p:cNvSpPr>
          <p:nvPr>
            <p:ph type="body" idx="1"/>
          </p:nvPr>
        </p:nvSpPr>
        <p:spPr>
          <a:xfrm>
            <a:off x="311699" y="1389600"/>
            <a:ext cx="8696833" cy="3179400"/>
          </a:xfrm>
        </p:spPr>
        <p:txBody>
          <a:bodyPr/>
          <a:lstStyle/>
          <a:p>
            <a:endParaRPr lang="en-US" dirty="0"/>
          </a:p>
        </p:txBody>
      </p:sp>
      <p:pic>
        <p:nvPicPr>
          <p:cNvPr id="4" name="Picture 3" descr="Screenshot (106)"/>
          <p:cNvPicPr>
            <a:picLocks noChangeAspect="1"/>
          </p:cNvPicPr>
          <p:nvPr/>
        </p:nvPicPr>
        <p:blipFill>
          <a:blip r:embed="rId1"/>
          <a:stretch>
            <a:fillRect/>
          </a:stretch>
        </p:blipFill>
        <p:spPr>
          <a:xfrm>
            <a:off x="1098550" y="1028065"/>
            <a:ext cx="6835775" cy="38461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4538" y="765717"/>
            <a:ext cx="8562936" cy="3560956"/>
          </a:xfrm>
          <a:prstGeom prst="rect">
            <a:avLst/>
          </a:prstGeom>
        </p:spPr>
        <p:txBody>
          <a:bodyPr/>
          <a:lstStyle/>
          <a:p>
            <a:r>
              <a:rPr lang="en-IN" sz="1600" b="1" dirty="0">
                <a:solidFill>
                  <a:srgbClr val="213163"/>
                </a:solidFill>
                <a:latin typeface="Arial Narrow" panose="020B0606020202030204" charset="0"/>
                <a:cs typeface="Arial Narrow" panose="020B0606020202030204" charset="0"/>
              </a:rPr>
              <a:t>Future </a:t>
            </a:r>
            <a:r>
              <a:rPr lang="en-US" sz="1600" b="1" dirty="0">
                <a:solidFill>
                  <a:srgbClr val="213163"/>
                </a:solidFill>
                <a:latin typeface="Arial Narrow" panose="020B0606020202030204" charset="0"/>
                <a:cs typeface="Arial Narrow" panose="020B0606020202030204" charset="0"/>
              </a:rPr>
              <a:t>Enhancements</a:t>
            </a:r>
            <a:r>
              <a:rPr lang="en-US" sz="1600" b="1" dirty="0">
                <a:solidFill>
                  <a:srgbClr val="374151"/>
                </a:solidFill>
                <a:latin typeface="Arial Narrow" panose="020B0606020202030204" charset="0"/>
                <a:cs typeface="Arial Narrow" panose="020B0606020202030204" charset="0"/>
              </a:rPr>
              <a:t>:</a:t>
            </a:r>
            <a:br>
              <a:rPr lang="en-US" sz="1600" b="0" i="0" dirty="0">
                <a:solidFill>
                  <a:srgbClr val="374151"/>
                </a:solidFill>
                <a:effectLst/>
                <a:latin typeface="Arial Narrow" panose="020B0606020202030204" charset="0"/>
                <a:cs typeface="Arial Narrow" panose="020B0606020202030204" charset="0"/>
              </a:rPr>
            </a:br>
            <a:r>
              <a:rPr lang="en-US" b="0" i="0" dirty="0">
                <a:solidFill>
                  <a:srgbClr val="374151"/>
                </a:solidFill>
                <a:effectLst/>
                <a:latin typeface="Arial Narrow" panose="020B0606020202030204" charset="0"/>
                <a:cs typeface="Arial Narrow" panose="020B0606020202030204" charset="0"/>
              </a:rPr>
              <a:t>                      </a:t>
            </a:r>
            <a:br>
              <a:rPr lang="en-US" b="0" i="0" dirty="0">
                <a:solidFill>
                  <a:srgbClr val="374151"/>
                </a:solidFill>
                <a:effectLst/>
                <a:latin typeface="Arial Narrow" panose="020B0606020202030204" charset="0"/>
                <a:cs typeface="Arial Narrow" panose="020B0606020202030204" charset="0"/>
              </a:rPr>
            </a:br>
            <a:r>
              <a:rPr lang="en-US" sz="1600" b="0" i="0" dirty="0">
                <a:solidFill>
                  <a:srgbClr val="374151"/>
                </a:solidFill>
                <a:effectLst/>
                <a:latin typeface="Arial Narrow" panose="020B0606020202030204" charset="0"/>
                <a:cs typeface="Arial Narrow" panose="020B0606020202030204" charset="0"/>
              </a:rPr>
              <a:t>                     </a:t>
            </a:r>
            <a:r>
              <a:rPr lang="en-US" sz="1600" b="0" i="0" dirty="0">
                <a:solidFill>
                  <a:srgbClr val="0D0D0D"/>
                </a:solidFill>
                <a:effectLst/>
                <a:highlight>
                  <a:srgbClr val="FFFFFF"/>
                </a:highlight>
                <a:latin typeface="Arial Narrow" panose="020B0606020202030204" charset="0"/>
                <a:cs typeface="Arial Narrow" panose="020B0606020202030204" charset="0"/>
              </a:rPr>
              <a:t>Furthermore, enhancing the recommendation engine by leveraging machine learning algorithms could significantly improve personalized recommendations based on user preferences, listening habits, and contextual factors. By analyzing user interactions and feedback data, the recommendation system could continuously adapt and evolve, providing increasingly accurate and relevant music suggestions over time.</a:t>
            </a:r>
            <a:br>
              <a:rPr lang="en-US" sz="1600" b="0" i="0" dirty="0">
                <a:solidFill>
                  <a:srgbClr val="0D0D0D"/>
                </a:solidFill>
                <a:effectLst/>
                <a:highlight>
                  <a:srgbClr val="FFFFFF"/>
                </a:highlight>
                <a:latin typeface="Arial Narrow" panose="020B0606020202030204" charset="0"/>
                <a:cs typeface="Arial Narrow" panose="020B0606020202030204" charset="0"/>
              </a:rPr>
            </a:br>
            <a:r>
              <a:rPr lang="en-US" sz="1600" b="0" i="0" dirty="0">
                <a:solidFill>
                  <a:srgbClr val="0D0D0D"/>
                </a:solidFill>
                <a:effectLst/>
                <a:highlight>
                  <a:srgbClr val="FFFFFF"/>
                </a:highlight>
                <a:latin typeface="Arial Narrow" panose="020B0606020202030204" charset="0"/>
                <a:cs typeface="Arial Narrow" panose="020B0606020202030204" charset="0"/>
              </a:rPr>
              <a:t>                           </a:t>
            </a:r>
            <a:br>
              <a:rPr lang="en-US" sz="1600" b="0" i="0" dirty="0">
                <a:solidFill>
                  <a:srgbClr val="0D0D0D"/>
                </a:solidFill>
                <a:effectLst/>
                <a:highlight>
                  <a:srgbClr val="FFFFFF"/>
                </a:highlight>
                <a:latin typeface="Arial Narrow" panose="020B0606020202030204" charset="0"/>
                <a:cs typeface="Arial Narrow" panose="020B0606020202030204" charset="0"/>
              </a:rPr>
            </a:br>
            <a:r>
              <a:rPr lang="en-US" sz="1600" b="0" i="0" dirty="0">
                <a:solidFill>
                  <a:srgbClr val="0D0D0D"/>
                </a:solidFill>
                <a:effectLst/>
                <a:highlight>
                  <a:srgbClr val="FFFFFF"/>
                </a:highlight>
                <a:latin typeface="Arial Narrow" panose="020B0606020202030204" charset="0"/>
                <a:cs typeface="Arial Narrow" panose="020B0606020202030204" charset="0"/>
              </a:rPr>
              <a:t>                      Another area for potential enhancement is the integration of advanced audio processing technologies, such as automatic music tagging, mood detection, and audio fingerprinting. These features could enhance music search and discovery capabilities, allowing users to explore music based on specific attributes like genre, mood, or tempo</a:t>
            </a:r>
            <a:r>
              <a:rPr lang="en-US" sz="2000" b="0" i="0" dirty="0">
                <a:solidFill>
                  <a:srgbClr val="0D0D0D"/>
                </a:solidFill>
                <a:effectLst/>
                <a:highlight>
                  <a:srgbClr val="FFFFFF"/>
                </a:highlight>
                <a:latin typeface="Arial Narrow" panose="020B0606020202030204" charset="0"/>
                <a:cs typeface="Arial Narrow" panose="020B0606020202030204" charset="0"/>
              </a:rPr>
              <a:t>.</a:t>
            </a:r>
            <a:br>
              <a:rPr lang="en-US" sz="1600" b="0" i="0" dirty="0">
                <a:solidFill>
                  <a:srgbClr val="0D0D0D"/>
                </a:solidFill>
                <a:effectLst/>
                <a:highlight>
                  <a:srgbClr val="FFFFFF"/>
                </a:highlight>
                <a:latin typeface="Arial Narrow" panose="020B0606020202030204" charset="0"/>
                <a:cs typeface="Arial Narrow" panose="020B0606020202030204" charset="0"/>
              </a:rPr>
            </a:br>
            <a:br>
              <a:rPr lang="en-US" b="0" i="0" dirty="0">
                <a:solidFill>
                  <a:srgbClr val="0D0D0D"/>
                </a:solidFill>
                <a:effectLst/>
                <a:highlight>
                  <a:srgbClr val="FFFFFF"/>
                </a:highlight>
                <a:latin typeface="Arial Narrow" panose="020B0606020202030204" charset="0"/>
                <a:cs typeface="Arial Narrow" panose="020B0606020202030204" charset="0"/>
              </a:rPr>
            </a:br>
            <a:r>
              <a:rPr lang="en-US" b="0" i="0" dirty="0">
                <a:solidFill>
                  <a:srgbClr val="0D0D0D"/>
                </a:solidFill>
                <a:effectLst/>
                <a:highlight>
                  <a:srgbClr val="FFFFFF"/>
                </a:highlight>
                <a:latin typeface="Arial Narrow" panose="020B0606020202030204" charset="0"/>
                <a:cs typeface="Arial Narrow" panose="020B0606020202030204" charset="0"/>
              </a:rPr>
              <a:t>                      </a:t>
            </a:r>
            <a:r>
              <a:rPr lang="en-US" b="0" i="0" dirty="0">
                <a:solidFill>
                  <a:srgbClr val="374151"/>
                </a:solidFill>
                <a:effectLst/>
                <a:latin typeface="Arial Narrow" panose="020B0606020202030204" charset="0"/>
                <a:cs typeface="Arial Narrow" panose="020B0606020202030204" charset="0"/>
              </a:rPr>
              <a:t> </a:t>
            </a:r>
            <a:endParaRPr lang="en-US" dirty="0">
              <a:latin typeface="Arial Narrow" panose="020B0606020202030204" charset="0"/>
              <a:cs typeface="Arial Narrow" panose="020B0606020202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581788" cy="345868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latin typeface="Arial" panose="020B0604020202020204" pitchFamily="34" charset="0"/>
                <a:cs typeface="Arial" panose="020B0604020202020204" pitchFamily="34" charset="0"/>
              </a:rPr>
              <a:t>Conclusion</a:t>
            </a:r>
            <a:br>
              <a:rPr lang="en-IN" sz="1600" b="1" dirty="0">
                <a:solidFill>
                  <a:srgbClr val="213163"/>
                </a:solidFill>
                <a:latin typeface="Arial" panose="020B0604020202020204" pitchFamily="34" charset="0"/>
                <a:cs typeface="Arial" panose="020B0604020202020204" pitchFamily="34" charset="0"/>
              </a:rPr>
            </a:br>
            <a:r>
              <a:rPr lang="en-IN" sz="1600" b="1" dirty="0">
                <a:solidFill>
                  <a:srgbClr val="213163"/>
                </a:solidFill>
                <a:latin typeface="Arial" panose="020B0604020202020204" pitchFamily="34" charset="0"/>
                <a:cs typeface="Arial" panose="020B0604020202020204" pitchFamily="34" charset="0"/>
              </a:rPr>
              <a:t>              </a:t>
            </a:r>
            <a:br>
              <a:rPr lang="en-IN" sz="1600" b="1" dirty="0">
                <a:solidFill>
                  <a:srgbClr val="213163"/>
                </a:solidFill>
                <a:latin typeface="Arial" panose="020B0604020202020204" pitchFamily="34" charset="0"/>
                <a:cs typeface="Arial" panose="020B0604020202020204" pitchFamily="34" charset="0"/>
              </a:rPr>
            </a:br>
            <a:r>
              <a:rPr lang="en-IN" sz="1600" b="1" dirty="0">
                <a:solidFill>
                  <a:srgbClr val="213163"/>
                </a:solidFill>
                <a:latin typeface="Arial" panose="020B0604020202020204" pitchFamily="34" charset="0"/>
                <a:cs typeface="Arial" panose="020B0604020202020204" pitchFamily="34" charset="0"/>
              </a:rPr>
              <a:t>                 </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project's culmination marks the successful creation of a comprehensive music web application, seamlessly intertwining frontend and backend technologies. </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This achievement is realized through the fusion of HTML, CSS, and JavaScript to sculpt an intuitive and visually captivating frontend interface. Meanwhile, the backend architecture is fortified using Python, harnessing the robust capabilities of the Django framework to ensure efficient data management, seamless interaction with the SQL database, and the implementation of sophisticated server-side functionalities.</a:t>
            </a:r>
            <a:endParaRPr lang="en-IN" sz="1600" dirty="0">
              <a:latin typeface="Arial" panose="020B0604020202020204" pitchFamily="34" charset="0"/>
              <a:cs typeface="Arial" panose="020B0604020202020204" pitchFamily="34"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45327" y="72464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br>
              <a:rPr lang="en-IN" sz="1600" b="1" dirty="0">
                <a:solidFill>
                  <a:srgbClr val="213163"/>
                </a:solidFill>
              </a:rPr>
            </a:br>
            <a:br>
              <a:rPr lang="en-IN" sz="1600" b="1" dirty="0">
                <a:solidFill>
                  <a:srgbClr val="213163"/>
                </a:solidFill>
              </a:rPr>
            </a:br>
            <a:br>
              <a:rPr lang="en-IN" sz="1600" b="1" dirty="0">
                <a:solidFill>
                  <a:srgbClr val="213163"/>
                </a:solidFill>
              </a:rPr>
            </a:br>
            <a:endParaRPr lang="en-IN" sz="1600" dirty="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a:t>
            </a:r>
            <a:endParaRPr lang="en-IN" sz="1000" dirty="0">
              <a:solidFill>
                <a:schemeClr val="tx1"/>
              </a:solidFill>
            </a:endParaRPr>
          </a:p>
        </p:txBody>
      </p:sp>
      <p:sp>
        <p:nvSpPr>
          <p:cNvPr id="2" name="Google Shape;61;g5fab984687_2_0"/>
          <p:cNvSpPr txBox="1"/>
          <p:nvPr/>
        </p:nvSpPr>
        <p:spPr>
          <a:xfrm>
            <a:off x="317717" y="1199530"/>
            <a:ext cx="8653346" cy="12786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b="0" i="0" dirty="0">
                <a:solidFill>
                  <a:srgbClr val="0D0D0D"/>
                </a:solidFill>
                <a:effectLst/>
                <a:highlight>
                  <a:srgbClr val="FFFFFF"/>
                </a:highlight>
                <a:latin typeface="Arial" panose="020B0604020202020204" pitchFamily="34" charset="0"/>
                <a:cs typeface="Arial" panose="020B0604020202020204" pitchFamily="34" charset="0"/>
              </a:rPr>
              <a:t>The main goal of this project is to create an extensive music web application that seamlessly combines frontend and backend technologies. This involves blending HTML, CSS, and JavaScript to craft a user-friendly and visually appealing frontend interface. On the other hand, the backend structure will be strengthened using Python, utilizing the powerful capabilities of the Django framework to ensure efficient data handling, smooth communication with the SQL database, and the implementation of advanced server-side features.</a:t>
            </a:r>
            <a:endParaRPr lang="en-IN" dirty="0">
              <a:solidFill>
                <a:schemeClr val="tx1"/>
              </a:solidFill>
              <a:latin typeface="Arial" panose="020B0604020202020204" pitchFamily="34" charset="0"/>
              <a:cs typeface="Arial" panose="020B0604020202020204" pitchFamily="34" charset="0"/>
            </a:endParaRPr>
          </a:p>
        </p:txBody>
      </p:sp>
      <p:sp>
        <p:nvSpPr>
          <p:cNvPr id="5" name="Google Shape;61;g5fab984687_2_0"/>
          <p:cNvSpPr txBox="1"/>
          <p:nvPr/>
        </p:nvSpPr>
        <p:spPr>
          <a:xfrm>
            <a:off x="317500" y="2630805"/>
            <a:ext cx="8378825" cy="15246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b="0" i="0" dirty="0">
                <a:solidFill>
                  <a:srgbClr val="0D0D0D"/>
                </a:solidFill>
                <a:effectLst/>
                <a:highlight>
                  <a:srgbClr val="FFFFFF"/>
                </a:highlight>
                <a:latin typeface="Arial" panose="020B0604020202020204" pitchFamily="34" charset="0"/>
                <a:cs typeface="Arial" panose="020B0604020202020204" pitchFamily="34" charset="0"/>
              </a:rPr>
              <a:t>By harmonizing these technological elements, the overarching objective is to provide users with an exceptional experience, enabling easy access and meticulous management of music content. The application's primary functions will include intuitive browsing, dynamic search functions, immersive playback experiences, and seamless organization of music tracks. Additionally, it will integrate advanced features like user authentication for enhanced account security, intuitive playlist creation for personalized content arrangement, and intelligent recommendation algorithms to elevate user interaction and satisfaction.</a:t>
            </a:r>
            <a:endParaRPr lang="en-IN"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744538"/>
            <a:ext cx="2935288" cy="32226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     Problem Statement</a:t>
            </a:r>
            <a:br>
              <a:rPr lang="en-IN" sz="1600" b="1" dirty="0">
                <a:solidFill>
                  <a:srgbClr val="213163"/>
                </a:solidFill>
              </a:rPr>
            </a:b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10" name="TextBox 9"/>
          <p:cNvSpPr txBox="1"/>
          <p:nvPr/>
        </p:nvSpPr>
        <p:spPr>
          <a:xfrm>
            <a:off x="646771" y="1671708"/>
            <a:ext cx="7984273" cy="2676525"/>
          </a:xfrm>
          <a:prstGeom prst="rect">
            <a:avLst/>
          </a:prstGeom>
          <a:noFill/>
        </p:spPr>
        <p:txBody>
          <a:bodyPr wrap="square">
            <a:spAutoFit/>
          </a:bodyPr>
          <a:lstStyle/>
          <a:p>
            <a:r>
              <a:rPr lang="en-US" b="0" i="0" dirty="0">
                <a:solidFill>
                  <a:srgbClr val="0D0D0D"/>
                </a:solidFill>
                <a:effectLst/>
                <a:highlight>
                  <a:srgbClr val="FFFFFF"/>
                </a:highlight>
                <a:latin typeface="Arial" panose="020B0604020202020204" pitchFamily="34" charset="0"/>
                <a:cs typeface="Arial" panose="020B0604020202020204" pitchFamily="34" charset="0"/>
              </a:rPr>
              <a:t>With the proliferation of digital music platforms, there's a growing demand for feature-rich music applications that cater to diverse user preferences. Existing platforms may lack certain functionalities or fail to provide a cohesive user experience. Additionally, </a:t>
            </a:r>
            <a:r>
              <a:rPr lang="en-US" b="0" i="0" dirty="0">
                <a:solidFill>
                  <a:srgbClr val="0D0D0D"/>
                </a:solidFill>
                <a:effectLst/>
                <a:highlight>
                  <a:srgbClr val="FFFFFF"/>
                </a:highlight>
                <a:latin typeface="Arial" panose="020B0604020202020204" pitchFamily="34" charset="0"/>
                <a:cs typeface="Arial" panose="020B0604020202020204" pitchFamily="34" charset="0"/>
              </a:rPr>
              <a:t>users often encounter issues related to content organization, personalized recommendations, and seamless navigation. Thus, there's a need for a robust music web application that addresses these shortcomings and offers a compelling solution to users seeking an immersive music streaming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endParaRPr lang="en-US" b="0" i="0" dirty="0">
              <a:solidFill>
                <a:srgbClr val="0D0D0D"/>
              </a:solidFill>
              <a:effectLst/>
              <a:highlight>
                <a:srgbClr val="FFFFFF"/>
              </a:highlight>
              <a:latin typeface="Söhne"/>
            </a:endParaRPr>
          </a:p>
          <a:p>
            <a:r>
              <a:rPr lang="en-US" b="0" i="0" dirty="0">
                <a:solidFill>
                  <a:srgbClr val="0D0D0D"/>
                </a:solidFill>
                <a:effectLst/>
                <a:highlight>
                  <a:srgbClr val="FFFFFF"/>
                </a:highlight>
                <a:latin typeface="Arial" panose="020B0604020202020204" pitchFamily="34" charset="0"/>
                <a:cs typeface="Arial" panose="020B0604020202020204" pitchFamily="34" charset="0"/>
              </a:rPr>
              <a:t>Existing platforms fail to provide a cohesive user experience and often lack key features, such as personalized recommendations and seamless navigation. Users encounter issues related to content organization and efficient access to desired music tracks. Consequently, there is a clear need for a comprehensive music web application that addresses these shortcomings and offers users a seamless and engaging music streaming experience.</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0537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TextBox 4"/>
          <p:cNvSpPr txBox="1"/>
          <p:nvPr/>
        </p:nvSpPr>
        <p:spPr>
          <a:xfrm>
            <a:off x="205372" y="1140681"/>
            <a:ext cx="8326244" cy="1168400"/>
          </a:xfrm>
          <a:prstGeom prst="rect">
            <a:avLst/>
          </a:prstGeom>
          <a:noFill/>
        </p:spPr>
        <p:txBody>
          <a:bodyPr wrap="square">
            <a:spAutoFit/>
          </a:bodyPr>
          <a:lstStyle/>
          <a:p>
            <a:r>
              <a:rPr lang="en-US" b="0" i="0" dirty="0">
                <a:solidFill>
                  <a:srgbClr val="0D0D0D"/>
                </a:solidFill>
                <a:effectLst/>
                <a:highlight>
                  <a:srgbClr val="FFFFFF"/>
                </a:highlight>
                <a:latin typeface="+mj-lt"/>
                <a:cs typeface="+mj-lt"/>
              </a:rPr>
              <a:t>The objective of the music web application project is to create an inclusive and easy-to-use music streaming platform by integrating frontend and backend technologies seamlessly. By utilizing HTML, CSS, and JavaScript for the frontend, the application will offer an interface that is intuitive and visually engaging. Meanwhile, the backend, supported by Python with the Django framework, will facilitate efficient data handling, authentication processes, and database interaction.</a:t>
            </a:r>
            <a:endParaRPr lang="en-IN" dirty="0">
              <a:latin typeface="+mj-lt"/>
              <a:cs typeface="+mj-lt"/>
            </a:endParaRPr>
          </a:p>
        </p:txBody>
      </p:sp>
      <p:sp>
        <p:nvSpPr>
          <p:cNvPr id="6" name="TextBox 5"/>
          <p:cNvSpPr txBox="1"/>
          <p:nvPr/>
        </p:nvSpPr>
        <p:spPr>
          <a:xfrm>
            <a:off x="205372" y="2310232"/>
            <a:ext cx="8326244" cy="1168400"/>
          </a:xfrm>
          <a:prstGeom prst="rect">
            <a:avLst/>
          </a:prstGeom>
          <a:noFill/>
        </p:spPr>
        <p:txBody>
          <a:bodyPr wrap="square">
            <a:spAutoFit/>
          </a:bodyPr>
          <a:lstStyle/>
          <a:p>
            <a:r>
              <a:rPr lang="en-US" b="0" i="0" dirty="0">
                <a:solidFill>
                  <a:srgbClr val="0D0D0D"/>
                </a:solidFill>
                <a:effectLst/>
                <a:highlight>
                  <a:srgbClr val="FFFFFF"/>
                </a:highlight>
                <a:latin typeface="+mj-lt"/>
                <a:cs typeface="+mj-lt"/>
              </a:rPr>
              <a:t>The application's design will cater to a range of functionalities, encompassing user registration and login procedures, as well as features such as browsing, searching, and playback of music tracks. Additionally, users will be able to manage playlists and receive personalized recommendations. Through this comprehensive approach, the project aims to provide users with a cohesive and satisfying music streaming experience that aligns with contemporary standards of usability and functionality.</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96999"/>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5" name="TextBox 4"/>
          <p:cNvSpPr txBox="1"/>
          <p:nvPr/>
        </p:nvSpPr>
        <p:spPr>
          <a:xfrm>
            <a:off x="245326" y="1132953"/>
            <a:ext cx="8653347" cy="1383665"/>
          </a:xfrm>
          <a:prstGeom prst="rect">
            <a:avLst/>
          </a:prstGeom>
          <a:noFill/>
        </p:spPr>
        <p:txBody>
          <a:bodyPr wrap="square">
            <a:spAutoFit/>
          </a:bodyPr>
          <a:lstStyle/>
          <a:p>
            <a:r>
              <a:rPr lang="en-US" b="0" i="0" dirty="0">
                <a:solidFill>
                  <a:srgbClr val="0D0D0D"/>
                </a:solidFill>
                <a:effectLst/>
                <a:highlight>
                  <a:srgbClr val="FFFFFF"/>
                </a:highlight>
                <a:latin typeface="Arial" panose="020B0604020202020204" pitchFamily="34" charset="0"/>
                <a:cs typeface="Arial" panose="020B0604020202020204" pitchFamily="34" charset="0"/>
              </a:rPr>
              <a:t>In response to the identified challenges, the proposed solution entails the creation of a cohesive music web application that seamlessly merges frontend and backend technologies. The frontend will be meticulously crafted using HTML to structure the content, CSS to enhance its visual appeal, and JavaScript to infuse dynamic behavior, thereby ensuring an interactive and responsive user interface. Concurrently, the backend infrastructure will leverage Python in conjunction with the Django framework to manage critical aspects such as user authentication, data modeling, and interaction with the SQL database.</a:t>
            </a:r>
            <a:endParaRPr lang="en-IN" dirty="0">
              <a:latin typeface="Arial" panose="020B0604020202020204" pitchFamily="34" charset="0"/>
              <a:cs typeface="Arial" panose="020B0604020202020204" pitchFamily="34" charset="0"/>
            </a:endParaRPr>
          </a:p>
        </p:txBody>
      </p:sp>
      <p:sp>
        <p:nvSpPr>
          <p:cNvPr id="6" name="TextBox 5"/>
          <p:cNvSpPr txBox="1"/>
          <p:nvPr/>
        </p:nvSpPr>
        <p:spPr>
          <a:xfrm>
            <a:off x="245326" y="2625553"/>
            <a:ext cx="8563394" cy="1599565"/>
          </a:xfrm>
          <a:prstGeom prst="rect">
            <a:avLst/>
          </a:prstGeom>
          <a:noFill/>
        </p:spPr>
        <p:txBody>
          <a:bodyPr wrap="square">
            <a:spAutoFit/>
          </a:bodyPr>
          <a:lstStyle/>
          <a:p>
            <a:r>
              <a:rPr lang="en-US" b="0" i="0" dirty="0">
                <a:solidFill>
                  <a:srgbClr val="0D0D0D"/>
                </a:solidFill>
                <a:effectLst/>
                <a:highlight>
                  <a:srgbClr val="FFFFFF"/>
                </a:highlight>
                <a:latin typeface="Arial" panose="020B0604020202020204" pitchFamily="34" charset="0"/>
                <a:cs typeface="Arial" panose="020B0604020202020204" pitchFamily="34" charset="0"/>
              </a:rPr>
              <a:t>Through this integration, the application will adeptly handle user registration, login procedures, and offer a suite of features including music track browsing, search functionality, and playback capabilities. Furthermore, users will have the ability to curate playlists and receive tailored recommendations, fostering a personalized and enriching music streaming experience. By embedding robust functionalities such as user authentication, content management, and sophisticated recommendation algorithms, the application endeavors to offer users an immersive platform that caters to their individual preferences and enhances their overall engagement with music content.</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0185" y="522605"/>
            <a:ext cx="7516495" cy="1590040"/>
          </a:xfrm>
          <a:prstGeom prst="rect">
            <a:avLst/>
          </a:prstGeom>
          <a:noFill/>
        </p:spPr>
        <p:txBody>
          <a:bodyPr wrap="square">
            <a:noAutofit/>
          </a:bodyPr>
          <a:lstStyle/>
          <a:p>
            <a:pPr marL="457200" lvl="1" algn="l">
              <a:lnSpc>
                <a:spcPct val="150000"/>
              </a:lnSpc>
            </a:pPr>
            <a:r>
              <a:rPr lang="en-US"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music web application that seamlessly integrates</a:t>
            </a: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a:p>
            <a:pPr marL="457200" lvl="1" algn="l">
              <a:lnSpc>
                <a:spcPct val="150000"/>
              </a:lnSpc>
            </a:pPr>
            <a:r>
              <a:rPr lang="en-US" b="0" i="0" dirty="0">
                <a:solidFill>
                  <a:srgbClr val="0D0D0D"/>
                </a:solidFill>
                <a:effectLst/>
                <a:highlight>
                  <a:srgbClr val="FFFFFF"/>
                </a:highlight>
                <a:latin typeface="Arial" panose="020B0604020202020204" pitchFamily="34" charset="0"/>
                <a:cs typeface="Arial" panose="020B0604020202020204" pitchFamily="34" charset="0"/>
              </a:rPr>
              <a:t>frontend and backend technologies to provide users with an immersive and engaging music streaming experience. Leveraging HTML, CSS, and JavaScript for the frontend and Python with Django for the backend, the application will be designed to address various challenges associated with existing music streaming platforms and offer innovative features to enhance</a:t>
            </a:r>
            <a:r>
              <a:rPr lang="en-US" b="0" i="0" dirty="0">
                <a:solidFill>
                  <a:srgbClr val="0D0D0D"/>
                </a:solidFill>
                <a:effectLst/>
                <a:highlight>
                  <a:srgbClr val="FFFFFF"/>
                </a:highlight>
                <a:latin typeface="Söhne"/>
              </a:rPr>
              <a:t> user satisfaction </a:t>
            </a: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8" name="TextBox 7"/>
          <p:cNvSpPr txBox="1"/>
          <p:nvPr/>
        </p:nvSpPr>
        <p:spPr>
          <a:xfrm>
            <a:off x="609601" y="2571750"/>
            <a:ext cx="7813288" cy="2030095"/>
          </a:xfrm>
          <a:prstGeom prst="rect">
            <a:avLst/>
          </a:prstGeom>
          <a:noFill/>
        </p:spPr>
        <p:txBody>
          <a:bodyPr wrap="square">
            <a:spAutoFit/>
          </a:bodyPr>
          <a:lstStyle/>
          <a:p>
            <a:r>
              <a:rPr lang="en-US" b="1" i="0" dirty="0">
                <a:solidFill>
                  <a:srgbClr val="0D0D0D"/>
                </a:solidFill>
                <a:effectLst/>
                <a:highlight>
                  <a:srgbClr val="FFFFFF"/>
                </a:highlight>
                <a:latin typeface="Arial" panose="020B0604020202020204" pitchFamily="34" charset="0"/>
                <a:cs typeface="Arial" panose="020B0604020202020204" pitchFamily="34" charset="0"/>
              </a:rPr>
              <a:t>Frontend Development:</a:t>
            </a:r>
            <a:r>
              <a:rPr lang="en-US" b="0" i="0" dirty="0">
                <a:solidFill>
                  <a:srgbClr val="0D0D0D"/>
                </a:solidFill>
                <a:effectLst/>
                <a:highlight>
                  <a:srgbClr val="FFFFFF"/>
                </a:highlight>
                <a:latin typeface="Arial" panose="020B0604020202020204" pitchFamily="34" charset="0"/>
                <a:cs typeface="Arial" panose="020B0604020202020204" pitchFamily="34" charset="0"/>
              </a:rPr>
              <a:t> The frontend of the application will be developed using HTML, CSS, and JavaScript to create an intuitive and visually appealing user interface. HTML will be used to structure the content of the web pages, defining elements such as headings, paragraphs, and lists. CSS will be employed for styling, allowing for customization of fonts, colors, layouts, and other visual aspects to enhance the aesthetic appeal of the application. JavaScript will provide dynamic behavior, enabling interactive features such as dropdown menus, modal pop-ups, and asynchronous data loading without page refreshes. By combining these frontend technologies, the application will offer a seamless and responsive user experience across different devices and screen sizes.</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9404" y="752835"/>
            <a:ext cx="8259337" cy="2999740"/>
          </a:xfrm>
          <a:prstGeom prst="rect">
            <a:avLst/>
          </a:prstGeom>
          <a:noFill/>
        </p:spPr>
        <p:txBody>
          <a:bodyPr wrap="square">
            <a:spAutoFit/>
          </a:bodyPr>
          <a:lstStyle/>
          <a:p>
            <a:pPr marL="457200" lvl="1" algn="l">
              <a:lnSpc>
                <a:spcPct val="150000"/>
              </a:lnSpc>
            </a:pPr>
            <a:r>
              <a:rPr lang="en-US" b="1" i="0" dirty="0">
                <a:solidFill>
                  <a:srgbClr val="0D0D0D"/>
                </a:solidFill>
                <a:effectLst/>
                <a:highlight>
                  <a:srgbClr val="FFFFFF"/>
                </a:highlight>
                <a:latin typeface="Arial" panose="020B0604020202020204" pitchFamily="34" charset="0"/>
                <a:cs typeface="Arial" panose="020B0604020202020204" pitchFamily="34" charset="0"/>
              </a:rPr>
              <a:t>Backend Development:</a:t>
            </a:r>
            <a:r>
              <a:rPr lang="en-US" b="0" i="0" dirty="0">
                <a:solidFill>
                  <a:srgbClr val="0D0D0D"/>
                </a:solidFill>
                <a:effectLst/>
                <a:highlight>
                  <a:srgbClr val="FFFFFF"/>
                </a:highlight>
                <a:latin typeface="Arial" panose="020B0604020202020204" pitchFamily="34" charset="0"/>
                <a:cs typeface="Arial" panose="020B0604020202020204" pitchFamily="34" charset="0"/>
              </a:rPr>
              <a:t> The backend of the application will be powered by Python with the Django framework, providing a robust foundation for data management, server-side logic, and interaction with the SQL database. Django's built-in features such as authentication, URL routing, and template rendering will streamline the development process and ensure the security and scalability of the application. The Django ORM (Object-Relational Mapping) will be utilized to define data models and perform database operations, abstracting away the complexities of SQL queries and database management. Additionally, Django's admin interface will provide an easy-to-use tool for managing application data and user accounts, allowing administrators to add, edit, and delete content with minimal effort.</a:t>
            </a:r>
            <a:endParaRPr lang="en-US" b="0" i="0" dirty="0">
              <a:solidFill>
                <a:srgbClr val="374151"/>
              </a:solidFill>
              <a:effectLst/>
              <a:latin typeface="Arial" panose="020B0604020202020204" pitchFamily="34" charset="0"/>
              <a:cs typeface="Arial" panose="020B0604020202020204" pitchFamily="34"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m s o - c o n t e n t T y p e ? > < F o r m T e m p l a t e s   x m l n s = " h t t p : / / s c h e m a s . m i c r o s o f t . c o m / s h a r e p o i n t / v 3 / c o n t e n t t y p e / f o r m s " > < D i s p l a y > D o c u m e n t L i b r a r y F o r m < / D i s p l a y > < E d i t > D o c u m e n t L i b r a r y F o r m < / E d i t > < N e w > D o c u m e n t L i b r a r y F o r m < / N e w > < / F o r m T e m p l a t e s > 
</file>

<file path=customXml/item2.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3.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Props1.xml><?xml version="1.0" encoding="utf-8"?>
<ds:datastoreItem xmlns:ds="http://schemas.openxmlformats.org/officeDocument/2006/customXml" ds:itemID="{3706AB80-2608-47D7-8AC8-FA6BC8A9B27C}">
  <ds:schemaRefs/>
</ds:datastoreItem>
</file>

<file path=customXml/itemProps2.xml><?xml version="1.0" encoding="utf-8"?>
<ds:datastoreItem xmlns:ds="http://schemas.openxmlformats.org/officeDocument/2006/customXml" ds:itemID="{7D9E5D5E-A365-4A49-8140-C8CC82A61608}">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0</TotalTime>
  <Words>9417</Words>
  <Application>WPS Presentation</Application>
  <PresentationFormat>On-screen Show (16:9)</PresentationFormat>
  <Paragraphs>89</Paragraphs>
  <Slides>14</Slides>
  <Notes>10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幻灯片标题</vt:lpstr>
      </vt:variant>
      <vt:variant>
        <vt:i4>14</vt:i4>
      </vt:variant>
      <vt:variant>
        <vt:lpstr>自定义放映</vt:lpstr>
      </vt:variant>
      <vt:variant>
        <vt:i4>1</vt:i4>
      </vt:variant>
    </vt:vector>
  </HeadingPairs>
  <TitlesOfParts>
    <vt:vector size="30" baseType="lpstr">
      <vt:lpstr>Arial</vt:lpstr>
      <vt:lpstr>SimSun</vt:lpstr>
      <vt:lpstr>Wingdings</vt:lpstr>
      <vt:lpstr>Arial</vt:lpstr>
      <vt:lpstr>Calibri</vt:lpstr>
      <vt:lpstr>Arial MT</vt:lpstr>
      <vt:lpstr>Times New Roman</vt:lpstr>
      <vt:lpstr>Poppins</vt:lpstr>
      <vt:lpstr>Segoe Print</vt:lpstr>
      <vt:lpstr>Söhne</vt:lpstr>
      <vt:lpstr>Times New Roman</vt:lpstr>
      <vt:lpstr>Arial Narrow</vt:lpstr>
      <vt:lpstr>Microsoft YaHei</vt:lpstr>
      <vt:lpstr>Arial Unicode MS</vt:lpstr>
      <vt:lpstr>Simple Light</vt:lpstr>
      <vt:lpstr>PowerPoint 演示文稿</vt:lpstr>
      <vt:lpstr>PowerPoint 演示文稿</vt:lpstr>
      <vt:lpstr>Abstract   </vt:lpstr>
      <vt:lpstr>     Problem Statement </vt:lpstr>
      <vt:lpstr>Project Overview</vt:lpstr>
      <vt:lpstr>Proposed Solution</vt:lpstr>
      <vt:lpstr>PowerPoint 演示文稿</vt:lpstr>
      <vt:lpstr>PowerPoint 演示文稿</vt:lpstr>
      <vt:lpstr>Technology Used</vt:lpstr>
      <vt:lpstr>   Modelling &amp; Results                               The project will follow a model-view-template (MVT) architecture, a variation of the traditional model-view-controller (MVC) pattern, where the model represents the data structure, the view handles the presentation logic, and the template manages the user interface. Django's built-in ORM (Object-Relational Mapping) will be used to define data models and interact with the SQL database.   Throughout the development process, iterative testing and debugging will be conducted to ensure the application meets functional requirements and performance expectations. User feedback and testing results will inform refinements and optimizations to enhance the overall user experience. Upon completion, the expected result is a fully functional music web application that offers a seamless and feature-rich platform for discovering, listening to, and managing music content.        </vt:lpstr>
      <vt:lpstr>Homepage</vt:lpstr>
      <vt:lpstr>Future Enhancements:                                             Furthermore, enhancing the recommendation engine by leveraging machine learning algorithms could significantly improve personalized recommendations based on user preferences, listening habits, and contextual factors. By analyzing user interactions and feedback data, the recommendation system could continuously adapt and evolve, providing increasingly accurate and relevant music suggestions over time.                                                   Another area for potential enhancement is the integration of advanced audio processing technologies, such as automatic music tagging, mood detection, and audio fingerprinting. These features could enhance music search and discovery capabilities, allowing users to explore music based on specific attributes like genre, mood, or tempo.                         </vt:lpstr>
      <vt:lpstr>Conclusion                                 The project's culmination marks the successful creation of a comprehensive music web application, seamlessly intertwining frontend and backend technologies. This achievement is realized through the fusion of HTML, CSS, and JavaScript to sculpt an intuitive and visually captivating frontend interface. Meanwhile, the backend architecture is fortified using Python, harnessing the robust capabilities of the Django framework to ensure efficient data management, seamless interaction with the SQL database, and the implementation of sophisticated server-side functionalities.</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geeth</cp:lastModifiedBy>
  <cp:revision>8</cp:revision>
  <dcterms:created xsi:type="dcterms:W3CDTF">2024-04-08T09:14:00Z</dcterms:created>
  <dcterms:modified xsi:type="dcterms:W3CDTF">2024-04-08T12:52:48Z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32E4F3367C3C44B5867F742BDCCB372F_12</vt:lpwstr>
  </property>
  <property fmtid="{D5CDD505-2E9C-101B-9397-08002B2CF9AE}" pid="4" name="KSOProductBuildVer">
    <vt:lpwstr>1033-12.2.0.13489</vt:lpwstr>
  </property>
</Properties>
</file>