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4" r:id="rId6"/>
    <p:sldId id="265" r:id="rId7"/>
    <p:sldId id="263" r:id="rId8"/>
    <p:sldId id="266" r:id="rId9"/>
    <p:sldId id="267" r:id="rId10"/>
    <p:sldId id="268" r:id="rId11"/>
    <p:sldId id="269" r:id="rId12"/>
    <p:sldId id="270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B38"/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565" autoAdjust="0"/>
  </p:normalViewPr>
  <p:slideViewPr>
    <p:cSldViewPr snapToGrid="0">
      <p:cViewPr varScale="1">
        <p:scale>
          <a:sx n="71" d="100"/>
          <a:sy n="71" d="100"/>
        </p:scale>
        <p:origin x="18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C24AC-277A-4ADF-9F22-DA7C3411A6E2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9B0CD-82A6-41FF-B32F-50BB7E00B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27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Document</a:t>
            </a:r>
            <a:r>
              <a:rPr lang="en-US" altLang="ko-KR" baseline="0" dirty="0"/>
              <a:t> </a:t>
            </a:r>
            <a:r>
              <a:rPr lang="ko-KR" altLang="en-US" baseline="0" dirty="0"/>
              <a:t>형 </a:t>
            </a:r>
            <a:r>
              <a:rPr lang="en-US" altLang="ko-KR" baseline="0" dirty="0"/>
              <a:t>DB</a:t>
            </a:r>
            <a:r>
              <a:rPr lang="ko-KR" altLang="en-US" baseline="0" dirty="0"/>
              <a:t>는 다른 </a:t>
            </a:r>
            <a:r>
              <a:rPr lang="en-US" altLang="ko-KR" baseline="0" dirty="0"/>
              <a:t>attribute</a:t>
            </a:r>
            <a:r>
              <a:rPr lang="ko-KR" altLang="en-US" baseline="0" dirty="0"/>
              <a:t>값을 가진 </a:t>
            </a:r>
            <a:r>
              <a:rPr lang="en-US" altLang="ko-KR" baseline="0" dirty="0"/>
              <a:t>key</a:t>
            </a:r>
            <a:r>
              <a:rPr lang="ko-KR" altLang="en-US" baseline="0" dirty="0"/>
              <a:t>가</a:t>
            </a:r>
            <a:r>
              <a:rPr lang="en-US" altLang="ko-KR" baseline="0" dirty="0"/>
              <a:t> </a:t>
            </a:r>
            <a:r>
              <a:rPr lang="ko-KR" altLang="en-US" baseline="0" dirty="0"/>
              <a:t>들어오면</a:t>
            </a:r>
            <a:r>
              <a:rPr lang="en-US" altLang="ko-KR" baseline="0" dirty="0"/>
              <a:t> </a:t>
            </a:r>
            <a:r>
              <a:rPr lang="ko-KR" altLang="en-US" baseline="0" dirty="0"/>
              <a:t>새로운 </a:t>
            </a:r>
            <a:r>
              <a:rPr lang="en-US" altLang="ko-KR" baseline="0" dirty="0"/>
              <a:t>DB</a:t>
            </a:r>
            <a:r>
              <a:rPr lang="ko-KR" altLang="en-US" baseline="0" dirty="0"/>
              <a:t>가 생성되어야 하나</a:t>
            </a:r>
            <a:r>
              <a:rPr lang="en-US" altLang="ko-KR" baseline="0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9B0CD-82A6-41FF-B32F-50BB7E00B40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645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Document</a:t>
            </a:r>
            <a:r>
              <a:rPr lang="en-US" altLang="ko-KR" baseline="0" dirty="0"/>
              <a:t> </a:t>
            </a:r>
            <a:r>
              <a:rPr lang="ko-KR" altLang="en-US" baseline="0" dirty="0"/>
              <a:t>형 </a:t>
            </a:r>
            <a:r>
              <a:rPr lang="en-US" altLang="ko-KR" baseline="0" dirty="0"/>
              <a:t>DB</a:t>
            </a:r>
            <a:r>
              <a:rPr lang="ko-KR" altLang="en-US" baseline="0" dirty="0"/>
              <a:t>는 다른 </a:t>
            </a:r>
            <a:r>
              <a:rPr lang="en-US" altLang="ko-KR" baseline="0" dirty="0"/>
              <a:t>attribute</a:t>
            </a:r>
            <a:r>
              <a:rPr lang="ko-KR" altLang="en-US" baseline="0" dirty="0"/>
              <a:t>값을 가진 </a:t>
            </a:r>
            <a:r>
              <a:rPr lang="en-US" altLang="ko-KR" baseline="0" dirty="0"/>
              <a:t>key</a:t>
            </a:r>
            <a:r>
              <a:rPr lang="ko-KR" altLang="en-US" baseline="0" dirty="0"/>
              <a:t>가</a:t>
            </a:r>
            <a:r>
              <a:rPr lang="en-US" altLang="ko-KR" baseline="0" dirty="0"/>
              <a:t> </a:t>
            </a:r>
            <a:r>
              <a:rPr lang="ko-KR" altLang="en-US" baseline="0" dirty="0"/>
              <a:t>들어오면</a:t>
            </a:r>
            <a:r>
              <a:rPr lang="en-US" altLang="ko-KR" baseline="0" dirty="0"/>
              <a:t> </a:t>
            </a:r>
            <a:r>
              <a:rPr lang="ko-KR" altLang="en-US" baseline="0" dirty="0"/>
              <a:t>새로운 </a:t>
            </a:r>
            <a:r>
              <a:rPr lang="en-US" altLang="ko-KR" baseline="0" dirty="0"/>
              <a:t>DB</a:t>
            </a:r>
            <a:r>
              <a:rPr lang="ko-KR" altLang="en-US" baseline="0" dirty="0"/>
              <a:t>가 생성되어야 하나</a:t>
            </a:r>
            <a:r>
              <a:rPr lang="en-US" altLang="ko-KR" baseline="0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9B0CD-82A6-41FF-B32F-50BB7E00B40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0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9B0CD-82A6-41FF-B32F-50BB7E00B40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17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9B0CD-82A6-41FF-B32F-50BB7E00B40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92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9B0CD-82A6-41FF-B32F-50BB7E00B40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451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https://www.washingtonpost.com/</a:t>
            </a:r>
          </a:p>
          <a:p>
            <a:r>
              <a:rPr lang="en-US" altLang="ko-KR" dirty="0"/>
              <a:t>http://www.ebay.com/</a:t>
            </a:r>
          </a:p>
          <a:p>
            <a:r>
              <a:rPr lang="en-US" altLang="ko-KR" dirty="0"/>
              <a:t>http://www.inven.co.kr/webzine/news/?news=105130&amp;site=fifaonline3</a:t>
            </a:r>
          </a:p>
          <a:p>
            <a:r>
              <a:rPr lang="en-US" altLang="ko-KR" dirty="0"/>
              <a:t>http://news.naver.com/main/read.nhn?mode=LSD&amp;mid=sec&amp;sid1=105&amp;oid=092&amp;aid=0002072347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9B0CD-82A6-41FF-B32F-50BB7E00B40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8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D9F-AF2C-4153-8428-192813A9ECD3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26E-9953-4544-A2F7-EFC5E966B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D9F-AF2C-4153-8428-192813A9ECD3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26E-9953-4544-A2F7-EFC5E966B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9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D9F-AF2C-4153-8428-192813A9ECD3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26E-9953-4544-A2F7-EFC5E966B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6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D9F-AF2C-4153-8428-192813A9ECD3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26E-9953-4544-A2F7-EFC5E966B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4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D9F-AF2C-4153-8428-192813A9ECD3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26E-9953-4544-A2F7-EFC5E966B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D9F-AF2C-4153-8428-192813A9ECD3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26E-9953-4544-A2F7-EFC5E966B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9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D9F-AF2C-4153-8428-192813A9ECD3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26E-9953-4544-A2F7-EFC5E966B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8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D9F-AF2C-4153-8428-192813A9ECD3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26E-9953-4544-A2F7-EFC5E966B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4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D9F-AF2C-4153-8428-192813A9ECD3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26E-9953-4544-A2F7-EFC5E966B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76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D9F-AF2C-4153-8428-192813A9ECD3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26E-9953-4544-A2F7-EFC5E966B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D9F-AF2C-4153-8428-192813A9ECD3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26E-9953-4544-A2F7-EFC5E966B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2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5D9F-AF2C-4153-8428-192813A9ECD3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B426E-9953-4544-A2F7-EFC5E966B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replicati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shardin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skcc.com/3237" TargetMode="External"/><Relationship Id="rId3" Type="http://schemas.openxmlformats.org/officeDocument/2006/relationships/hyperlink" Target="http://cafe.naver.com/hadoopkr/20" TargetMode="External"/><Relationship Id="rId7" Type="http://schemas.openxmlformats.org/officeDocument/2006/relationships/hyperlink" Target="http://skccblog.tistory.com/3225" TargetMode="External"/><Relationship Id="rId2" Type="http://schemas.openxmlformats.org/officeDocument/2006/relationships/hyperlink" Target="http://cafe.naver.com/junes81/589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kccblog.tistory.com/2844" TargetMode="External"/><Relationship Id="rId5" Type="http://schemas.openxmlformats.org/officeDocument/2006/relationships/hyperlink" Target="http://cafe.naver.com/hadoopkr/81" TargetMode="External"/><Relationship Id="rId4" Type="http://schemas.openxmlformats.org/officeDocument/2006/relationships/hyperlink" Target="http://cafe.naver.com/hadoopkr/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6436311"/>
            <a:ext cx="9144000" cy="421689"/>
            <a:chOff x="0" y="6436311"/>
            <a:chExt cx="9144000" cy="421689"/>
          </a:xfrm>
        </p:grpSpPr>
        <p:sp>
          <p:nvSpPr>
            <p:cNvPr id="4" name="직사각형 3"/>
            <p:cNvSpPr/>
            <p:nvPr/>
          </p:nvSpPr>
          <p:spPr>
            <a:xfrm>
              <a:off x="0" y="6436311"/>
              <a:ext cx="9144000" cy="421689"/>
            </a:xfrm>
            <a:prstGeom prst="rect">
              <a:avLst/>
            </a:prstGeom>
            <a:solidFill>
              <a:srgbClr val="63A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6436311"/>
              <a:ext cx="9144000" cy="97654"/>
            </a:xfrm>
            <a:prstGeom prst="rect">
              <a:avLst/>
            </a:prstGeom>
            <a:solidFill>
              <a:srgbClr val="99C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1688951"/>
            <a:ext cx="91439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NoSQL &amp; MongoDB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0811" y="4989250"/>
            <a:ext cx="187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 예 준</a:t>
            </a:r>
          </a:p>
        </p:txBody>
      </p:sp>
    </p:spTree>
    <p:extLst>
      <p:ext uri="{BB962C8B-B14F-4D97-AF65-F5344CB8AC3E}">
        <p14:creationId xmlns:p14="http://schemas.microsoft.com/office/powerpoint/2010/main" val="66956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436311"/>
            <a:ext cx="9144000" cy="421689"/>
            <a:chOff x="0" y="6436311"/>
            <a:chExt cx="9144000" cy="421689"/>
          </a:xfrm>
        </p:grpSpPr>
        <p:sp>
          <p:nvSpPr>
            <p:cNvPr id="5" name="직사각형 4"/>
            <p:cNvSpPr/>
            <p:nvPr/>
          </p:nvSpPr>
          <p:spPr>
            <a:xfrm>
              <a:off x="0" y="6436311"/>
              <a:ext cx="9144000" cy="421689"/>
            </a:xfrm>
            <a:prstGeom prst="rect">
              <a:avLst/>
            </a:prstGeom>
            <a:solidFill>
              <a:srgbClr val="63A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6436311"/>
              <a:ext cx="9144000" cy="97654"/>
            </a:xfrm>
            <a:prstGeom prst="rect">
              <a:avLst/>
            </a:prstGeom>
            <a:solidFill>
              <a:srgbClr val="99C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79394" y="330665"/>
            <a:ext cx="86557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dirty="0">
                <a:ln w="0"/>
                <a:latin typeface="+mj-ea"/>
                <a:ea typeface="+mj-ea"/>
              </a:rPr>
              <a:t>Replication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79598"/>
            <a:ext cx="9135124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50" dirty="0"/>
              <a:t>데이터의 안정적인 보관을 위해 복수 개의 서버에 동일한 데이터를 저장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82" y="3002890"/>
            <a:ext cx="6385560" cy="229362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35259" y="5973776"/>
            <a:ext cx="5443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고딕"/>
                <a:hlinkClick r:id="rId4"/>
              </a:rPr>
              <a:t>https://docs.mongodb.com/manual/replication/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426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436311"/>
            <a:ext cx="9144000" cy="421689"/>
            <a:chOff x="0" y="6436311"/>
            <a:chExt cx="9144000" cy="421689"/>
          </a:xfrm>
        </p:grpSpPr>
        <p:sp>
          <p:nvSpPr>
            <p:cNvPr id="5" name="직사각형 4"/>
            <p:cNvSpPr/>
            <p:nvPr/>
          </p:nvSpPr>
          <p:spPr>
            <a:xfrm>
              <a:off x="0" y="6436311"/>
              <a:ext cx="9144000" cy="421689"/>
            </a:xfrm>
            <a:prstGeom prst="rect">
              <a:avLst/>
            </a:prstGeom>
            <a:solidFill>
              <a:srgbClr val="63A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6436311"/>
              <a:ext cx="9144000" cy="97654"/>
            </a:xfrm>
            <a:prstGeom prst="rect">
              <a:avLst/>
            </a:prstGeom>
            <a:solidFill>
              <a:srgbClr val="99C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79394" y="330665"/>
            <a:ext cx="86557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dirty="0" err="1">
                <a:ln w="0"/>
                <a:latin typeface="+mj-ea"/>
                <a:ea typeface="+mj-ea"/>
              </a:rPr>
              <a:t>Sharding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62925" y="2657129"/>
            <a:ext cx="4755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   대용량의 </a:t>
            </a:r>
            <a:r>
              <a:rPr lang="ko-KR" altLang="en-US" sz="2400" b="1" dirty="0"/>
              <a:t>데이터를</a:t>
            </a:r>
            <a:br>
              <a:rPr lang="en-US" altLang="ko-KR" sz="2400" dirty="0"/>
            </a:br>
            <a:r>
              <a:rPr lang="ko-KR" altLang="en-US" sz="1600" dirty="0"/>
              <a:t> </a:t>
            </a:r>
            <a:endParaRPr lang="en-US" altLang="ko-KR" sz="2400" dirty="0"/>
          </a:p>
          <a:p>
            <a:r>
              <a:rPr lang="ko-KR" altLang="en-US" sz="2400" dirty="0"/>
              <a:t>   동시에 여러 갈래로 </a:t>
            </a:r>
            <a:r>
              <a:rPr lang="ko-KR" altLang="en-US" sz="2400" b="1" dirty="0"/>
              <a:t>나누어</a:t>
            </a:r>
            <a:br>
              <a:rPr lang="en-US" altLang="ko-KR" sz="2400" dirty="0"/>
            </a:br>
            <a:endParaRPr lang="en-US" altLang="ko-KR" sz="1600" dirty="0"/>
          </a:p>
          <a:p>
            <a:r>
              <a:rPr lang="ko-KR" altLang="en-US" sz="2400" dirty="0"/>
              <a:t>   각각의 노드에 </a:t>
            </a:r>
            <a:r>
              <a:rPr lang="ko-KR" altLang="en-US" sz="2400" b="1" dirty="0"/>
              <a:t>저장하는 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4" y="1613614"/>
            <a:ext cx="3575249" cy="406775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9394" y="6005406"/>
            <a:ext cx="5250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맑은고딕"/>
                <a:hlinkClick r:id="rId4"/>
              </a:rPr>
              <a:t>https://docs.mongodb.com/manual/sharding/</a:t>
            </a:r>
            <a:r>
              <a:rPr lang="en-US" altLang="ko-KR" dirty="0">
                <a:solidFill>
                  <a:srgbClr val="333333"/>
                </a:solidFill>
                <a:latin typeface="맑은고딕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22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436311"/>
            <a:ext cx="9144000" cy="421689"/>
            <a:chOff x="0" y="6436311"/>
            <a:chExt cx="9144000" cy="421689"/>
          </a:xfrm>
        </p:grpSpPr>
        <p:sp>
          <p:nvSpPr>
            <p:cNvPr id="5" name="직사각형 4"/>
            <p:cNvSpPr/>
            <p:nvPr/>
          </p:nvSpPr>
          <p:spPr>
            <a:xfrm>
              <a:off x="0" y="6436311"/>
              <a:ext cx="9144000" cy="421689"/>
            </a:xfrm>
            <a:prstGeom prst="rect">
              <a:avLst/>
            </a:prstGeom>
            <a:solidFill>
              <a:srgbClr val="63A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6436311"/>
              <a:ext cx="9144000" cy="97654"/>
            </a:xfrm>
            <a:prstGeom prst="rect">
              <a:avLst/>
            </a:prstGeom>
            <a:solidFill>
              <a:srgbClr val="99C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79394" y="330665"/>
            <a:ext cx="86557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dirty="0">
                <a:ln w="0"/>
                <a:latin typeface="+mj-ea"/>
                <a:ea typeface="+mj-ea"/>
              </a:rPr>
              <a:t>MongoDB</a:t>
            </a:r>
            <a:r>
              <a:rPr lang="ko-KR" altLang="en-US" sz="4800" b="1" dirty="0">
                <a:ln w="0"/>
                <a:latin typeface="+mj-ea"/>
                <a:ea typeface="+mj-ea"/>
              </a:rPr>
              <a:t> 활용 사례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03" y="2335498"/>
            <a:ext cx="4008120" cy="7543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83" y="4035318"/>
            <a:ext cx="2050916" cy="9455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03" y="3632053"/>
            <a:ext cx="1377940" cy="175208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63" y="2335498"/>
            <a:ext cx="262128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4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436311"/>
            <a:ext cx="9144000" cy="421689"/>
            <a:chOff x="0" y="6436311"/>
            <a:chExt cx="9144000" cy="421689"/>
          </a:xfrm>
        </p:grpSpPr>
        <p:sp>
          <p:nvSpPr>
            <p:cNvPr id="5" name="직사각형 4"/>
            <p:cNvSpPr/>
            <p:nvPr/>
          </p:nvSpPr>
          <p:spPr>
            <a:xfrm>
              <a:off x="0" y="6436311"/>
              <a:ext cx="9144000" cy="421689"/>
            </a:xfrm>
            <a:prstGeom prst="rect">
              <a:avLst/>
            </a:prstGeom>
            <a:solidFill>
              <a:srgbClr val="63A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6436311"/>
              <a:ext cx="9144000" cy="97654"/>
            </a:xfrm>
            <a:prstGeom prst="rect">
              <a:avLst/>
            </a:prstGeom>
            <a:solidFill>
              <a:srgbClr val="99C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79394" y="330665"/>
            <a:ext cx="86557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dirty="0">
                <a:ln w="0"/>
                <a:latin typeface="+mj-ea"/>
                <a:ea typeface="+mj-ea"/>
              </a:rPr>
              <a:t>Reference</a:t>
            </a:r>
            <a:endParaRPr lang="en-US" altLang="ko-KR" sz="4800" b="1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954" y="1656895"/>
            <a:ext cx="86146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관계형 </a:t>
            </a:r>
            <a:r>
              <a:rPr lang="en-US" altLang="ko-KR" dirty="0"/>
              <a:t>DB - </a:t>
            </a:r>
            <a:r>
              <a:rPr lang="en-US" altLang="ko-KR" dirty="0">
                <a:hlinkClick r:id="rId2"/>
              </a:rPr>
              <a:t>http://cafe.naver.com/junes81/5895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Scale up &amp; down - </a:t>
            </a:r>
            <a:r>
              <a:rPr lang="en-US" altLang="ko-KR" dirty="0">
                <a:hlinkClick r:id="rId2"/>
              </a:rPr>
              <a:t>http://cafe.naver.com/junes81/5895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NoSQL </a:t>
            </a:r>
            <a:r>
              <a:rPr lang="ko-KR" altLang="en-US" dirty="0"/>
              <a:t>특징</a:t>
            </a:r>
            <a:r>
              <a:rPr lang="en-US" altLang="ko-KR" dirty="0"/>
              <a:t>, </a:t>
            </a:r>
            <a:r>
              <a:rPr lang="ko-KR" altLang="en-US" dirty="0"/>
              <a:t>종류 </a:t>
            </a:r>
            <a:r>
              <a:rPr lang="en-US" altLang="ko-KR" dirty="0"/>
              <a:t>- </a:t>
            </a:r>
            <a:r>
              <a:rPr lang="en-US" altLang="ko-KR" dirty="0">
                <a:hlinkClick r:id="rId3"/>
              </a:rPr>
              <a:t>http://cafe.naver.com/hadoopkr/20</a:t>
            </a:r>
            <a:br>
              <a:rPr lang="en-US" altLang="ko-KR" dirty="0"/>
            </a:br>
            <a:r>
              <a:rPr lang="en-US" altLang="ko-KR" dirty="0"/>
              <a:t>		   </a:t>
            </a:r>
            <a:r>
              <a:rPr lang="en-US" altLang="ko-KR" dirty="0">
                <a:hlinkClick r:id="rId4"/>
              </a:rPr>
              <a:t>http://cafe.naver.com/hadoopkr/76</a:t>
            </a:r>
            <a:endParaRPr lang="en-US" altLang="ko-KR" dirty="0"/>
          </a:p>
          <a:p>
            <a:r>
              <a:rPr lang="en-US" altLang="ko-KR" dirty="0"/>
              <a:t>		   </a:t>
            </a:r>
            <a:r>
              <a:rPr lang="en-US" altLang="ko-KR" dirty="0">
                <a:hlinkClick r:id="rId5"/>
              </a:rPr>
              <a:t>http://cafe.naver.com/hadoopkr/81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왜 </a:t>
            </a:r>
            <a:r>
              <a:rPr lang="en-US" altLang="ko-KR" dirty="0"/>
              <a:t>MongoDB</a:t>
            </a:r>
            <a:r>
              <a:rPr lang="ko-KR" altLang="en-US" dirty="0"/>
              <a:t>인가</a:t>
            </a:r>
            <a:r>
              <a:rPr lang="en-US" altLang="ko-KR" dirty="0"/>
              <a:t>? - </a:t>
            </a:r>
            <a:r>
              <a:rPr lang="en-US" altLang="ko-KR" dirty="0">
                <a:hlinkClick r:id="rId6"/>
              </a:rPr>
              <a:t>http://skccblog.tistory.com/2844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MongoDB</a:t>
            </a:r>
            <a:r>
              <a:rPr lang="ko-KR" altLang="en-US" dirty="0"/>
              <a:t>의 기본 구성 </a:t>
            </a:r>
            <a:r>
              <a:rPr lang="en-US" altLang="ko-KR" dirty="0"/>
              <a:t>/ Replication / </a:t>
            </a:r>
            <a:r>
              <a:rPr lang="en-US" altLang="ko-KR" dirty="0" err="1"/>
              <a:t>Sharding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en-US" altLang="ko-KR" dirty="0">
                <a:hlinkClick r:id="rId7"/>
              </a:rPr>
              <a:t>http://skccblog.tistory.com/3225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MongoDB </a:t>
            </a:r>
            <a:r>
              <a:rPr lang="ko-KR" altLang="en-US" dirty="0"/>
              <a:t>활용 사례 </a:t>
            </a:r>
            <a:r>
              <a:rPr lang="en-US" altLang="ko-KR" dirty="0"/>
              <a:t>- </a:t>
            </a:r>
            <a:r>
              <a:rPr lang="en-US" altLang="ko-KR" dirty="0">
                <a:hlinkClick r:id="rId8"/>
              </a:rPr>
              <a:t>http://blog.skcc.com/3237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14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436311"/>
            <a:ext cx="9144000" cy="421689"/>
            <a:chOff x="0" y="6436311"/>
            <a:chExt cx="9144000" cy="421689"/>
          </a:xfrm>
        </p:grpSpPr>
        <p:sp>
          <p:nvSpPr>
            <p:cNvPr id="5" name="직사각형 4"/>
            <p:cNvSpPr/>
            <p:nvPr/>
          </p:nvSpPr>
          <p:spPr>
            <a:xfrm>
              <a:off x="0" y="6436311"/>
              <a:ext cx="9144000" cy="421689"/>
            </a:xfrm>
            <a:prstGeom prst="rect">
              <a:avLst/>
            </a:prstGeom>
            <a:solidFill>
              <a:srgbClr val="63A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6436311"/>
              <a:ext cx="9144000" cy="97654"/>
            </a:xfrm>
            <a:prstGeom prst="rect">
              <a:avLst/>
            </a:prstGeom>
            <a:solidFill>
              <a:srgbClr val="99C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79394" y="330665"/>
            <a:ext cx="86557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NoSQL</a:t>
            </a:r>
            <a:r>
              <a:rPr lang="ko-KR" altLang="en-US" sz="40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이란</a:t>
            </a:r>
            <a:r>
              <a:rPr lang="en-US" altLang="ko-KR" sz="40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en-US" altLang="ko-KR" sz="4800" b="1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394" y="1992273"/>
            <a:ext cx="772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dirty="0"/>
              <a:t>‘Not Only SQL’</a:t>
            </a:r>
            <a:r>
              <a:rPr lang="ko-KR" altLang="en-US" sz="2800" dirty="0"/>
              <a:t>의 약어</a:t>
            </a:r>
            <a:endParaRPr lang="en-US" altLang="ko-KR" sz="28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804098" y="3103222"/>
            <a:ext cx="7724274" cy="998622"/>
            <a:chOff x="814133" y="3128206"/>
            <a:chExt cx="7724274" cy="998622"/>
          </a:xfrm>
        </p:grpSpPr>
        <p:sp>
          <p:nvSpPr>
            <p:cNvPr id="10" name="화살표: 오각형 9"/>
            <p:cNvSpPr/>
            <p:nvPr/>
          </p:nvSpPr>
          <p:spPr>
            <a:xfrm>
              <a:off x="814133" y="3128207"/>
              <a:ext cx="2322095" cy="998621"/>
            </a:xfrm>
            <a:prstGeom prst="homePlat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ysClr val="windowText" lastClr="000000"/>
                  </a:solidFill>
                </a:rPr>
                <a:t>계층형</a:t>
              </a:r>
            </a:p>
          </p:txBody>
        </p:sp>
        <p:sp>
          <p:nvSpPr>
            <p:cNvPr id="11" name="화살표: 오각형 10"/>
            <p:cNvSpPr/>
            <p:nvPr/>
          </p:nvSpPr>
          <p:spPr>
            <a:xfrm>
              <a:off x="3515222" y="3128207"/>
              <a:ext cx="2322095" cy="998621"/>
            </a:xfrm>
            <a:prstGeom prst="homePlat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ysClr val="windowText" lastClr="000000"/>
                  </a:solidFill>
                </a:rPr>
                <a:t>네트워크형</a:t>
              </a:r>
            </a:p>
          </p:txBody>
        </p:sp>
        <p:sp>
          <p:nvSpPr>
            <p:cNvPr id="12" name="화살표: 오각형 11"/>
            <p:cNvSpPr/>
            <p:nvPr/>
          </p:nvSpPr>
          <p:spPr>
            <a:xfrm>
              <a:off x="6216312" y="3128206"/>
              <a:ext cx="2322095" cy="998621"/>
            </a:xfrm>
            <a:prstGeom prst="homePlat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ysClr val="windowText" lastClr="000000"/>
                  </a:solidFill>
                </a:rPr>
                <a:t>관계형</a:t>
              </a:r>
              <a:endParaRPr lang="en-US" altLang="ko-KR" sz="2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(Relational)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07202" y="4648253"/>
            <a:ext cx="8423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dirty="0"/>
              <a:t>RDB(</a:t>
            </a:r>
            <a:r>
              <a:rPr lang="en-US" altLang="ko-KR" sz="2400" dirty="0" err="1"/>
              <a:t>Relaional</a:t>
            </a:r>
            <a:r>
              <a:rPr lang="en-US" altLang="ko-KR" sz="2400" dirty="0"/>
              <a:t> DB) </a:t>
            </a:r>
            <a:r>
              <a:rPr lang="ko-KR" altLang="en-US" sz="2400" dirty="0"/>
              <a:t>데이터를 다루기 위한 언어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SQL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SQL</a:t>
            </a:r>
            <a:r>
              <a:rPr lang="ko-KR" altLang="en-US" sz="2400" dirty="0"/>
              <a:t>의 장점 활용</a:t>
            </a:r>
            <a:r>
              <a:rPr lang="en-US" altLang="ko-KR" sz="2400" dirty="0"/>
              <a:t>/</a:t>
            </a:r>
            <a:r>
              <a:rPr lang="ko-KR" altLang="en-US" sz="2400" dirty="0"/>
              <a:t>단점 보완을</a:t>
            </a:r>
            <a:r>
              <a:rPr lang="en-US" altLang="ko-KR" sz="2400" dirty="0"/>
              <a:t> </a:t>
            </a:r>
            <a:r>
              <a:rPr lang="ko-KR" altLang="en-US" sz="2400" dirty="0"/>
              <a:t>위해 등장한 언어 </a:t>
            </a:r>
            <a:r>
              <a:rPr lang="en-US" altLang="ko-KR" sz="2400" dirty="0"/>
              <a:t>: NoSQL</a:t>
            </a:r>
          </a:p>
        </p:txBody>
      </p:sp>
    </p:spTree>
    <p:extLst>
      <p:ext uri="{BB962C8B-B14F-4D97-AF65-F5344CB8AC3E}">
        <p14:creationId xmlns:p14="http://schemas.microsoft.com/office/powerpoint/2010/main" val="218976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436311"/>
            <a:ext cx="9144000" cy="421689"/>
            <a:chOff x="0" y="6436311"/>
            <a:chExt cx="9144000" cy="421689"/>
          </a:xfrm>
        </p:grpSpPr>
        <p:sp>
          <p:nvSpPr>
            <p:cNvPr id="5" name="직사각형 4"/>
            <p:cNvSpPr/>
            <p:nvPr/>
          </p:nvSpPr>
          <p:spPr>
            <a:xfrm>
              <a:off x="0" y="6436311"/>
              <a:ext cx="9144000" cy="421689"/>
            </a:xfrm>
            <a:prstGeom prst="rect">
              <a:avLst/>
            </a:prstGeom>
            <a:solidFill>
              <a:srgbClr val="63A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6436311"/>
              <a:ext cx="9144000" cy="97654"/>
            </a:xfrm>
            <a:prstGeom prst="rect">
              <a:avLst/>
            </a:prstGeom>
            <a:solidFill>
              <a:srgbClr val="99C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79394" y="330665"/>
            <a:ext cx="86557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RDB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96782"/>
              </p:ext>
            </p:extLst>
          </p:nvPr>
        </p:nvGraphicFramePr>
        <p:xfrm>
          <a:off x="319596" y="1397000"/>
          <a:ext cx="8495930" cy="471527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247965">
                  <a:extLst>
                    <a:ext uri="{9D8B030D-6E8A-4147-A177-3AD203B41FA5}">
                      <a16:colId xmlns:a16="http://schemas.microsoft.com/office/drawing/2014/main" val="2343591260"/>
                    </a:ext>
                  </a:extLst>
                </a:gridCol>
                <a:gridCol w="4247965">
                  <a:extLst>
                    <a:ext uri="{9D8B030D-6E8A-4147-A177-3AD203B41FA5}">
                      <a16:colId xmlns:a16="http://schemas.microsoft.com/office/drawing/2014/main" val="170929765"/>
                    </a:ext>
                  </a:extLst>
                </a:gridCol>
              </a:tblGrid>
              <a:tr h="755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17775"/>
                  </a:ext>
                </a:extLst>
              </a:tr>
              <a:tr h="39595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/>
                        <a:t>데이터의 일관성 보증 </a:t>
                      </a:r>
                      <a:r>
                        <a:rPr lang="en-US" altLang="ko-KR" sz="2000" dirty="0"/>
                        <a:t>(Transaction)</a:t>
                      </a:r>
                      <a:br>
                        <a:rPr lang="en-US" altLang="ko-KR" sz="2000" dirty="0"/>
                      </a:br>
                      <a:endParaRPr lang="en-US" altLang="ko-KR" sz="20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/>
                        <a:t>정규화를 전제</a:t>
                      </a:r>
                      <a:r>
                        <a:rPr lang="ko-KR" altLang="en-US" sz="2000" baseline="0" dirty="0"/>
                        <a:t> </a:t>
                      </a:r>
                      <a:r>
                        <a:rPr lang="en-US" altLang="ko-KR" sz="2000" baseline="0" dirty="0"/>
                        <a:t>-&gt; </a:t>
                      </a:r>
                      <a:r>
                        <a:rPr lang="ko-KR" altLang="en-US" sz="2000" baseline="0" dirty="0"/>
                        <a:t>적은 </a:t>
                      </a:r>
                      <a:r>
                        <a:rPr lang="ko-KR" altLang="en-US" sz="2000" dirty="0"/>
                        <a:t>갱신</a:t>
                      </a:r>
                      <a:r>
                        <a:rPr lang="ko-KR" altLang="en-US" sz="2000" baseline="0" dirty="0"/>
                        <a:t> 비용</a:t>
                      </a:r>
                      <a:br>
                        <a:rPr lang="en-US" altLang="ko-KR" sz="2000" dirty="0"/>
                      </a:br>
                      <a:endParaRPr lang="en-US" altLang="ko-KR" sz="20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/>
                        <a:t>복잡한 검색조건으로 검색 가능</a:t>
                      </a:r>
                      <a:br>
                        <a:rPr lang="en-US" altLang="ko-KR" sz="2000" dirty="0"/>
                      </a:br>
                      <a:r>
                        <a:rPr lang="en-US" altLang="ko-KR" sz="2000" dirty="0"/>
                        <a:t>(Ex- join)</a:t>
                      </a:r>
                      <a:br>
                        <a:rPr lang="en-US" altLang="ko-KR" sz="2000" dirty="0"/>
                      </a:br>
                      <a:endParaRPr lang="en-US" altLang="ko-KR" sz="20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/>
                        <a:t>검증되고 성숙한 기술</a:t>
                      </a:r>
                      <a:br>
                        <a:rPr lang="en-US" altLang="ko-KR" sz="2000" dirty="0"/>
                      </a:b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많은 참고 자료와 노하우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/>
                        <a:t>대량의 데이터 입력 처리 시 성능 저하 이슈</a:t>
                      </a:r>
                      <a:br>
                        <a:rPr lang="en-US" altLang="ko-KR" sz="2000" dirty="0"/>
                      </a:br>
                      <a:endParaRPr lang="en-US" altLang="ko-KR" sz="20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/>
                        <a:t>갱신이 발생한 테이블의 </a:t>
                      </a:r>
                      <a:r>
                        <a:rPr lang="en-US" altLang="ko-KR" sz="2000" dirty="0"/>
                        <a:t>index </a:t>
                      </a:r>
                      <a:r>
                        <a:rPr lang="ko-KR" altLang="en-US" sz="2000" dirty="0"/>
                        <a:t>생성이나 </a:t>
                      </a:r>
                      <a:r>
                        <a:rPr lang="en-US" altLang="ko-KR" sz="2000" dirty="0"/>
                        <a:t>schema </a:t>
                      </a:r>
                      <a:r>
                        <a:rPr lang="ko-KR" altLang="en-US" sz="2000" dirty="0"/>
                        <a:t>변경에 대한 처리 이슈</a:t>
                      </a:r>
                      <a:br>
                        <a:rPr lang="en-US" altLang="ko-KR" sz="2000" dirty="0"/>
                      </a:br>
                      <a:endParaRPr lang="en-US" altLang="ko-KR" sz="20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2000" dirty="0"/>
                        <a:t>Column</a:t>
                      </a:r>
                      <a:r>
                        <a:rPr lang="ko-KR" altLang="en-US" sz="2000" dirty="0"/>
                        <a:t>을 확실히 정의하기 어려운 경우에 대한 처리 이슈</a:t>
                      </a:r>
                      <a:br>
                        <a:rPr lang="en-US" altLang="ko-KR" sz="2000" dirty="0"/>
                      </a:br>
                      <a:endParaRPr lang="en-US" altLang="ko-KR" sz="20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/>
                        <a:t>신속한 결과 조회할 때의 성능</a:t>
                      </a:r>
                      <a:br>
                        <a:rPr lang="en-US" altLang="ko-KR" sz="2000" dirty="0"/>
                      </a:br>
                      <a:r>
                        <a:rPr lang="ko-KR" altLang="en-US" sz="2000" dirty="0"/>
                        <a:t>이슈</a:t>
                      </a:r>
                      <a:endParaRPr lang="en-US" altLang="ko-K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13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60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436311"/>
            <a:ext cx="9144000" cy="421689"/>
            <a:chOff x="0" y="6436311"/>
            <a:chExt cx="9144000" cy="421689"/>
          </a:xfrm>
        </p:grpSpPr>
        <p:sp>
          <p:nvSpPr>
            <p:cNvPr id="5" name="직사각형 4"/>
            <p:cNvSpPr/>
            <p:nvPr/>
          </p:nvSpPr>
          <p:spPr>
            <a:xfrm>
              <a:off x="0" y="6436311"/>
              <a:ext cx="9144000" cy="421689"/>
            </a:xfrm>
            <a:prstGeom prst="rect">
              <a:avLst/>
            </a:prstGeom>
            <a:solidFill>
              <a:srgbClr val="63A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6436311"/>
              <a:ext cx="9144000" cy="97654"/>
            </a:xfrm>
            <a:prstGeom prst="rect">
              <a:avLst/>
            </a:prstGeom>
            <a:solidFill>
              <a:srgbClr val="99C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79394" y="330665"/>
            <a:ext cx="86557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dirty="0">
                <a:ln w="0"/>
                <a:latin typeface="+mj-ea"/>
                <a:ea typeface="+mj-ea"/>
              </a:rPr>
              <a:t>Scale Up &amp; Down</a:t>
            </a:r>
            <a:endParaRPr lang="en-US" altLang="ko-KR" sz="4800" b="1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59537"/>
              </p:ext>
            </p:extLst>
          </p:nvPr>
        </p:nvGraphicFramePr>
        <p:xfrm>
          <a:off x="319596" y="2105526"/>
          <a:ext cx="8495930" cy="400674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247965">
                  <a:extLst>
                    <a:ext uri="{9D8B030D-6E8A-4147-A177-3AD203B41FA5}">
                      <a16:colId xmlns:a16="http://schemas.microsoft.com/office/drawing/2014/main" val="2343591260"/>
                    </a:ext>
                  </a:extLst>
                </a:gridCol>
                <a:gridCol w="4247965">
                  <a:extLst>
                    <a:ext uri="{9D8B030D-6E8A-4147-A177-3AD203B41FA5}">
                      <a16:colId xmlns:a16="http://schemas.microsoft.com/office/drawing/2014/main" val="170929765"/>
                    </a:ext>
                  </a:extLst>
                </a:gridCol>
              </a:tblGrid>
              <a:tr h="552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Scale up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Scale</a:t>
                      </a:r>
                      <a:r>
                        <a:rPr lang="en-US" altLang="ko-KR" sz="2400" baseline="0" dirty="0"/>
                        <a:t> down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17775"/>
                  </a:ext>
                </a:extLst>
              </a:tr>
              <a:tr h="121654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/>
                        <a:t>사용중인 서버 자체를 고성능으로 바꿔서 처리 능력을 향상시키는 방법</a:t>
                      </a:r>
                      <a:endParaRPr lang="en-US" altLang="ko-K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/>
                        <a:t>저가의 여러 장비를 사용하여 처리 능력을 향상시키는 방법</a:t>
                      </a:r>
                      <a:endParaRPr lang="en-US" altLang="ko-K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13332"/>
                  </a:ext>
                </a:extLst>
              </a:tr>
              <a:tr h="978827"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2000" dirty="0"/>
                        <a:t>상당히 많은 비용 발생</a:t>
                      </a:r>
                      <a:endParaRPr lang="en-US" altLang="ko-K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2000" dirty="0"/>
                        <a:t>저가의 비용으로도 원하는 성능 확보 가능</a:t>
                      </a:r>
                      <a:endParaRPr lang="en-US" altLang="ko-K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8574297"/>
                  </a:ext>
                </a:extLst>
              </a:tr>
              <a:tr h="1258409"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2000" dirty="0"/>
                        <a:t>소스 수정 불필요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2000" dirty="0"/>
                        <a:t>소스 수정 필요</a:t>
                      </a:r>
                      <a:endParaRPr lang="en-US" altLang="ko-K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83924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9596" y="1552077"/>
            <a:ext cx="833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처리 성능을 확장하기 위한 노력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584032" y="1550657"/>
            <a:ext cx="4231494" cy="4561388"/>
            <a:chOff x="4584032" y="1550657"/>
            <a:chExt cx="4231494" cy="4561388"/>
          </a:xfrm>
        </p:grpSpPr>
        <p:sp>
          <p:nvSpPr>
            <p:cNvPr id="3" name="직사각형 2"/>
            <p:cNvSpPr/>
            <p:nvPr/>
          </p:nvSpPr>
          <p:spPr>
            <a:xfrm>
              <a:off x="4584032" y="2105530"/>
              <a:ext cx="4231494" cy="400651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5078" y="1550657"/>
              <a:ext cx="1269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NoSQL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12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436311"/>
            <a:ext cx="9144000" cy="421689"/>
            <a:chOff x="0" y="6436311"/>
            <a:chExt cx="9144000" cy="421689"/>
          </a:xfrm>
        </p:grpSpPr>
        <p:sp>
          <p:nvSpPr>
            <p:cNvPr id="5" name="직사각형 4"/>
            <p:cNvSpPr/>
            <p:nvPr/>
          </p:nvSpPr>
          <p:spPr>
            <a:xfrm>
              <a:off x="0" y="6436311"/>
              <a:ext cx="9144000" cy="421689"/>
            </a:xfrm>
            <a:prstGeom prst="rect">
              <a:avLst/>
            </a:prstGeom>
            <a:solidFill>
              <a:srgbClr val="63A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6436311"/>
              <a:ext cx="9144000" cy="97654"/>
            </a:xfrm>
            <a:prstGeom prst="rect">
              <a:avLst/>
            </a:prstGeom>
            <a:solidFill>
              <a:srgbClr val="99C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79394" y="330665"/>
            <a:ext cx="86557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NoSQL</a:t>
            </a:r>
            <a:r>
              <a:rPr lang="ko-KR" altLang="en-US" sz="40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 특징</a:t>
            </a:r>
            <a:endParaRPr lang="en-US" altLang="ko-KR" sz="4800" b="1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9394" y="1608449"/>
            <a:ext cx="7724274" cy="4270400"/>
            <a:chOff x="479394" y="1319686"/>
            <a:chExt cx="7724274" cy="4270400"/>
          </a:xfrm>
        </p:grpSpPr>
        <p:sp>
          <p:nvSpPr>
            <p:cNvPr id="8" name="TextBox 7"/>
            <p:cNvSpPr txBox="1"/>
            <p:nvPr/>
          </p:nvSpPr>
          <p:spPr>
            <a:xfrm>
              <a:off x="479394" y="1319686"/>
              <a:ext cx="7724274" cy="4270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2400" dirty="0"/>
                <a:t>대부분 </a:t>
              </a:r>
              <a:r>
                <a:rPr lang="en-US" altLang="ko-KR" sz="2400" dirty="0"/>
                <a:t>RDB</a:t>
              </a:r>
              <a:r>
                <a:rPr lang="ko-KR" altLang="en-US" sz="2400" dirty="0"/>
                <a:t>을 사용하지 않는다</a:t>
              </a:r>
              <a:r>
                <a:rPr lang="en-US" altLang="ko-KR" sz="2400" dirty="0"/>
                <a:t>(Join </a:t>
              </a:r>
              <a:r>
                <a:rPr lang="ko-KR" altLang="en-US" sz="2400" dirty="0"/>
                <a:t>연산 불가능</a:t>
              </a:r>
              <a:r>
                <a:rPr lang="en-US" altLang="ko-KR" sz="2400" dirty="0"/>
                <a:t>)</a:t>
              </a:r>
              <a:br>
                <a:rPr lang="en-US" altLang="ko-KR" sz="2400" dirty="0"/>
              </a:br>
              <a:endParaRPr lang="en-US" altLang="ko-KR" sz="1050" dirty="0"/>
            </a:p>
            <a:p>
              <a:pPr marL="285750" indent="-285750">
                <a:buFontTx/>
                <a:buChar char="-"/>
              </a:pPr>
              <a:r>
                <a:rPr lang="ko-KR" altLang="en-US" sz="2400" dirty="0"/>
                <a:t>대부분 오픈소스</a:t>
              </a:r>
              <a:br>
                <a:rPr lang="en-US" altLang="ko-KR" sz="2400" dirty="0"/>
              </a:br>
              <a:endParaRPr lang="en-US" altLang="ko-KR" sz="1050" dirty="0"/>
            </a:p>
            <a:p>
              <a:pPr marL="285750" indent="-285750">
                <a:buFontTx/>
                <a:buChar char="-"/>
              </a:pPr>
              <a:r>
                <a:rPr lang="ko-KR" altLang="en-US" sz="2400" dirty="0"/>
                <a:t>스키마 없이 동작</a:t>
              </a:r>
              <a:br>
                <a:rPr lang="en-US" altLang="ko-KR" sz="2400" dirty="0"/>
              </a:br>
              <a:endParaRPr lang="en-US" altLang="ko-KR" sz="1050" dirty="0"/>
            </a:p>
            <a:p>
              <a:pPr marL="285750" indent="-285750">
                <a:buFontTx/>
                <a:buChar char="-"/>
              </a:pPr>
              <a:r>
                <a:rPr lang="ko-KR" altLang="en-US" sz="2400" dirty="0"/>
                <a:t>데이터를 여러 서버에 분산하여 작업 </a:t>
              </a:r>
              <a:r>
                <a:rPr lang="en-US" altLang="ko-KR" sz="2400" dirty="0"/>
                <a:t>(</a:t>
              </a:r>
              <a:r>
                <a:rPr lang="ko-KR" altLang="en-US" sz="2400" dirty="0"/>
                <a:t>독립적</a:t>
              </a:r>
              <a:r>
                <a:rPr lang="en-US" altLang="ko-KR" sz="2400" dirty="0"/>
                <a:t>)</a:t>
              </a:r>
            </a:p>
            <a:p>
              <a:br>
                <a:rPr lang="en-US" altLang="ko-KR" sz="2400" dirty="0"/>
              </a:br>
              <a:br>
                <a:rPr lang="en-US" altLang="ko-KR" sz="2400" dirty="0"/>
              </a:br>
              <a:endParaRPr lang="en-US" altLang="ko-KR" sz="2400" dirty="0"/>
            </a:p>
            <a:p>
              <a:endParaRPr lang="en-US" altLang="ko-KR" sz="2400" dirty="0"/>
            </a:p>
            <a:p>
              <a:r>
                <a:rPr lang="en-US" altLang="ko-KR" sz="2400" dirty="0"/>
                <a:t>* RDB</a:t>
              </a:r>
              <a:r>
                <a:rPr lang="ko-KR" altLang="en-US" sz="2400" dirty="0"/>
                <a:t>는 고가의 장비를 이용하지만</a:t>
              </a:r>
              <a:r>
                <a:rPr lang="en-US" altLang="ko-KR" sz="2400" dirty="0"/>
                <a:t>, </a:t>
              </a:r>
              <a:br>
                <a:rPr lang="en-US" altLang="ko-KR" sz="2400" dirty="0"/>
              </a:br>
              <a:r>
                <a:rPr lang="en-US" altLang="ko-KR" sz="2400" dirty="0"/>
                <a:t>  NoSQL</a:t>
              </a:r>
              <a:r>
                <a:rPr lang="ko-KR" altLang="en-US" sz="2400" dirty="0"/>
                <a:t>은 저가의 여러 서버를 </a:t>
              </a:r>
              <a:r>
                <a:rPr lang="en-US" altLang="ko-KR" sz="2400" dirty="0"/>
                <a:t>clustering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or </a:t>
              </a:r>
              <a:r>
                <a:rPr lang="en-US" altLang="ko-KR" sz="2400" dirty="0" err="1"/>
                <a:t>sharding</a:t>
              </a:r>
              <a:endParaRPr lang="en-US" altLang="ko-KR" sz="2400" dirty="0"/>
            </a:p>
          </p:txBody>
        </p:sp>
        <p:sp>
          <p:nvSpPr>
            <p:cNvPr id="2" name="사각형: 둥근 모서리 1"/>
            <p:cNvSpPr/>
            <p:nvPr/>
          </p:nvSpPr>
          <p:spPr>
            <a:xfrm>
              <a:off x="1047682" y="3468117"/>
              <a:ext cx="7048636" cy="9264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1. </a:t>
              </a:r>
              <a:r>
                <a:rPr lang="ko-KR" altLang="en-US" dirty="0"/>
                <a:t>처리하는 데이터의 양이 줄어든다</a:t>
              </a:r>
              <a:endParaRPr lang="en-US" altLang="ko-KR" dirty="0"/>
            </a:p>
            <a:p>
              <a:r>
                <a:rPr lang="en-US" altLang="ko-KR" dirty="0"/>
                <a:t>2. </a:t>
              </a:r>
              <a:r>
                <a:rPr lang="ko-KR" altLang="en-US" dirty="0"/>
                <a:t>대량의 데이터의 입출력 처리가 쉬워진다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546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436311"/>
            <a:ext cx="9144000" cy="421689"/>
            <a:chOff x="0" y="6436311"/>
            <a:chExt cx="9144000" cy="421689"/>
          </a:xfrm>
        </p:grpSpPr>
        <p:sp>
          <p:nvSpPr>
            <p:cNvPr id="5" name="직사각형 4"/>
            <p:cNvSpPr/>
            <p:nvPr/>
          </p:nvSpPr>
          <p:spPr>
            <a:xfrm>
              <a:off x="0" y="6436311"/>
              <a:ext cx="9144000" cy="421689"/>
            </a:xfrm>
            <a:prstGeom prst="rect">
              <a:avLst/>
            </a:prstGeom>
            <a:solidFill>
              <a:srgbClr val="63A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6436311"/>
              <a:ext cx="9144000" cy="97654"/>
            </a:xfrm>
            <a:prstGeom prst="rect">
              <a:avLst/>
            </a:prstGeom>
            <a:solidFill>
              <a:srgbClr val="99C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79394" y="330665"/>
            <a:ext cx="86557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NoSQL</a:t>
            </a:r>
            <a:r>
              <a:rPr lang="ko-KR" altLang="en-US" sz="40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40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의 종류</a:t>
            </a:r>
            <a:endParaRPr lang="en-US" altLang="ko-KR" sz="4800" b="1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384" y="1459050"/>
            <a:ext cx="772427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Key-value </a:t>
            </a:r>
            <a:r>
              <a:rPr lang="ko-KR" altLang="en-US" sz="2000" dirty="0"/>
              <a:t>형 </a:t>
            </a:r>
            <a:r>
              <a:rPr lang="en-US" altLang="ko-KR" sz="2000" dirty="0"/>
              <a:t>store</a:t>
            </a:r>
            <a:br>
              <a:rPr lang="en-US" altLang="ko-KR" sz="2000" dirty="0"/>
            </a:br>
            <a:r>
              <a:rPr lang="en-US" altLang="ko-KR" dirty="0"/>
              <a:t>Ex : </a:t>
            </a:r>
            <a:r>
              <a:rPr lang="en-US" altLang="ko-KR" dirty="0" err="1"/>
              <a:t>Riak</a:t>
            </a:r>
            <a:r>
              <a:rPr lang="en-US" altLang="ko-KR" dirty="0"/>
              <a:t>, </a:t>
            </a:r>
            <a:r>
              <a:rPr lang="en-US" altLang="ko-KR" dirty="0" err="1"/>
              <a:t>Redis</a:t>
            </a:r>
            <a:br>
              <a:rPr lang="en-US" altLang="ko-KR" dirty="0"/>
            </a:b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Document </a:t>
            </a:r>
            <a:r>
              <a:rPr lang="ko-KR" altLang="en-US" sz="2000" dirty="0"/>
              <a:t>형 </a:t>
            </a:r>
            <a:r>
              <a:rPr lang="en-US" altLang="ko-KR" sz="2000" dirty="0"/>
              <a:t>DB</a:t>
            </a:r>
            <a:br>
              <a:rPr lang="en-US" altLang="ko-KR" sz="2000" dirty="0"/>
            </a:br>
            <a:r>
              <a:rPr lang="ko-KR" altLang="en-US" dirty="0"/>
              <a:t>여러가지 형태의 값들을 모아 놓은 논리적 구조</a:t>
            </a:r>
            <a:br>
              <a:rPr lang="en-US" altLang="ko-KR" dirty="0"/>
            </a:br>
            <a:r>
              <a:rPr lang="ko-KR" altLang="en-US" dirty="0"/>
              <a:t>저장되는 </a:t>
            </a:r>
            <a:r>
              <a:rPr lang="en-US" altLang="ko-KR" dirty="0"/>
              <a:t>value </a:t>
            </a:r>
            <a:r>
              <a:rPr lang="ko-KR" altLang="en-US" dirty="0"/>
              <a:t>타입이 </a:t>
            </a:r>
            <a:r>
              <a:rPr lang="en-US" altLang="ko-KR" dirty="0"/>
              <a:t>document</a:t>
            </a:r>
            <a:br>
              <a:rPr lang="en-US" altLang="ko-KR" dirty="0"/>
            </a:br>
            <a:r>
              <a:rPr lang="ko-KR" altLang="en-US" dirty="0"/>
              <a:t>복잡한</a:t>
            </a:r>
            <a:r>
              <a:rPr lang="en-US" altLang="ko-KR" dirty="0"/>
              <a:t> </a:t>
            </a:r>
            <a:r>
              <a:rPr lang="ko-KR" altLang="en-US" dirty="0"/>
              <a:t>계층 표현 가능</a:t>
            </a:r>
            <a:br>
              <a:rPr lang="en-US" altLang="ko-KR" dirty="0"/>
            </a:br>
            <a:r>
              <a:rPr lang="en-US" altLang="ko-KR" dirty="0"/>
              <a:t>Ex : MongoDB, Couch DB, </a:t>
            </a:r>
            <a:r>
              <a:rPr lang="en-US" altLang="ko-KR" dirty="0" err="1"/>
              <a:t>Terrastore</a:t>
            </a:r>
            <a:br>
              <a:rPr lang="en-US" altLang="ko-KR" dirty="0"/>
            </a:b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Column </a:t>
            </a:r>
            <a:r>
              <a:rPr lang="ko-KR" altLang="en-US" sz="2000" dirty="0"/>
              <a:t>형 </a:t>
            </a:r>
            <a:r>
              <a:rPr lang="en-US" altLang="ko-KR" sz="2000" dirty="0"/>
              <a:t>DB</a:t>
            </a:r>
            <a:br>
              <a:rPr lang="en-US" altLang="ko-KR" sz="2000" dirty="0"/>
            </a:br>
            <a:r>
              <a:rPr lang="en-US" altLang="ko-KR" dirty="0"/>
              <a:t>RDB</a:t>
            </a:r>
            <a:r>
              <a:rPr lang="ko-KR" altLang="en-US" dirty="0"/>
              <a:t>는 </a:t>
            </a:r>
            <a:r>
              <a:rPr lang="en-US" altLang="ko-KR" dirty="0"/>
              <a:t>row</a:t>
            </a:r>
            <a:r>
              <a:rPr lang="ko-KR" altLang="en-US" dirty="0"/>
              <a:t>단위로 데이터를 관리</a:t>
            </a:r>
            <a:br>
              <a:rPr lang="en-US" altLang="ko-KR" dirty="0"/>
            </a:br>
            <a:r>
              <a:rPr lang="en-US" altLang="ko-KR" dirty="0"/>
              <a:t>Column</a:t>
            </a:r>
            <a:r>
              <a:rPr lang="ko-KR" altLang="en-US" dirty="0"/>
              <a:t>형은 </a:t>
            </a:r>
            <a:r>
              <a:rPr lang="en-US" altLang="ko-KR" dirty="0"/>
              <a:t>column </a:t>
            </a:r>
            <a:r>
              <a:rPr lang="ko-KR" altLang="en-US" dirty="0"/>
              <a:t>형으로 데이터를 관리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하나의</a:t>
            </a:r>
            <a:r>
              <a:rPr lang="en-US" altLang="ko-KR" dirty="0"/>
              <a:t> key</a:t>
            </a:r>
            <a:r>
              <a:rPr lang="ko-KR" altLang="en-US" dirty="0"/>
              <a:t>가 여러 개의 값을 가지는 구조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Ex : Hadoop, Cassandra, </a:t>
            </a:r>
            <a:r>
              <a:rPr lang="en-US" altLang="ko-KR" dirty="0" err="1"/>
              <a:t>Hbase</a:t>
            </a:r>
            <a:br>
              <a:rPr lang="en-US" altLang="ko-KR" dirty="0"/>
            </a:b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Graph</a:t>
            </a:r>
            <a:r>
              <a:rPr lang="ko-KR" altLang="en-US" dirty="0"/>
              <a:t> 형 </a:t>
            </a:r>
            <a:r>
              <a:rPr lang="en-US" altLang="ko-KR" dirty="0"/>
              <a:t>DB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/>
          <a:stretch/>
        </p:blipFill>
        <p:spPr>
          <a:xfrm>
            <a:off x="5916705" y="2501590"/>
            <a:ext cx="3227295" cy="11775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05" y="4466134"/>
            <a:ext cx="3253740" cy="10687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05" y="1581375"/>
            <a:ext cx="2970970" cy="4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436311"/>
            <a:ext cx="9144000" cy="421689"/>
            <a:chOff x="0" y="6436311"/>
            <a:chExt cx="9144000" cy="421689"/>
          </a:xfrm>
        </p:grpSpPr>
        <p:sp>
          <p:nvSpPr>
            <p:cNvPr id="5" name="직사각형 4"/>
            <p:cNvSpPr/>
            <p:nvPr/>
          </p:nvSpPr>
          <p:spPr>
            <a:xfrm>
              <a:off x="0" y="6436311"/>
              <a:ext cx="9144000" cy="421689"/>
            </a:xfrm>
            <a:prstGeom prst="rect">
              <a:avLst/>
            </a:prstGeom>
            <a:solidFill>
              <a:srgbClr val="63A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6436311"/>
              <a:ext cx="9144000" cy="97654"/>
            </a:xfrm>
            <a:prstGeom prst="rect">
              <a:avLst/>
            </a:prstGeom>
            <a:solidFill>
              <a:srgbClr val="99C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79394" y="330665"/>
            <a:ext cx="86557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dirty="0">
                <a:ln w="0"/>
                <a:latin typeface="+mj-ea"/>
                <a:ea typeface="+mj-ea"/>
              </a:rPr>
              <a:t>MongoDB</a:t>
            </a:r>
            <a:r>
              <a:rPr lang="ko-KR" altLang="en-US" sz="4800" b="1" dirty="0">
                <a:ln w="0"/>
                <a:latin typeface="+mj-ea"/>
                <a:ea typeface="+mj-ea"/>
              </a:rPr>
              <a:t>란</a:t>
            </a:r>
            <a:r>
              <a:rPr lang="en-US" altLang="ko-KR" sz="4800" b="1" dirty="0">
                <a:ln w="0"/>
                <a:latin typeface="+mj-ea"/>
                <a:ea typeface="+mj-ea"/>
              </a:rPr>
              <a:t>?</a:t>
            </a:r>
            <a:endParaRPr lang="en-US" altLang="ko-KR" sz="4800" b="1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394" y="1726993"/>
            <a:ext cx="7724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dirty="0"/>
              <a:t>Document</a:t>
            </a:r>
            <a:r>
              <a:rPr lang="ko-KR" altLang="en-US" sz="2400" dirty="0"/>
              <a:t> 형 </a:t>
            </a:r>
            <a:r>
              <a:rPr lang="en-US" altLang="ko-KR" sz="2400" dirty="0"/>
              <a:t>DB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프로그래밍 언어 </a:t>
            </a:r>
            <a:r>
              <a:rPr lang="en-US" altLang="ko-KR" sz="2400" dirty="0"/>
              <a:t>: C++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Public release</a:t>
            </a:r>
            <a:r>
              <a:rPr lang="ko-KR" altLang="en-US" sz="2400" dirty="0"/>
              <a:t>와 </a:t>
            </a:r>
            <a:r>
              <a:rPr lang="en-US" altLang="ko-KR" sz="2400" dirty="0"/>
              <a:t>Enterprise release(</a:t>
            </a:r>
            <a:r>
              <a:rPr lang="ko-KR" altLang="en-US" sz="2400" dirty="0"/>
              <a:t>기업용</a:t>
            </a:r>
            <a:r>
              <a:rPr lang="en-US" altLang="ko-KR" sz="2400" dirty="0"/>
              <a:t>) </a:t>
            </a:r>
            <a:r>
              <a:rPr lang="ko-KR" altLang="en-US" sz="2400" dirty="0"/>
              <a:t>존재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51" y="4357452"/>
            <a:ext cx="5110816" cy="138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2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436311"/>
            <a:ext cx="9144000" cy="421689"/>
            <a:chOff x="0" y="6436311"/>
            <a:chExt cx="9144000" cy="421689"/>
          </a:xfrm>
        </p:grpSpPr>
        <p:sp>
          <p:nvSpPr>
            <p:cNvPr id="5" name="직사각형 4"/>
            <p:cNvSpPr/>
            <p:nvPr/>
          </p:nvSpPr>
          <p:spPr>
            <a:xfrm>
              <a:off x="0" y="6436311"/>
              <a:ext cx="9144000" cy="421689"/>
            </a:xfrm>
            <a:prstGeom prst="rect">
              <a:avLst/>
            </a:prstGeom>
            <a:solidFill>
              <a:srgbClr val="63A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6436311"/>
              <a:ext cx="9144000" cy="97654"/>
            </a:xfrm>
            <a:prstGeom prst="rect">
              <a:avLst/>
            </a:prstGeom>
            <a:solidFill>
              <a:srgbClr val="99C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79394" y="330665"/>
            <a:ext cx="86557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800" b="1" dirty="0">
                <a:ln w="0"/>
                <a:latin typeface="+mj-ea"/>
                <a:ea typeface="+mj-ea"/>
              </a:rPr>
              <a:t>왜 </a:t>
            </a:r>
            <a:r>
              <a:rPr lang="en-US" altLang="ko-KR" sz="4800" b="1" dirty="0">
                <a:ln w="0"/>
                <a:latin typeface="+mj-ea"/>
                <a:ea typeface="+mj-ea"/>
              </a:rPr>
              <a:t>MongoDB</a:t>
            </a:r>
            <a:r>
              <a:rPr lang="ko-KR" altLang="en-US" sz="4800" b="1" dirty="0">
                <a:ln w="0"/>
                <a:latin typeface="+mj-ea"/>
                <a:ea typeface="+mj-ea"/>
              </a:rPr>
              <a:t>인가</a:t>
            </a:r>
            <a:r>
              <a:rPr lang="en-US" altLang="ko-KR" sz="4800" b="1" dirty="0">
                <a:ln w="0"/>
                <a:latin typeface="+mj-ea"/>
                <a:ea typeface="+mj-ea"/>
              </a:rPr>
              <a:t>?</a:t>
            </a:r>
            <a:endParaRPr lang="en-US" altLang="ko-KR" sz="4800" b="1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041" y="1726993"/>
            <a:ext cx="85081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dirty="0"/>
              <a:t>Document </a:t>
            </a:r>
            <a:r>
              <a:rPr lang="ko-KR" altLang="en-US" sz="2400" dirty="0"/>
              <a:t>기반 </a:t>
            </a:r>
            <a:r>
              <a:rPr lang="en-US" altLang="ko-KR" sz="2400" dirty="0"/>
              <a:t>/ JSON (JavaScript Object Notation)</a:t>
            </a:r>
            <a:br>
              <a:rPr lang="en-US" altLang="ko-KR" sz="2400" dirty="0"/>
            </a:br>
            <a:r>
              <a:rPr lang="en-US" altLang="ko-KR" sz="2400" dirty="0"/>
              <a:t>			-&gt; </a:t>
            </a:r>
            <a:r>
              <a:rPr lang="ko-KR" altLang="en-US" sz="2400" dirty="0"/>
              <a:t>개발자들이 친숙하게 생각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Schema less : </a:t>
            </a:r>
            <a:r>
              <a:rPr lang="ko-KR" altLang="en-US" sz="2400" dirty="0"/>
              <a:t>다양한 형태의 데이터를 제약없이 사용 가능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손 쉬운 플랫폼 설치와 손 쉬운 사용법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 err="1"/>
              <a:t>Sharding</a:t>
            </a:r>
            <a:r>
              <a:rPr lang="en-US" altLang="ko-KR" sz="2400" dirty="0"/>
              <a:t> </a:t>
            </a:r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대량의 데이터를 빠르게 처리 가능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지속적인 </a:t>
            </a:r>
            <a:r>
              <a:rPr lang="en-US" altLang="ko-KR" sz="2400" dirty="0"/>
              <a:t>release update</a:t>
            </a:r>
          </a:p>
        </p:txBody>
      </p:sp>
    </p:spTree>
    <p:extLst>
      <p:ext uri="{BB962C8B-B14F-4D97-AF65-F5344CB8AC3E}">
        <p14:creationId xmlns:p14="http://schemas.microsoft.com/office/powerpoint/2010/main" val="247269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436311"/>
            <a:ext cx="9144000" cy="421689"/>
            <a:chOff x="0" y="6436311"/>
            <a:chExt cx="9144000" cy="421689"/>
          </a:xfrm>
        </p:grpSpPr>
        <p:sp>
          <p:nvSpPr>
            <p:cNvPr id="5" name="직사각형 4"/>
            <p:cNvSpPr/>
            <p:nvPr/>
          </p:nvSpPr>
          <p:spPr>
            <a:xfrm>
              <a:off x="0" y="6436311"/>
              <a:ext cx="9144000" cy="421689"/>
            </a:xfrm>
            <a:prstGeom prst="rect">
              <a:avLst/>
            </a:prstGeom>
            <a:solidFill>
              <a:srgbClr val="63A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6436311"/>
              <a:ext cx="9144000" cy="97654"/>
            </a:xfrm>
            <a:prstGeom prst="rect">
              <a:avLst/>
            </a:prstGeom>
            <a:solidFill>
              <a:srgbClr val="99C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79394" y="330665"/>
            <a:ext cx="86557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dirty="0">
                <a:ln w="0"/>
                <a:latin typeface="+mj-ea"/>
                <a:ea typeface="+mj-ea"/>
              </a:rPr>
              <a:t>MongoDB</a:t>
            </a:r>
            <a:r>
              <a:rPr lang="ko-KR" altLang="en-US" sz="4400" b="1" dirty="0">
                <a:ln w="0"/>
                <a:latin typeface="+mj-ea"/>
                <a:ea typeface="+mj-ea"/>
              </a:rPr>
              <a:t>의 기본 구성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236668" y="1895468"/>
            <a:ext cx="2807747" cy="4086259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Mongod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MongoDB </a:t>
            </a:r>
            <a:r>
              <a:rPr lang="ko-KR" altLang="en-US" dirty="0">
                <a:solidFill>
                  <a:schemeClr val="tx1"/>
                </a:solidFill>
              </a:rPr>
              <a:t>시스템의 주요 데몬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데이터 요청을 다루고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접근을 관리하며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백그라운드 관리 작업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수행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3203089" y="1895468"/>
            <a:ext cx="2737821" cy="406522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Mongos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Client </a:t>
            </a:r>
            <a:r>
              <a:rPr lang="ko-KR" altLang="en-US" dirty="0">
                <a:solidFill>
                  <a:schemeClr val="tx1"/>
                </a:solidFill>
              </a:rPr>
              <a:t>애플리케이션과 </a:t>
            </a:r>
            <a:r>
              <a:rPr lang="en-US" altLang="ko-KR" dirty="0" err="1">
                <a:solidFill>
                  <a:schemeClr val="tx1"/>
                </a:solidFill>
              </a:rPr>
              <a:t>sharding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클러스터 간의 인터페이스 제공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서버의 </a:t>
            </a:r>
            <a:r>
              <a:rPr lang="en-US" altLang="ko-KR" dirty="0">
                <a:solidFill>
                  <a:schemeClr val="tx1"/>
                </a:solidFill>
              </a:rPr>
              <a:t>partitioning </a:t>
            </a:r>
            <a:r>
              <a:rPr lang="ko-KR" altLang="en-US" dirty="0">
                <a:solidFill>
                  <a:schemeClr val="tx1"/>
                </a:solidFill>
              </a:rPr>
              <a:t>정보를 참고해 적절한 데이터 서버로 요청을 </a:t>
            </a:r>
            <a:r>
              <a:rPr lang="en-US" altLang="ko-KR" dirty="0">
                <a:solidFill>
                  <a:schemeClr val="tx1"/>
                </a:solidFill>
              </a:rPr>
              <a:t>forwarding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6099584" y="1895468"/>
            <a:ext cx="2807747" cy="4065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Config server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Cluster </a:t>
            </a:r>
            <a:r>
              <a:rPr lang="ko-KR" altLang="en-US" dirty="0">
                <a:solidFill>
                  <a:schemeClr val="tx1"/>
                </a:solidFill>
              </a:rPr>
              <a:t>구성 정보와 메타데이터 저장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메타데이터는 </a:t>
            </a:r>
            <a:r>
              <a:rPr lang="en-US" altLang="ko-KR" dirty="0" err="1">
                <a:solidFill>
                  <a:schemeClr val="tx1"/>
                </a:solidFill>
              </a:rPr>
              <a:t>Sharded</a:t>
            </a:r>
            <a:r>
              <a:rPr lang="en-US" altLang="ko-KR" dirty="0">
                <a:solidFill>
                  <a:schemeClr val="tx1"/>
                </a:solidFill>
              </a:rPr>
              <a:t> Cluster</a:t>
            </a:r>
            <a:r>
              <a:rPr lang="ko-KR" altLang="en-US" dirty="0">
                <a:solidFill>
                  <a:schemeClr val="tx1"/>
                </a:solidFill>
              </a:rPr>
              <a:t>에 존재하는 모든 데이터와 컴포넌트에 대한 상태 및 구성정보를 가짐</a:t>
            </a:r>
          </a:p>
        </p:txBody>
      </p:sp>
    </p:spTree>
    <p:extLst>
      <p:ext uri="{BB962C8B-B14F-4D97-AF65-F5344CB8AC3E}">
        <p14:creationId xmlns:p14="http://schemas.microsoft.com/office/powerpoint/2010/main" val="256516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288</Words>
  <Application>Microsoft Office PowerPoint</Application>
  <PresentationFormat>화면 슬라이드 쇼(4:3)</PresentationFormat>
  <Paragraphs>112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맑은고딕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Jun Lee</dc:creator>
  <cp:lastModifiedBy>Ye Jun Lee</cp:lastModifiedBy>
  <cp:revision>43</cp:revision>
  <dcterms:created xsi:type="dcterms:W3CDTF">2017-05-31T05:14:07Z</dcterms:created>
  <dcterms:modified xsi:type="dcterms:W3CDTF">2017-05-31T16:41:21Z</dcterms:modified>
</cp:coreProperties>
</file>