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4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7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2" r:id="rId31"/>
    <p:sldId id="291" r:id="rId32"/>
    <p:sldId id="29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BD5-DD15-4ECD-A730-D21CC4C864C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BE51-06C3-4F0A-8018-E807688B0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0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BD5-DD15-4ECD-A730-D21CC4C864C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BE51-06C3-4F0A-8018-E807688B0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BD5-DD15-4ECD-A730-D21CC4C864C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BE51-06C3-4F0A-8018-E807688B0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28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BD5-DD15-4ECD-A730-D21CC4C864C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BE51-06C3-4F0A-8018-E807688B0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7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BD5-DD15-4ECD-A730-D21CC4C864C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BE51-06C3-4F0A-8018-E807688B0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BD5-DD15-4ECD-A730-D21CC4C864C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BE51-06C3-4F0A-8018-E807688B0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5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BD5-DD15-4ECD-A730-D21CC4C864C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BE51-06C3-4F0A-8018-E807688B0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BD5-DD15-4ECD-A730-D21CC4C864C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BE51-06C3-4F0A-8018-E807688B0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BD5-DD15-4ECD-A730-D21CC4C864C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BE51-06C3-4F0A-8018-E807688B0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BD5-DD15-4ECD-A730-D21CC4C864C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BE51-06C3-4F0A-8018-E807688B0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BD5-DD15-4ECD-A730-D21CC4C864C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BE51-06C3-4F0A-8018-E807688B0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1BD5-DD15-4ECD-A730-D21CC4C864C4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BE51-06C3-4F0A-8018-E807688B0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1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186" y="1802546"/>
            <a:ext cx="992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Raspberry Helper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5653" y="5167353"/>
            <a:ext cx="387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김진용 이동현 홍기욱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-48987" y="576946"/>
            <a:ext cx="12322129" cy="3"/>
            <a:chOff x="-48987" y="576946"/>
            <a:chExt cx="12322129" cy="3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-48987" y="576946"/>
              <a:ext cx="2467096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418109" y="576946"/>
              <a:ext cx="2467096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879762" y="576949"/>
              <a:ext cx="2467096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355279" y="576946"/>
              <a:ext cx="2467096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9806046" y="576946"/>
              <a:ext cx="2467096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-48987" y="6232073"/>
            <a:ext cx="12322129" cy="3"/>
            <a:chOff x="-48987" y="576946"/>
            <a:chExt cx="12322129" cy="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-48987" y="576946"/>
              <a:ext cx="2467096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418109" y="576946"/>
              <a:ext cx="2467096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79762" y="576949"/>
              <a:ext cx="2467096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355279" y="576946"/>
              <a:ext cx="2467096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9806046" y="576946"/>
              <a:ext cx="2467096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4487429" y="3568205"/>
            <a:ext cx="3235794" cy="1407961"/>
            <a:chOff x="4487429" y="3568205"/>
            <a:chExt cx="3235794" cy="140796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0881">
              <a:off x="4487429" y="3568205"/>
              <a:ext cx="1407961" cy="140796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360222" y="3613337"/>
              <a:ext cx="2363001" cy="96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97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Risk analysis : SWOT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Shape 168"/>
          <p:cNvSpPr txBox="1"/>
          <p:nvPr/>
        </p:nvSpPr>
        <p:spPr>
          <a:xfrm>
            <a:off x="3013324" y="2109154"/>
            <a:ext cx="3912222" cy="1747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chemeClr val="lt1"/>
                </a:solidFill>
                <a:latin typeface="+mn-ea"/>
              </a:rPr>
              <a:t>- Sightseeing with </a:t>
            </a:r>
            <a:r>
              <a:rPr lang="en-US" altLang="ko" sz="1200" dirty="0" err="1">
                <a:solidFill>
                  <a:schemeClr val="lt1"/>
                </a:solidFill>
                <a:latin typeface="+mn-ea"/>
              </a:rPr>
              <a:t>Hanbok</a:t>
            </a:r>
            <a:endParaRPr lang="ko" sz="1200" dirty="0">
              <a:solidFill>
                <a:schemeClr val="lt1"/>
              </a:solidFill>
              <a:latin typeface="+mn-e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chemeClr val="lt1"/>
                </a:solidFill>
                <a:latin typeface="+mn-ea"/>
              </a:rPr>
              <a:t>- Unique business item that has traditionality and beauty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chemeClr val="lt1"/>
                </a:solidFill>
                <a:latin typeface="+mn-ea"/>
              </a:rPr>
              <a:t>- Lower cost than traditional </a:t>
            </a:r>
            <a:r>
              <a:rPr lang="en-US" altLang="ko" sz="1200" dirty="0" err="1">
                <a:solidFill>
                  <a:schemeClr val="lt1"/>
                </a:solidFill>
                <a:latin typeface="+mn-ea"/>
              </a:rPr>
              <a:t>Hanbok</a:t>
            </a:r>
            <a:endParaRPr lang="ko" sz="1200" dirty="0">
              <a:solidFill>
                <a:schemeClr val="lt1"/>
              </a:solidFill>
              <a:latin typeface="+mn-e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chemeClr val="lt1"/>
                </a:solidFill>
                <a:latin typeface="+mn-ea"/>
              </a:rPr>
              <a:t>- Networking among our rental shops.</a:t>
            </a:r>
          </a:p>
        </p:txBody>
      </p:sp>
      <p:sp>
        <p:nvSpPr>
          <p:cNvPr id="7" name="Shape 169"/>
          <p:cNvSpPr txBox="1"/>
          <p:nvPr/>
        </p:nvSpPr>
        <p:spPr>
          <a:xfrm>
            <a:off x="5593989" y="2032954"/>
            <a:ext cx="3495392" cy="1747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200">
                <a:solidFill>
                  <a:schemeClr val="lt1"/>
                </a:solidFill>
                <a:latin typeface="+mn-ea"/>
              </a:rPr>
              <a:t>- Durability of Hanbok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200">
                <a:solidFill>
                  <a:schemeClr val="lt1"/>
                </a:solidFill>
                <a:latin typeface="+mn-ea"/>
              </a:rPr>
              <a:t>- Large cost for opening three rental shops</a:t>
            </a:r>
          </a:p>
        </p:txBody>
      </p:sp>
      <p:sp>
        <p:nvSpPr>
          <p:cNvPr id="8" name="Shape 170"/>
          <p:cNvSpPr txBox="1"/>
          <p:nvPr/>
        </p:nvSpPr>
        <p:spPr>
          <a:xfrm>
            <a:off x="3156314" y="4555529"/>
            <a:ext cx="3495392" cy="1747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chemeClr val="lt1"/>
                </a:solidFill>
                <a:latin typeface="+mn-ea"/>
              </a:rPr>
              <a:t>- Government support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chemeClr val="lt1"/>
                </a:solidFill>
                <a:latin typeface="+mn-ea"/>
              </a:rPr>
              <a:t>- Increasing popularity of Korean culture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chemeClr val="lt1"/>
                </a:solidFill>
                <a:latin typeface="+mn-ea"/>
              </a:rPr>
              <a:t>- growing the number of Chinese tourist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chemeClr val="lt1"/>
                </a:solidFill>
                <a:latin typeface="+mn-ea"/>
              </a:rPr>
              <a:t>- no - visa entry at Jeju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chemeClr val="lt1"/>
                </a:solidFill>
                <a:latin typeface="+mn-ea"/>
              </a:rPr>
              <a:t>- decreasing price of plane ticket</a:t>
            </a:r>
          </a:p>
        </p:txBody>
      </p:sp>
      <p:pic>
        <p:nvPicPr>
          <p:cNvPr id="9" name="Shape 1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412" y="1474121"/>
            <a:ext cx="7619175" cy="51117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72"/>
          <p:cNvSpPr txBox="1"/>
          <p:nvPr/>
        </p:nvSpPr>
        <p:spPr>
          <a:xfrm>
            <a:off x="2418588" y="1934984"/>
            <a:ext cx="3740767" cy="1747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Simple product that anyone can use easily.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Easy to carry.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There is no development labor cost.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" sz="1400" b="1" dirty="0">
              <a:solidFill>
                <a:schemeClr val="bg1"/>
              </a:solidFill>
              <a:latin typeface="+mn-ea"/>
              <a:cs typeface="Comic Sans MS"/>
              <a:sym typeface="Comic Sans MS"/>
            </a:endParaRPr>
          </a:p>
        </p:txBody>
      </p:sp>
      <p:sp>
        <p:nvSpPr>
          <p:cNvPr id="11" name="Shape 173"/>
          <p:cNvSpPr txBox="1"/>
          <p:nvPr/>
        </p:nvSpPr>
        <p:spPr>
          <a:xfrm>
            <a:off x="6538997" y="2031954"/>
            <a:ext cx="2930026" cy="1493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The motivation for helping someone is small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Consistent server management required</a:t>
            </a:r>
            <a:endParaRPr lang="ko" sz="1400" b="1" dirty="0">
              <a:solidFill>
                <a:schemeClr val="bg1"/>
              </a:solidFill>
              <a:latin typeface="+mn-ea"/>
              <a:cs typeface="Comic Sans MS"/>
              <a:sym typeface="Comic Sans MS"/>
            </a:endParaRPr>
          </a:p>
        </p:txBody>
      </p:sp>
      <p:sp>
        <p:nvSpPr>
          <p:cNvPr id="12" name="Shape 174"/>
          <p:cNvSpPr txBox="1"/>
          <p:nvPr/>
        </p:nvSpPr>
        <p:spPr>
          <a:xfrm>
            <a:off x="2651650" y="4510922"/>
            <a:ext cx="3274641" cy="1747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Products that can be socially helpful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Increase of the elderly people and living alone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Increase of government supports for silver industry </a:t>
            </a:r>
          </a:p>
        </p:txBody>
      </p:sp>
      <p:sp>
        <p:nvSpPr>
          <p:cNvPr id="13" name="Shape 175"/>
          <p:cNvSpPr txBox="1"/>
          <p:nvPr/>
        </p:nvSpPr>
        <p:spPr>
          <a:xfrm>
            <a:off x="6201934" y="4878083"/>
            <a:ext cx="3604153" cy="1174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It can be used for other purposes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Government policy changes on smart devices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b="1" dirty="0">
              <a:solidFill>
                <a:schemeClr val="lt1"/>
              </a:solidFill>
              <a:latin typeface="+mn-ea"/>
              <a:cs typeface="Comic Sans MS"/>
              <a:sym typeface="Comic Sans M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04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analysis : Critical success factors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 </a:t>
            </a:r>
            <a:r>
              <a:rPr lang="en-US" altLang="ko-KR" dirty="0"/>
              <a:t>Prepare a policy for rewards after helping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en-US" altLang="ko-KR" dirty="0"/>
              <a:t>Make partnerships with welfare institution.</a:t>
            </a:r>
          </a:p>
          <a:p>
            <a:pPr lvl="1"/>
            <a:r>
              <a:rPr lang="en-US" altLang="ko-KR" sz="2000" dirty="0" err="1"/>
              <a:t>Eg</a:t>
            </a:r>
            <a:r>
              <a:rPr lang="en-US" altLang="ko-KR" sz="2000" dirty="0"/>
              <a:t>) </a:t>
            </a:r>
            <a:r>
              <a:rPr lang="en-US" altLang="ko-KR" dirty="0"/>
              <a:t>Nursing home, Orphanage …</a:t>
            </a:r>
            <a:endParaRPr lang="ko-KR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59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64001" y="2658554"/>
            <a:ext cx="9821704" cy="1343932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opportunities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103123" y="2780235"/>
            <a:ext cx="3235794" cy="1407961"/>
            <a:chOff x="4487429" y="3568205"/>
            <a:chExt cx="3235794" cy="1407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0881">
              <a:off x="4487429" y="3568205"/>
              <a:ext cx="1407961" cy="14079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360222" y="3613337"/>
              <a:ext cx="2363001" cy="96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228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Location – Densely population area, downtown, remote area, apartment, detached house</a:t>
            </a:r>
          </a:p>
          <a:p>
            <a:endParaRPr lang="ko-KR" altLang="ko-KR" dirty="0"/>
          </a:p>
          <a:p>
            <a:r>
              <a:rPr lang="en-US" altLang="ko-KR" dirty="0"/>
              <a:t>Age – 20, 30, 40, 50, 60+</a:t>
            </a:r>
          </a:p>
          <a:p>
            <a:endParaRPr lang="ko-KR" altLang="ko-KR" dirty="0"/>
          </a:p>
          <a:p>
            <a:r>
              <a:rPr lang="en-US" altLang="ko-KR" dirty="0"/>
              <a:t>Gender – Male and female</a:t>
            </a:r>
          </a:p>
          <a:p>
            <a:endParaRPr lang="ko-KR" altLang="ko-KR" dirty="0"/>
          </a:p>
          <a:p>
            <a:r>
              <a:rPr lang="en-US" altLang="ko-KR" dirty="0"/>
              <a:t>Family relation – Large family, nuclear family, single person household, married</a:t>
            </a:r>
          </a:p>
          <a:p>
            <a:endParaRPr lang="ko-KR" altLang="ko-KR" dirty="0"/>
          </a:p>
          <a:p>
            <a:r>
              <a:rPr lang="en-US" altLang="ko-KR" dirty="0"/>
              <a:t>Physical condition – Healthy, handicap</a:t>
            </a:r>
            <a:endParaRPr lang="ko-KR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8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Location – Densely population area, downtown, remote area, apartment, detached house</a:t>
            </a:r>
          </a:p>
          <a:p>
            <a:endParaRPr lang="ko-KR" altLang="ko-KR" dirty="0"/>
          </a:p>
          <a:p>
            <a:r>
              <a:rPr lang="en-US" altLang="ko-KR" dirty="0"/>
              <a:t>Age – 20, 30, 40, </a:t>
            </a:r>
            <a:r>
              <a:rPr lang="en-US" altLang="ko-KR" b="1" dirty="0">
                <a:solidFill>
                  <a:srgbClr val="FF0000"/>
                </a:solidFill>
              </a:rPr>
              <a:t>50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60+</a:t>
            </a:r>
          </a:p>
          <a:p>
            <a:endParaRPr lang="ko-KR" altLang="ko-KR" dirty="0"/>
          </a:p>
          <a:p>
            <a:r>
              <a:rPr lang="en-US" altLang="ko-KR" dirty="0"/>
              <a:t>Gender – </a:t>
            </a:r>
            <a:r>
              <a:rPr lang="en-US" altLang="ko-KR" b="1" dirty="0">
                <a:solidFill>
                  <a:srgbClr val="FF0000"/>
                </a:solidFill>
              </a:rPr>
              <a:t>Male</a:t>
            </a:r>
            <a:r>
              <a:rPr lang="en-US" altLang="ko-KR" dirty="0">
                <a:solidFill>
                  <a:srgbClr val="FF0000"/>
                </a:solidFill>
              </a:rPr>
              <a:t> and </a:t>
            </a:r>
            <a:r>
              <a:rPr lang="en-US" altLang="ko-KR" b="1" dirty="0">
                <a:solidFill>
                  <a:srgbClr val="FF0000"/>
                </a:solidFill>
              </a:rPr>
              <a:t>female</a:t>
            </a:r>
          </a:p>
          <a:p>
            <a:endParaRPr lang="ko-KR" altLang="ko-KR" dirty="0"/>
          </a:p>
          <a:p>
            <a:r>
              <a:rPr lang="en-US" altLang="ko-KR" dirty="0"/>
              <a:t>Family relation – Large family, nuclear family, </a:t>
            </a:r>
            <a:r>
              <a:rPr lang="en-US" altLang="ko-KR" b="1" dirty="0">
                <a:solidFill>
                  <a:srgbClr val="FF0000"/>
                </a:solidFill>
              </a:rPr>
              <a:t>single person household</a:t>
            </a:r>
            <a:r>
              <a:rPr lang="en-US" altLang="ko-KR" dirty="0"/>
              <a:t>, married</a:t>
            </a:r>
          </a:p>
          <a:p>
            <a:endParaRPr lang="ko-KR" altLang="ko-KR" dirty="0"/>
          </a:p>
          <a:p>
            <a:r>
              <a:rPr lang="en-US" altLang="ko-KR" dirty="0"/>
              <a:t>Physical condition – Healthy, </a:t>
            </a:r>
            <a:r>
              <a:rPr lang="en-US" altLang="ko-KR" b="1" dirty="0">
                <a:solidFill>
                  <a:srgbClr val="FF0000"/>
                </a:solidFill>
              </a:rPr>
              <a:t>handicap</a:t>
            </a:r>
            <a:endParaRPr lang="ko-KR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94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Ensure the safety of emergency situations for the socially vulnerable people such as the disabled, the elderly living alone, and those living alone.</a:t>
            </a:r>
            <a:endParaRPr lang="ko-KR" altLang="en-US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5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7021" y="2705553"/>
            <a:ext cx="6098505" cy="1343932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mix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103123" y="2780235"/>
            <a:ext cx="3235794" cy="1407961"/>
            <a:chOff x="4487429" y="3568205"/>
            <a:chExt cx="3235794" cy="1407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0881">
              <a:off x="4487429" y="3568205"/>
              <a:ext cx="1407961" cy="14079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360222" y="3613337"/>
              <a:ext cx="2363001" cy="96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303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&amp; Service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6727"/>
            <a:ext cx="4996872" cy="37476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6727"/>
            <a:ext cx="4996873" cy="37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8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&amp; Service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9842" y="1856014"/>
            <a:ext cx="102706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Raspberry Helper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Beacon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Android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Emergency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Data Analysis Alarm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703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46313" y="1672010"/>
            <a:ext cx="11027229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342900">
              <a:buClr>
                <a:srgbClr val="5E696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" sz="2400" b="0" i="0" u="none" strike="noStrike" cap="none" dirty="0">
                <a:latin typeface="+mn-ea"/>
                <a:cs typeface="Comic Sans MS"/>
                <a:sym typeface="Comic Sans MS"/>
              </a:rPr>
              <a:t>Raspberry helper</a:t>
            </a:r>
            <a:br>
              <a:rPr lang="en-US" altLang="ko" sz="2400" b="0" i="0" u="none" strike="noStrike" cap="none" dirty="0">
                <a:latin typeface="+mn-ea"/>
                <a:cs typeface="Comic Sans MS"/>
                <a:sym typeface="Comic Sans MS"/>
              </a:rPr>
            </a:br>
            <a:r>
              <a:rPr lang="en-US" altLang="ko" sz="2000" b="0" i="0" u="none" strike="noStrike" cap="none" dirty="0">
                <a:latin typeface="+mn-ea"/>
                <a:cs typeface="Comic Sans MS"/>
                <a:sym typeface="Comic Sans MS"/>
              </a:rPr>
              <a:t>Depends on function (real time location)</a:t>
            </a:r>
            <a:br>
              <a:rPr lang="en-US" altLang="ko" sz="2000" b="0" i="0" u="none" strike="noStrike" cap="none" dirty="0">
                <a:latin typeface="+mn-ea"/>
                <a:cs typeface="Comic Sans MS"/>
                <a:sym typeface="Comic Sans MS"/>
              </a:rPr>
            </a:br>
            <a:r>
              <a:rPr lang="en-US" altLang="ko" sz="2000" dirty="0">
                <a:latin typeface="+mn-ea"/>
                <a:cs typeface="Comic Sans MS"/>
                <a:sym typeface="Comic Sans MS"/>
              </a:rPr>
              <a:t>Re</a:t>
            </a:r>
            <a:r>
              <a:rPr lang="en-US" altLang="ko" sz="2000" b="0" i="0" u="none" strike="noStrike" cap="none" dirty="0">
                <a:latin typeface="+mn-ea"/>
                <a:cs typeface="Comic Sans MS"/>
                <a:sym typeface="Comic Sans MS"/>
              </a:rPr>
              <a:t>ntal : 5000 won per month</a:t>
            </a:r>
            <a:br>
              <a:rPr lang="en-US" altLang="ko" sz="2000" b="0" i="0" u="none" strike="noStrike" cap="none" dirty="0">
                <a:latin typeface="+mn-ea"/>
                <a:cs typeface="Comic Sans MS"/>
                <a:sym typeface="Comic Sans MS"/>
              </a:rPr>
            </a:br>
            <a:r>
              <a:rPr lang="en-US" altLang="ko" sz="2000" dirty="0">
                <a:latin typeface="+mn-ea"/>
                <a:cs typeface="Comic Sans MS"/>
                <a:sym typeface="Comic Sans MS"/>
              </a:rPr>
              <a:t>S</a:t>
            </a:r>
            <a:r>
              <a:rPr lang="en-US" altLang="ko" sz="2000" b="0" i="0" u="none" strike="noStrike" cap="none" dirty="0">
                <a:latin typeface="+mn-ea"/>
                <a:cs typeface="Comic Sans MS"/>
                <a:sym typeface="Comic Sans MS"/>
              </a:rPr>
              <a:t>ell : </a:t>
            </a:r>
            <a:r>
              <a:rPr lang="en-US" altLang="ko" sz="2000" dirty="0">
                <a:latin typeface="+mn-ea"/>
                <a:cs typeface="Comic Sans MS"/>
                <a:sym typeface="Comic Sans MS"/>
              </a:rPr>
              <a:t>50000 won</a:t>
            </a:r>
            <a:endParaRPr lang="en-US" altLang="ko" sz="2000" b="0" i="0" u="none" strike="noStrike" cap="none" dirty="0">
              <a:latin typeface="+mn-ea"/>
              <a:cs typeface="Comic Sans MS"/>
              <a:sym typeface="Comic Sans MS"/>
            </a:endParaRPr>
          </a:p>
          <a:p>
            <a:pPr marL="571500" lvl="0" indent="-342900">
              <a:spcBef>
                <a:spcPts val="1600"/>
              </a:spcBef>
              <a:buClr>
                <a:srgbClr val="5E696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" sz="2400" b="0" i="0" u="none" strike="noStrike" cap="none" dirty="0">
                <a:latin typeface="+mn-ea"/>
                <a:cs typeface="Comic Sans MS"/>
                <a:sym typeface="Comic Sans MS"/>
              </a:rPr>
              <a:t>Device insurance</a:t>
            </a:r>
            <a:br>
              <a:rPr lang="en-US" altLang="ko" sz="2400" b="0" i="0" u="none" strike="noStrike" cap="none" dirty="0">
                <a:latin typeface="+mn-ea"/>
                <a:cs typeface="Comic Sans MS"/>
                <a:sym typeface="Comic Sans MS"/>
              </a:rPr>
            </a:br>
            <a:r>
              <a:rPr lang="en-US" altLang="ko" sz="2000" dirty="0">
                <a:latin typeface="+mn-ea"/>
                <a:cs typeface="Comic Sans MS"/>
                <a:sym typeface="Comic Sans MS"/>
              </a:rPr>
              <a:t>3000 won per month</a:t>
            </a:r>
            <a:endParaRPr lang="en-US" altLang="ko" sz="2400" dirty="0">
              <a:latin typeface="+mn-ea"/>
              <a:cs typeface="Comic Sans MS"/>
              <a:sym typeface="Comic Sans MS"/>
            </a:endParaRPr>
          </a:p>
          <a:p>
            <a:pPr marL="571500" lvl="0" indent="-342900">
              <a:spcBef>
                <a:spcPts val="1600"/>
              </a:spcBef>
              <a:buClr>
                <a:srgbClr val="5E696C"/>
              </a:buClr>
              <a:buSzPct val="100000"/>
              <a:buFont typeface="Arial" panose="020B0604020202020204" pitchFamily="34" charset="0"/>
              <a:buChar char="•"/>
            </a:pPr>
            <a:endParaRPr lang="en-US" altLang="ko" sz="2400" dirty="0">
              <a:latin typeface="+mn-ea"/>
              <a:cs typeface="Comic Sans MS"/>
              <a:sym typeface="Comic Sans MS"/>
            </a:endParaRPr>
          </a:p>
          <a:p>
            <a:pPr marL="571500" lvl="0" indent="-342900">
              <a:spcBef>
                <a:spcPts val="1600"/>
              </a:spcBef>
              <a:buClr>
                <a:srgbClr val="5E696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" sz="2400" b="0" i="0" u="none" strike="noStrike" cap="none" dirty="0">
                <a:latin typeface="+mn-ea"/>
                <a:cs typeface="Comic Sans MS"/>
                <a:sym typeface="Comic Sans MS"/>
              </a:rPr>
              <a:t>Emergency service</a:t>
            </a:r>
            <a:br>
              <a:rPr lang="en-US" altLang="ko" sz="2400" b="0" i="0" u="none" strike="noStrike" cap="none" dirty="0">
                <a:latin typeface="+mn-ea"/>
                <a:cs typeface="Comic Sans MS"/>
                <a:sym typeface="Comic Sans MS"/>
              </a:rPr>
            </a:br>
            <a:r>
              <a:rPr lang="en-US" altLang="ko" sz="2000" dirty="0">
                <a:latin typeface="+mn-ea"/>
                <a:cs typeface="Comic Sans MS"/>
                <a:sym typeface="Comic Sans MS"/>
              </a:rPr>
              <a:t>D</a:t>
            </a:r>
            <a:r>
              <a:rPr lang="en-US" altLang="ko" sz="2000" b="0" i="0" u="none" strike="noStrike" cap="none" dirty="0">
                <a:latin typeface="+mn-ea"/>
                <a:cs typeface="Comic Sans MS"/>
                <a:sym typeface="Comic Sans MS"/>
              </a:rPr>
              <a:t>epends on location (rural, urban) : 5000 won, 10000 won per month</a:t>
            </a:r>
            <a:br>
              <a:rPr lang="en-US" altLang="ko" sz="2000" b="0" i="0" u="none" strike="noStrike" cap="none" dirty="0">
                <a:latin typeface="+mn-ea"/>
                <a:cs typeface="Comic Sans MS"/>
                <a:sym typeface="Comic Sans MS"/>
              </a:rPr>
            </a:br>
            <a:endParaRPr lang="en-US" altLang="ko" sz="2000" dirty="0">
              <a:latin typeface="+mn-ea"/>
              <a:cs typeface="Comic Sans MS"/>
              <a:sym typeface="Comic Sans MS"/>
            </a:endParaRPr>
          </a:p>
          <a:p>
            <a:pPr marL="342900" lvl="0" indent="-342900">
              <a:spcBef>
                <a:spcPts val="16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sz="2400" b="0" i="0" u="none" strike="noStrike" cap="none" dirty="0">
              <a:latin typeface="+mn-ea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9454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altLang="ko-KR" sz="2400" dirty="0">
                <a:latin typeface="+mn-ea"/>
                <a:cs typeface="Comic Sans MS"/>
                <a:sym typeface="Comic Sans MS"/>
              </a:rPr>
              <a:t>Overview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altLang="ko-KR" sz="2400" dirty="0">
                <a:latin typeface="+mn-ea"/>
                <a:cs typeface="Comic Sans MS"/>
                <a:sym typeface="Comic Sans MS"/>
              </a:rPr>
              <a:t>Business mission &amp; </a:t>
            </a:r>
            <a:r>
              <a:rPr lang="en-US" altLang="ko" sz="2400" dirty="0">
                <a:latin typeface="+mn-ea"/>
                <a:cs typeface="Comic Sans MS"/>
                <a:sym typeface="Comic Sans MS"/>
              </a:rPr>
              <a:t>o</a:t>
            </a:r>
            <a:r>
              <a:rPr lang="ko" altLang="ko-KR" sz="2400" dirty="0">
                <a:latin typeface="+mn-ea"/>
                <a:cs typeface="Comic Sans MS"/>
                <a:sym typeface="Comic Sans MS"/>
              </a:rPr>
              <a:t>bjectives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altLang="ko-KR" sz="2400" dirty="0">
                <a:latin typeface="+mn-ea"/>
                <a:cs typeface="Comic Sans MS"/>
                <a:sym typeface="Comic Sans MS"/>
              </a:rPr>
              <a:t>Situation analysis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altLang="ko-KR" sz="2400" dirty="0">
                <a:latin typeface="+mn-ea"/>
                <a:cs typeface="Comic Sans MS"/>
                <a:sym typeface="Comic Sans MS"/>
              </a:rPr>
              <a:t>Identify opportunities 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altLang="ko-KR" sz="2400" dirty="0">
                <a:latin typeface="+mn-ea"/>
                <a:cs typeface="Comic Sans MS"/>
                <a:sym typeface="Comic Sans MS"/>
              </a:rPr>
              <a:t>Implement marketing mix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altLang="ko-KR" sz="2400" dirty="0">
                <a:latin typeface="+mn-ea"/>
                <a:cs typeface="Comic Sans MS"/>
                <a:sym typeface="Comic Sans MS"/>
              </a:rPr>
              <a:t>Financial projections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altLang="ko-KR" sz="2400" dirty="0">
                <a:latin typeface="+mn-ea"/>
                <a:cs typeface="Comic Sans MS"/>
                <a:sym typeface="Comic Sans MS"/>
              </a:rPr>
              <a:t>Implementation plan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altLang="ko-KR" sz="2400" dirty="0">
                <a:latin typeface="+mn-ea"/>
                <a:cs typeface="Comic Sans MS"/>
                <a:sym typeface="Comic Sans MS"/>
              </a:rPr>
              <a:t>Evaluate performance using marketing metrics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7725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34206"/>
              </p:ext>
            </p:extLst>
          </p:nvPr>
        </p:nvGraphicFramePr>
        <p:xfrm>
          <a:off x="1077685" y="2091263"/>
          <a:ext cx="10036629" cy="332508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73365">
                  <a:extLst>
                    <a:ext uri="{9D8B030D-6E8A-4147-A177-3AD203B41FA5}">
                      <a16:colId xmlns:a16="http://schemas.microsoft.com/office/drawing/2014/main" val="127740342"/>
                    </a:ext>
                  </a:extLst>
                </a:gridCol>
                <a:gridCol w="8163264">
                  <a:extLst>
                    <a:ext uri="{9D8B030D-6E8A-4147-A177-3AD203B41FA5}">
                      <a16:colId xmlns:a16="http://schemas.microsoft.com/office/drawing/2014/main" val="1500032771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Fixed</a:t>
                      </a:r>
                      <a:r>
                        <a:rPr lang="en-US" altLang="ko-KR" sz="2000" b="0" i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cost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altLang="ko-KR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Maintenance cost of </a:t>
                      </a:r>
                      <a:r>
                        <a:rPr lang="en-US" altLang="ko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lang="ko" altLang="ko-KR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tores</a:t>
                      </a:r>
                      <a:r>
                        <a:rPr lang="en-US" altLang="ko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 </a:t>
                      </a:r>
                      <a:r>
                        <a:rPr lang="ko" altLang="ko-KR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(eg, Charge of </a:t>
                      </a:r>
                      <a:r>
                        <a:rPr lang="en-US" altLang="ko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w</a:t>
                      </a:r>
                      <a:r>
                        <a:rPr lang="ko" altLang="ko-KR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ater,</a:t>
                      </a:r>
                      <a:r>
                        <a:rPr lang="en-US" altLang="ko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 e</a:t>
                      </a:r>
                      <a:r>
                        <a:rPr lang="ko" altLang="ko-KR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lectronic,</a:t>
                      </a:r>
                      <a:r>
                        <a:rPr lang="en-US" altLang="ko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 e</a:t>
                      </a:r>
                      <a:r>
                        <a:rPr lang="ko" altLang="ko-KR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mployee...)</a:t>
                      </a:r>
                      <a:br>
                        <a:rPr lang="en-US" altLang="ko-KR" sz="2000" dirty="0"/>
                      </a:br>
                      <a:r>
                        <a:rPr lang="en-U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production cost, server maintenance cost, new sensor purchase cost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altLang="ko-KR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Total : 2</a:t>
                      </a:r>
                      <a:r>
                        <a:rPr lang="en-US" altLang="ko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0</a:t>
                      </a:r>
                      <a:r>
                        <a:rPr lang="ko" altLang="ko-KR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0,000 won per a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694858"/>
                  </a:ext>
                </a:extLst>
              </a:tr>
              <a:tr h="140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Variable</a:t>
                      </a:r>
                      <a:r>
                        <a:rPr lang="en-US" altLang="ko-KR" sz="2000" b="0" i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cost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-KR" sz="2000" dirty="0"/>
                        <a:t>Public relations costs, service center part-time employment costs, application management alba employment costs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" altLang="ko-KR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Total : </a:t>
                      </a:r>
                      <a:r>
                        <a:rPr lang="en-US" altLang="ko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10</a:t>
                      </a:r>
                      <a:r>
                        <a:rPr lang="ko" altLang="ko-KR" sz="2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omic Sans MS"/>
                          <a:sym typeface="Comic Sans MS"/>
                        </a:rPr>
                        <a:t>0,000 won per a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93804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057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even analysis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902691" y="2110277"/>
            <a:ext cx="7650191" cy="428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4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4653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Head office is located in Seoul, which has good transportation, and the branch offices and service centers are located in the center of each province, population density area.</a:t>
            </a:r>
            <a:br>
              <a:rPr lang="en-US" altLang="ko" sz="2000" dirty="0">
                <a:latin typeface="+mn-ea"/>
                <a:cs typeface="Comic Sans MS"/>
                <a:sym typeface="Comic Sans MS"/>
              </a:rPr>
            </a:br>
            <a:endParaRPr lang="ko-KR" altLang="en-US" sz="2000" dirty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41" y="1597890"/>
            <a:ext cx="5133184" cy="37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Promotion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" altLang="ko-KR" sz="2400" dirty="0">
                <a:latin typeface="+mn-ea"/>
                <a:cs typeface="Comic Sans MS"/>
                <a:sym typeface="Comic Sans MS"/>
              </a:rPr>
              <a:t>Launch </a:t>
            </a:r>
            <a:r>
              <a:rPr lang="en-US" altLang="ko" sz="2400" dirty="0">
                <a:latin typeface="+mn-ea"/>
                <a:cs typeface="Comic Sans MS"/>
                <a:sym typeface="Comic Sans MS"/>
              </a:rPr>
              <a:t>b</a:t>
            </a:r>
            <a:r>
              <a:rPr lang="ko" altLang="ko-KR" sz="2400" dirty="0">
                <a:latin typeface="+mn-ea"/>
                <a:cs typeface="Comic Sans MS"/>
                <a:sym typeface="Comic Sans MS"/>
              </a:rPr>
              <a:t>anner ad at </a:t>
            </a:r>
            <a:r>
              <a:rPr lang="en-US" altLang="ko" sz="2400" dirty="0">
                <a:latin typeface="+mn-ea"/>
                <a:cs typeface="Comic Sans MS"/>
                <a:sym typeface="Comic Sans MS"/>
              </a:rPr>
              <a:t>public institution</a:t>
            </a:r>
            <a:endParaRPr lang="ko" altLang="ko-KR" sz="2400" dirty="0">
              <a:latin typeface="+mn-ea"/>
              <a:cs typeface="Comic Sans MS"/>
              <a:sym typeface="Comic Sans MS"/>
            </a:endParaRPr>
          </a:p>
          <a:p>
            <a:pPr>
              <a:lnSpc>
                <a:spcPct val="150000"/>
              </a:lnSpc>
            </a:pPr>
            <a:r>
              <a:rPr lang="en-US" altLang="ko" sz="2400" dirty="0">
                <a:latin typeface="+mn-ea"/>
                <a:cs typeface="Comic Sans MS"/>
                <a:sym typeface="Comic Sans MS"/>
              </a:rPr>
              <a:t>Conference booth registration</a:t>
            </a:r>
            <a:endParaRPr lang="ko" altLang="ko-KR" sz="2400" dirty="0">
              <a:latin typeface="+mn-ea"/>
              <a:cs typeface="Comic Sans MS"/>
              <a:sym typeface="Comic Sans MS"/>
            </a:endParaRPr>
          </a:p>
          <a:p>
            <a:pPr>
              <a:lnSpc>
                <a:spcPct val="150000"/>
              </a:lnSpc>
            </a:pPr>
            <a:r>
              <a:rPr lang="ko" altLang="ko-KR" sz="2400" dirty="0">
                <a:latin typeface="+mn-ea"/>
                <a:cs typeface="Comic Sans MS"/>
                <a:sym typeface="Comic Sans MS"/>
              </a:rPr>
              <a:t>SNS</a:t>
            </a:r>
            <a:r>
              <a:rPr lang="en-US" altLang="ko" sz="2400" dirty="0">
                <a:latin typeface="+mn-ea"/>
                <a:cs typeface="Comic Sans MS"/>
                <a:sym typeface="Comic Sans MS"/>
              </a:rPr>
              <a:t> </a:t>
            </a:r>
            <a:r>
              <a:rPr lang="ko" altLang="ko-KR" sz="2400" dirty="0">
                <a:latin typeface="+mn-ea"/>
                <a:cs typeface="Comic Sans MS"/>
                <a:sym typeface="Comic Sans MS"/>
              </a:rPr>
              <a:t>(facebook, instagram..) popular account (50 won per one follower)</a:t>
            </a:r>
          </a:p>
          <a:p>
            <a:pPr>
              <a:lnSpc>
                <a:spcPct val="150000"/>
              </a:lnSpc>
            </a:pPr>
            <a:r>
              <a:rPr lang="ko" altLang="ko-KR" sz="2400" dirty="0">
                <a:latin typeface="+mn-ea"/>
                <a:cs typeface="Comic Sans MS"/>
                <a:sym typeface="Comic Sans MS"/>
              </a:rPr>
              <a:t>Register at social commerce (eg. coupang, wemakeprice…)</a:t>
            </a:r>
          </a:p>
          <a:p>
            <a:pPr>
              <a:lnSpc>
                <a:spcPct val="150000"/>
              </a:lnSpc>
            </a:pPr>
            <a:endParaRPr lang="ko-KR" altLang="en-US" sz="24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893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4663" y="2103891"/>
            <a:ext cx="7915165" cy="2650219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projection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103123" y="2780235"/>
            <a:ext cx="3235794" cy="1407961"/>
            <a:chOff x="4487429" y="3568205"/>
            <a:chExt cx="3235794" cy="1407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0881">
              <a:off x="4487429" y="3568205"/>
              <a:ext cx="1407961" cy="14079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360222" y="3613337"/>
              <a:ext cx="2363001" cy="96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69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Expenses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80415" y="1690688"/>
            <a:ext cx="8744041" cy="43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9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Profits (expenses - revenue)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00209" y="2107102"/>
            <a:ext cx="9019482" cy="41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16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296" y="2103891"/>
            <a:ext cx="7915165" cy="2650219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plan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103123" y="2780235"/>
            <a:ext cx="3235794" cy="1407961"/>
            <a:chOff x="4487429" y="3568205"/>
            <a:chExt cx="3235794" cy="1407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0881">
              <a:off x="4487429" y="3568205"/>
              <a:ext cx="1407961" cy="14079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360222" y="3613337"/>
              <a:ext cx="2363001" cy="96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942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for business growth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42029" y="1401882"/>
            <a:ext cx="7707942" cy="5120638"/>
            <a:chOff x="1632000" y="917541"/>
            <a:chExt cx="6089950" cy="3765624"/>
          </a:xfrm>
        </p:grpSpPr>
        <p:pic>
          <p:nvPicPr>
            <p:cNvPr id="5" name="Shape 290" title="Points scored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32000" y="917541"/>
              <a:ext cx="6089950" cy="37656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hape 292"/>
            <p:cNvCxnSpPr/>
            <p:nvPr/>
          </p:nvCxnSpPr>
          <p:spPr>
            <a:xfrm rot="10800000" flipH="1">
              <a:off x="3187075" y="3243750"/>
              <a:ext cx="704700" cy="4419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293"/>
            <p:cNvCxnSpPr/>
            <p:nvPr/>
          </p:nvCxnSpPr>
          <p:spPr>
            <a:xfrm rot="10800000" flipH="1">
              <a:off x="3891775" y="2886150"/>
              <a:ext cx="841500" cy="357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294"/>
            <p:cNvCxnSpPr/>
            <p:nvPr/>
          </p:nvCxnSpPr>
          <p:spPr>
            <a:xfrm rot="10800000" flipH="1">
              <a:off x="4733275" y="2444550"/>
              <a:ext cx="757200" cy="441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295"/>
            <p:cNvCxnSpPr/>
            <p:nvPr/>
          </p:nvCxnSpPr>
          <p:spPr>
            <a:xfrm rot="10800000" flipH="1">
              <a:off x="5490600" y="1960575"/>
              <a:ext cx="757500" cy="4839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pic>
          <p:nvPicPr>
            <p:cNvPr id="11" name="Shape 2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98250" y="1262700"/>
              <a:ext cx="1346300" cy="2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Shape 297"/>
          <p:cNvSpPr txBox="1"/>
          <p:nvPr/>
        </p:nvSpPr>
        <p:spPr>
          <a:xfrm>
            <a:off x="8754887" y="2951515"/>
            <a:ext cx="2290654" cy="587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10,000 won per 1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2670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operation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Hire at least three employees, train them server design, and motivate them</a:t>
            </a:r>
          </a:p>
          <a:p>
            <a:endParaRPr lang="ko-KR" altLang="ko-KR" dirty="0"/>
          </a:p>
          <a:p>
            <a:r>
              <a:rPr lang="en-US" altLang="ko-KR" dirty="0"/>
              <a:t>Manage relationship with government(institution)</a:t>
            </a:r>
          </a:p>
          <a:p>
            <a:endParaRPr lang="ko-KR" altLang="ko-KR" dirty="0"/>
          </a:p>
          <a:p>
            <a:r>
              <a:rPr lang="en-US" altLang="ko-KR" dirty="0"/>
              <a:t>Maintenance locker room clean and other facilities</a:t>
            </a:r>
            <a:endParaRPr lang="ko-KR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51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80160" y="1617785"/>
            <a:ext cx="9608234" cy="48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52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5" y="2103891"/>
            <a:ext cx="7915165" cy="2650219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Evaluate performance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103123" y="2780235"/>
            <a:ext cx="3235794" cy="1407961"/>
            <a:chOff x="4487429" y="3568205"/>
            <a:chExt cx="3235794" cy="1407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0881">
              <a:off x="4487429" y="3568205"/>
              <a:ext cx="1407961" cy="14079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360222" y="3613337"/>
              <a:ext cx="2363001" cy="96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871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Evaluate performance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그림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78" y="1825625"/>
            <a:ext cx="75247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61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0190" y="2541816"/>
            <a:ext cx="7915165" cy="2650219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499875" y="2059798"/>
            <a:ext cx="3235794" cy="1407961"/>
            <a:chOff x="4487429" y="3568205"/>
            <a:chExt cx="3235794" cy="1407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0881">
              <a:off x="4487429" y="3568205"/>
              <a:ext cx="1407961" cy="14079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360222" y="3613337"/>
              <a:ext cx="2363001" cy="96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3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46" y="1379778"/>
            <a:ext cx="9597243" cy="523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73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mission &amp; objectives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38200" y="2119745"/>
            <a:ext cx="10156371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" altLang="ko-KR" sz="2800" dirty="0">
                <a:ea typeface="Comic Sans MS"/>
                <a:cs typeface="Comic Sans MS"/>
                <a:sym typeface="Comic Sans MS"/>
              </a:rPr>
              <a:t>Making people </a:t>
            </a:r>
            <a:r>
              <a:rPr lang="en-US" altLang="ko" sz="2800" dirty="0">
                <a:ea typeface="Comic Sans MS"/>
                <a:cs typeface="Comic Sans MS"/>
                <a:sym typeface="Comic Sans MS"/>
              </a:rPr>
              <a:t>feel safe anywhere with raspberry helper.</a:t>
            </a:r>
            <a:endParaRPr lang="ko" altLang="ko-KR" sz="2800" dirty="0">
              <a:ea typeface="Comic Sans MS"/>
              <a:cs typeface="Comic Sans MS"/>
              <a:sym typeface="Comic Sans MS"/>
            </a:endParaRPr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125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6483" y="2626007"/>
            <a:ext cx="6098505" cy="1626158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Situation analysis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666727" y="2780237"/>
            <a:ext cx="3235794" cy="1407961"/>
            <a:chOff x="4487429" y="3568205"/>
            <a:chExt cx="3235794" cy="1407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0881">
              <a:off x="4487429" y="3568205"/>
              <a:ext cx="1407961" cy="140796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360222" y="3613337"/>
              <a:ext cx="2363001" cy="96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57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environment analysis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7173" y="1690688"/>
            <a:ext cx="9813471" cy="4085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Market</a:t>
            </a:r>
          </a:p>
          <a:p>
            <a:r>
              <a:rPr lang="en-US" altLang="ko-KR" sz="2000" dirty="0"/>
              <a:t>Number of people: 10.9% of the population aged 65 and over, 13.9% of the elderly population use the silver industry.</a:t>
            </a:r>
            <a:endParaRPr lang="ko-KR" altLang="ko-KR" sz="2000" dirty="0"/>
          </a:p>
          <a:p>
            <a:r>
              <a:rPr lang="en-US" altLang="ko-KR" sz="2000" dirty="0"/>
              <a:t>People pay for a helping equipment 50,000won </a:t>
            </a:r>
            <a:endParaRPr lang="ko-KR" altLang="ko-KR" sz="2000" dirty="0"/>
          </a:p>
          <a:p>
            <a:pPr>
              <a:lnSpc>
                <a:spcPct val="150000"/>
              </a:lnSpc>
            </a:pPr>
            <a:endParaRPr lang="en-US" altLang="ko-KR" sz="10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Market size</a:t>
            </a:r>
          </a:p>
          <a:p>
            <a:r>
              <a:rPr lang="en-US" altLang="ko-KR" sz="2000" dirty="0"/>
              <a:t>14.6% of the population of the elderly people buy an equipment for emergency prevention.</a:t>
            </a:r>
            <a:endParaRPr lang="ko-KR" altLang="ko-KR" sz="2000" dirty="0"/>
          </a:p>
          <a:p>
            <a:pPr>
              <a:lnSpc>
                <a:spcPct val="150000"/>
              </a:lnSpc>
            </a:pPr>
            <a:endParaRPr lang="en-US" altLang="ko-KR" sz="10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Market growth</a:t>
            </a:r>
          </a:p>
          <a:p>
            <a:r>
              <a:rPr lang="en-US" altLang="ko-KR" sz="2000" dirty="0"/>
              <a:t>The silver market grew 14.2% over last year.</a:t>
            </a:r>
            <a:endParaRPr lang="ko-KR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-48988" y="1012375"/>
            <a:ext cx="887188" cy="0"/>
            <a:chOff x="-48988" y="576945"/>
            <a:chExt cx="887188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-48988" y="576945"/>
              <a:ext cx="702131" cy="0"/>
            </a:xfrm>
            <a:prstGeom prst="line">
              <a:avLst/>
            </a:prstGeom>
            <a:ln w="254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53143" y="576945"/>
              <a:ext cx="185057" cy="0"/>
            </a:xfrm>
            <a:prstGeom prst="line">
              <a:avLst/>
            </a:prstGeom>
            <a:ln w="254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 descr="고령친화 용품에 대한 이미지 검색결과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40" y="4541520"/>
            <a:ext cx="4861560" cy="2316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25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10410" y="372914"/>
            <a:ext cx="5451475" cy="346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8458" y="859969"/>
            <a:ext cx="58020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Market needs</a:t>
            </a:r>
            <a:br>
              <a:rPr lang="en-US" altLang="ko" sz="2000" dirty="0">
                <a:latin typeface="+mn-ea"/>
                <a:cs typeface="Comic Sans MS"/>
                <a:sym typeface="Comic Sans MS"/>
              </a:rPr>
            </a:br>
            <a:r>
              <a:rPr lang="en-US" altLang="ko-KR" dirty="0"/>
              <a:t>Older people are worried about health, worried about emergencies, and want to be able to respond quickly in an emergency</a:t>
            </a:r>
            <a:endParaRPr lang="ko" altLang="ko-KR" sz="2000" dirty="0">
              <a:latin typeface="+mn-ea"/>
              <a:cs typeface="Comic Sans MS"/>
              <a:sym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458" y="3649088"/>
            <a:ext cx="10243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Market trends</a:t>
            </a:r>
            <a:br>
              <a:rPr lang="en-US" altLang="ko-KR" sz="2000" dirty="0"/>
            </a:br>
            <a:r>
              <a:rPr lang="en-US" altLang="ko-KR" dirty="0"/>
              <a:t>The need for information and communication equipment for the elderly among the elderly in the silver industry increased 77% compared to last year.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0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3"/>
          <p:cNvSpPr txBox="1"/>
          <p:nvPr/>
        </p:nvSpPr>
        <p:spPr>
          <a:xfrm>
            <a:off x="685800" y="547175"/>
            <a:ext cx="9840686" cy="5004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2000" dirty="0">
              <a:cs typeface="Comic Sans MS"/>
              <a:sym typeface="Comic Sans M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000" dirty="0">
              <a:cs typeface="Comic Sans MS"/>
              <a:sym typeface="Comic Sans MS"/>
            </a:endParaRPr>
          </a:p>
          <a:p>
            <a:r>
              <a:rPr lang="ko" sz="2400" b="1" dirty="0">
                <a:cs typeface="Comic Sans MS"/>
                <a:sym typeface="Comic Sans MS"/>
              </a:rPr>
              <a:t>Customers</a:t>
            </a:r>
            <a:br>
              <a:rPr lang="ko" sz="2000" dirty="0">
                <a:cs typeface="Comic Sans MS"/>
                <a:sym typeface="Comic Sans MS"/>
              </a:rPr>
            </a:br>
            <a:r>
              <a:rPr lang="en-US" altLang="ko-KR" sz="2000" dirty="0"/>
              <a:t>The old people who live alone and often need help.</a:t>
            </a:r>
          </a:p>
          <a:p>
            <a:r>
              <a:rPr lang="en-US" altLang="ko-KR" sz="2000" dirty="0"/>
              <a:t>Handicapped person, Child.</a:t>
            </a:r>
            <a:endParaRPr lang="ko-KR" altLang="ko-KR" sz="2400" dirty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sz="1050" dirty="0">
              <a:cs typeface="Comic Sans MS"/>
              <a:sym typeface="Comic Sans M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2400" b="1" dirty="0">
                <a:cs typeface="Comic Sans MS"/>
                <a:sym typeface="Comic Sans MS"/>
              </a:rPr>
              <a:t>Product / Service</a:t>
            </a:r>
            <a:endParaRPr sz="2400" b="1" dirty="0">
              <a:cs typeface="Comic Sans MS"/>
              <a:sym typeface="Comic Sans MS"/>
            </a:endParaRPr>
          </a:p>
          <a:p>
            <a:r>
              <a:rPr lang="en-US" altLang="ko-KR" sz="2000" dirty="0"/>
              <a:t>When in a dangerous situation customer can request help with push button.</a:t>
            </a:r>
            <a:endParaRPr lang="ko-KR" altLang="ko-KR" sz="2000" dirty="0"/>
          </a:p>
          <a:p>
            <a:r>
              <a:rPr lang="en-US" altLang="ko-KR" sz="2000" dirty="0"/>
              <a:t>Customer can request help easily.</a:t>
            </a:r>
            <a:endParaRPr lang="ko-KR" altLang="ko-KR" sz="2000" dirty="0"/>
          </a:p>
          <a:p>
            <a:r>
              <a:rPr lang="en-US" altLang="ko-KR" sz="2000" dirty="0"/>
              <a:t>Helper can know the location of requester.</a:t>
            </a:r>
            <a:endParaRPr lang="ko-KR" altLang="ko-KR" sz="2000" dirty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" sz="1050" b="1" dirty="0">
              <a:cs typeface="Comic Sans MS"/>
              <a:sym typeface="Comic Sans MS"/>
            </a:endParaRPr>
          </a:p>
          <a:p>
            <a:r>
              <a:rPr lang="ko" sz="2400" b="1" dirty="0">
                <a:cs typeface="Comic Sans MS"/>
                <a:sym typeface="Comic Sans MS"/>
              </a:rPr>
              <a:t>Competitors</a:t>
            </a:r>
            <a:br>
              <a:rPr lang="ko" sz="2000" dirty="0">
                <a:cs typeface="Comic Sans MS"/>
                <a:sym typeface="Comic Sans MS"/>
              </a:rPr>
            </a:br>
            <a:r>
              <a:rPr lang="en-US" altLang="ko-KR" sz="2000" dirty="0"/>
              <a:t>Help Request Application, Smart Alarm</a:t>
            </a:r>
            <a:endParaRPr lang="ko-KR" altLang="ko-KR" sz="2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000" dirty="0">
              <a:cs typeface="Comic Sans MS"/>
              <a:sym typeface="Comic Sans M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000" dirty="0"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4406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587</Words>
  <Application>Microsoft Office PowerPoint</Application>
  <PresentationFormat>와이드스크린</PresentationFormat>
  <Paragraphs>136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Comic Sans MS</vt:lpstr>
      <vt:lpstr>Office 테마</vt:lpstr>
      <vt:lpstr>PowerPoint 프레젠테이션</vt:lpstr>
      <vt:lpstr>Content</vt:lpstr>
      <vt:lpstr>Overview</vt:lpstr>
      <vt:lpstr>Overview</vt:lpstr>
      <vt:lpstr>Business mission &amp; objectives</vt:lpstr>
      <vt:lpstr>Situation analysis</vt:lpstr>
      <vt:lpstr>Business environment analysis</vt:lpstr>
      <vt:lpstr>PowerPoint 프레젠테이션</vt:lpstr>
      <vt:lpstr>PowerPoint 프레젠테이션</vt:lpstr>
      <vt:lpstr>Risk analysis : SWOT</vt:lpstr>
      <vt:lpstr>Risk analysis : Critical success factors</vt:lpstr>
      <vt:lpstr>Identify opportunities</vt:lpstr>
      <vt:lpstr>Segment</vt:lpstr>
      <vt:lpstr>Target</vt:lpstr>
      <vt:lpstr>Positioning</vt:lpstr>
      <vt:lpstr>Marketing mix</vt:lpstr>
      <vt:lpstr>Product &amp; Service</vt:lpstr>
      <vt:lpstr>Product &amp; Service</vt:lpstr>
      <vt:lpstr>Price</vt:lpstr>
      <vt:lpstr>Price</vt:lpstr>
      <vt:lpstr>Break even analysis</vt:lpstr>
      <vt:lpstr>Place</vt:lpstr>
      <vt:lpstr>Promotion</vt:lpstr>
      <vt:lpstr>Financial projection</vt:lpstr>
      <vt:lpstr>Expenses</vt:lpstr>
      <vt:lpstr>Profits (expenses - revenue)</vt:lpstr>
      <vt:lpstr>Implementation plan</vt:lpstr>
      <vt:lpstr>Milestone for business growth</vt:lpstr>
      <vt:lpstr>Business operation</vt:lpstr>
      <vt:lpstr>Evaluate performance</vt:lpstr>
      <vt:lpstr>Evaluate performance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chosh</dc:creator>
  <cp:lastModifiedBy>sk2rldnr@gmail.com</cp:lastModifiedBy>
  <cp:revision>71</cp:revision>
  <dcterms:created xsi:type="dcterms:W3CDTF">2016-12-08T13:05:24Z</dcterms:created>
  <dcterms:modified xsi:type="dcterms:W3CDTF">2017-05-30T13:59:08Z</dcterms:modified>
</cp:coreProperties>
</file>