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289" r:id="rId4"/>
    <p:sldId id="295" r:id="rId5"/>
    <p:sldId id="296" r:id="rId6"/>
    <p:sldId id="297" r:id="rId7"/>
    <p:sldId id="298" r:id="rId8"/>
    <p:sldId id="290" r:id="rId9"/>
    <p:sldId id="291" r:id="rId10"/>
    <p:sldId id="294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11" autoAdjust="0"/>
  </p:normalViewPr>
  <p:slideViewPr>
    <p:cSldViewPr>
      <p:cViewPr varScale="1">
        <p:scale>
          <a:sx n="60" d="100"/>
          <a:sy n="60" d="100"/>
        </p:scale>
        <p:origin x="29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2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7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1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89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33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72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1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8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onBeomLee/2019BCaps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628" y="2833372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Pose estimation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27992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이준범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Big data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459334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>
                <a:solidFill>
                  <a:schemeClr val="bg1"/>
                </a:solidFill>
              </a:rPr>
              <a:t>조원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491042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양형모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1048" y="459334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정태이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개발 일정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1117"/>
              </p:ext>
            </p:extLst>
          </p:nvPr>
        </p:nvGraphicFramePr>
        <p:xfrm>
          <a:off x="-12205864" y="-7660232"/>
          <a:ext cx="11702518" cy="468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769">
                  <a:extLst>
                    <a:ext uri="{9D8B030D-6E8A-4147-A177-3AD203B41FA5}">
                      <a16:colId xmlns:a16="http://schemas.microsoft.com/office/drawing/2014/main" val="3981769932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3250384150"/>
                    </a:ext>
                  </a:extLst>
                </a:gridCol>
                <a:gridCol w="1207078">
                  <a:extLst>
                    <a:ext uri="{9D8B030D-6E8A-4147-A177-3AD203B41FA5}">
                      <a16:colId xmlns:a16="http://schemas.microsoft.com/office/drawing/2014/main" val="49834380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3350024254"/>
                    </a:ext>
                  </a:extLst>
                </a:gridCol>
                <a:gridCol w="1392785">
                  <a:extLst>
                    <a:ext uri="{9D8B030D-6E8A-4147-A177-3AD203B41FA5}">
                      <a16:colId xmlns:a16="http://schemas.microsoft.com/office/drawing/2014/main" val="2162094128"/>
                    </a:ext>
                  </a:extLst>
                </a:gridCol>
                <a:gridCol w="1114228">
                  <a:extLst>
                    <a:ext uri="{9D8B030D-6E8A-4147-A177-3AD203B41FA5}">
                      <a16:colId xmlns:a16="http://schemas.microsoft.com/office/drawing/2014/main" val="3466066280"/>
                    </a:ext>
                  </a:extLst>
                </a:gridCol>
                <a:gridCol w="1114228">
                  <a:extLst>
                    <a:ext uri="{9D8B030D-6E8A-4147-A177-3AD203B41FA5}">
                      <a16:colId xmlns:a16="http://schemas.microsoft.com/office/drawing/2014/main" val="3741439006"/>
                    </a:ext>
                  </a:extLst>
                </a:gridCol>
                <a:gridCol w="1114228">
                  <a:extLst>
                    <a:ext uri="{9D8B030D-6E8A-4147-A177-3AD203B41FA5}">
                      <a16:colId xmlns:a16="http://schemas.microsoft.com/office/drawing/2014/main" val="1603085517"/>
                    </a:ext>
                  </a:extLst>
                </a:gridCol>
                <a:gridCol w="1114228">
                  <a:extLst>
                    <a:ext uri="{9D8B030D-6E8A-4147-A177-3AD203B41FA5}">
                      <a16:colId xmlns:a16="http://schemas.microsoft.com/office/drawing/2014/main" val="1919569206"/>
                    </a:ext>
                  </a:extLst>
                </a:gridCol>
                <a:gridCol w="1114228">
                  <a:extLst>
                    <a:ext uri="{9D8B030D-6E8A-4147-A177-3AD203B41FA5}">
                      <a16:colId xmlns:a16="http://schemas.microsoft.com/office/drawing/2014/main" val="2986440906"/>
                    </a:ext>
                  </a:extLst>
                </a:gridCol>
              </a:tblGrid>
              <a:tr h="403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09/02~08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09~15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16~22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23~29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30~10/06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07~13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14~20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21~27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28~11/03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03~</a:t>
                      </a:r>
                      <a:r>
                        <a:rPr lang="en-US" altLang="ko-KR" sz="1500" baseline="0" dirty="0"/>
                        <a:t>end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32410"/>
                  </a:ext>
                </a:extLst>
              </a:tr>
              <a:tr h="8025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영상 인식 </a:t>
                      </a:r>
                      <a:endParaRPr lang="en-US" altLang="ko-KR" sz="18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모듈 조사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23262"/>
                  </a:ext>
                </a:extLst>
              </a:tr>
              <a:tr h="7339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모듈 프로젝트에 적용 및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03144"/>
                  </a:ext>
                </a:extLst>
              </a:tr>
              <a:tr h="9599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학습 데이터 수집 </a:t>
                      </a:r>
                      <a:endParaRPr lang="en-US" altLang="ko-KR" sz="18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및 </a:t>
                      </a:r>
                      <a:endParaRPr lang="en-US" altLang="ko-KR" sz="18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분류 모델 제작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82327"/>
                  </a:ext>
                </a:extLst>
              </a:tr>
              <a:tr h="4776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분류 모델 테스트 및 적용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6076"/>
                  </a:ext>
                </a:extLst>
              </a:tr>
              <a:tr h="3911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UI</a:t>
                      </a:r>
                      <a:r>
                        <a:rPr lang="ko-KR" altLang="en-US" sz="1800" dirty="0"/>
                        <a:t>제작 및 성능 평가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3172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오류 수정 </a:t>
                      </a:r>
                      <a:endParaRPr lang="en-US" altLang="ko-KR" sz="18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및 </a:t>
                      </a:r>
                      <a:endParaRPr lang="en-US" altLang="ko-KR" sz="18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추가 작업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3781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2" y="2132856"/>
            <a:ext cx="8081664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9752" y="3789040"/>
            <a:ext cx="237626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4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2087724" y="527362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https://github.com/JoonBeomLee/2019BCapst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파이프 라인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5" y="2204864"/>
            <a:ext cx="7905650" cy="41044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3868" y="2447690"/>
            <a:ext cx="2304256" cy="1186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4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영상 인식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1560" y="2130341"/>
            <a:ext cx="8064896" cy="41069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1560" y="2361687"/>
            <a:ext cx="7848872" cy="4017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영상은 연속된 이미지의 연출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이미지 데이터 내에서 특정한 객체를 분별하는 기술을 말한다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영상 인식 기술을 통해 이미지 내 사물 및 사람을 인지하는 것이 가능 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162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7099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0235" y="1151797"/>
            <a:ext cx="10726925" cy="5488567"/>
            <a:chOff x="400235" y="1151797"/>
            <a:chExt cx="10726925" cy="5488567"/>
          </a:xfrm>
        </p:grpSpPr>
        <p:sp>
          <p:nvSpPr>
            <p:cNvPr id="13" name="제목 1"/>
            <p:cNvSpPr txBox="1">
              <a:spLocks/>
            </p:cNvSpPr>
            <p:nvPr/>
          </p:nvSpPr>
          <p:spPr>
            <a:xfrm>
              <a:off x="611560" y="1151797"/>
              <a:ext cx="10515600" cy="132556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dirty="0"/>
                <a:t>How?</a:t>
              </a:r>
              <a:endParaRPr lang="ko-KR" altLang="en-US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611560" y="2130341"/>
              <a:ext cx="8064896" cy="410697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8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00235" y="2008914"/>
              <a:ext cx="7988189" cy="2558327"/>
              <a:chOff x="602839" y="2373328"/>
              <a:chExt cx="8723606" cy="2896418"/>
            </a:xfrm>
          </p:grpSpPr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611560" y="2373328"/>
                <a:ext cx="7848872" cy="49124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Image =&gt; 2D </a:t>
                </a:r>
                <a:r>
                  <a:rPr lang="ko-KR" altLang="en-US" sz="2400" dirty="0"/>
                  <a:t>배열의 데이터 형태 </a:t>
                </a:r>
                <a:r>
                  <a:rPr lang="en-US" altLang="ko-KR" sz="2400" dirty="0"/>
                  <a:t>=&gt; </a:t>
                </a:r>
                <a:r>
                  <a:rPr lang="ko-KR" altLang="en-US" sz="2400" dirty="0"/>
                  <a:t>연산 가능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839" y="2919230"/>
                <a:ext cx="8073617" cy="1371972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3059832" y="2924944"/>
                <a:ext cx="2664296" cy="13662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048164" y="2919230"/>
                <a:ext cx="2736304" cy="13719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내용 개체 틀 2"/>
              <p:cNvSpPr txBox="1">
                <a:spLocks/>
              </p:cNvSpPr>
              <p:nvPr/>
            </p:nvSpPr>
            <p:spPr>
              <a:xfrm>
                <a:off x="3089033" y="4441038"/>
                <a:ext cx="6237412" cy="82870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sz="1500" dirty="0"/>
                  <a:t>잘라낸 이미지와 비교 대상</a:t>
                </a:r>
                <a:r>
                  <a:rPr lang="en-US" altLang="ko-KR" sz="1500" dirty="0"/>
                  <a:t>(</a:t>
                </a:r>
                <a:r>
                  <a:rPr lang="ko-KR" altLang="en-US" sz="1500" dirty="0"/>
                  <a:t>비슷한 곡선</a:t>
                </a:r>
                <a:r>
                  <a:rPr lang="en-US" altLang="ko-KR" sz="1500" dirty="0"/>
                  <a:t>)</a:t>
                </a:r>
                <a:r>
                  <a:rPr lang="ko-KR" altLang="en-US" sz="1500" dirty="0"/>
                  <a:t>을 곱하면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 err="1"/>
                  <a:t>Mult</a:t>
                </a:r>
                <a:r>
                  <a:rPr lang="en-US" altLang="ko-KR" sz="1500" dirty="0"/>
                  <a:t> &amp; Sum = (50*30) + (50*30) + (50*30) + (20*30) + (50*30) 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	   = 6600</a:t>
                </a:r>
              </a:p>
              <a:p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en-US" altLang="ko-KR" sz="1500" dirty="0"/>
              </a:p>
              <a:p>
                <a:endParaRPr lang="ko-KR" altLang="en-US" sz="1500" dirty="0"/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4646453"/>
              <a:ext cx="5760639" cy="1165283"/>
            </a:xfrm>
            <a:prstGeom prst="rect">
              <a:avLst/>
            </a:prstGeom>
          </p:spPr>
        </p:pic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2411760" y="5908389"/>
              <a:ext cx="5711586" cy="73197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500" dirty="0"/>
                <a:t>하지만 비교 대상과 비슷한 곡선이 없을 경우 </a:t>
              </a:r>
              <a:r>
                <a:rPr lang="en-US" altLang="ko-KR" sz="1500" dirty="0"/>
                <a:t>0</a:t>
              </a:r>
              <a:r>
                <a:rPr lang="ko-KR" altLang="en-US" sz="1500" dirty="0"/>
                <a:t>과 연산하는 경우가 많아져 값은 </a:t>
              </a:r>
              <a:r>
                <a:rPr lang="en-US" altLang="ko-KR" sz="1500" dirty="0"/>
                <a:t>0</a:t>
              </a:r>
              <a:r>
                <a:rPr lang="ko-KR" altLang="en-US" sz="1500" dirty="0"/>
                <a:t>에 수렴하게 된다</a:t>
              </a:r>
              <a:r>
                <a:rPr lang="en-US" altLang="ko-KR" sz="1500" dirty="0"/>
                <a:t>.</a:t>
              </a:r>
            </a:p>
            <a:p>
              <a:pPr marL="0" indent="0">
                <a:buNone/>
              </a:pPr>
              <a:endParaRPr lang="en-US" altLang="ko-KR" sz="1500" dirty="0"/>
            </a:p>
            <a:p>
              <a:pPr marL="0" indent="0">
                <a:buNone/>
              </a:pPr>
              <a:endParaRPr lang="en-US" altLang="ko-KR" sz="1500" dirty="0"/>
            </a:p>
            <a:p>
              <a:endParaRPr lang="en-US" altLang="ko-KR" sz="1500" dirty="0"/>
            </a:p>
            <a:p>
              <a:endParaRPr lang="en-US" altLang="ko-KR" sz="1500" dirty="0"/>
            </a:p>
            <a:p>
              <a:endParaRPr lang="ko-KR" altLang="en-US" sz="15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11761" y="4663894"/>
              <a:ext cx="1944216" cy="997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54804" y="4648334"/>
              <a:ext cx="1755653" cy="101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31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How?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9468" y="2068687"/>
            <a:ext cx="8085063" cy="4312641"/>
            <a:chOff x="467544" y="1965701"/>
            <a:chExt cx="8085063" cy="4663181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11560" y="2277544"/>
              <a:ext cx="7848872" cy="435133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992238"/>
              <a:ext cx="2038350" cy="438909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9910" y="1965701"/>
              <a:ext cx="5902697" cy="4389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91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5221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06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실행 결과</a:t>
            </a:r>
            <a:r>
              <a:rPr lang="en-US" altLang="ko-KR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_1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11560" y="2277544"/>
            <a:ext cx="7848872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Picture 2" descr="pose estim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7544"/>
            <a:ext cx="7848872" cy="39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5221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실행 결과</a:t>
            </a:r>
            <a:r>
              <a:rPr lang="en-US" altLang="ko-KR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_2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11560" y="2277544"/>
            <a:ext cx="7848872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2" y="2277544"/>
            <a:ext cx="3579688" cy="38946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77544"/>
            <a:ext cx="3856499" cy="400300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04117" y="3770455"/>
            <a:ext cx="58663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1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영상 인식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337487" y="2477360"/>
            <a:ext cx="6495481" cy="3319378"/>
            <a:chOff x="1337487" y="2477360"/>
            <a:chExt cx="6495481" cy="3319378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7487" y="2477360"/>
              <a:ext cx="6397018" cy="1928896"/>
              <a:chOff x="755576" y="2477360"/>
              <a:chExt cx="6397018" cy="1928896"/>
            </a:xfrm>
          </p:grpSpPr>
          <p:pic>
            <p:nvPicPr>
              <p:cNvPr id="2050" name="Picture 2" descr="ëìì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2477360"/>
                <a:ext cx="1383688" cy="13836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그룹 4"/>
              <p:cNvGrpSpPr/>
              <p:nvPr/>
            </p:nvGrpSpPr>
            <p:grpSpPr>
              <a:xfrm>
                <a:off x="3129678" y="2477360"/>
                <a:ext cx="1846564" cy="1425472"/>
                <a:chOff x="2705828" y="2435576"/>
                <a:chExt cx="1846564" cy="1425472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" name="순서도: 다중 문서 3"/>
                <p:cNvSpPr/>
                <p:nvPr/>
              </p:nvSpPr>
              <p:spPr>
                <a:xfrm>
                  <a:off x="3040224" y="2435576"/>
                  <a:ext cx="1512168" cy="1100643"/>
                </a:xfrm>
                <a:prstGeom prst="flowChartMultidocumen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순서도: 다중 문서 10"/>
                <p:cNvSpPr/>
                <p:nvPr/>
              </p:nvSpPr>
              <p:spPr>
                <a:xfrm>
                  <a:off x="2705828" y="2760405"/>
                  <a:ext cx="1512168" cy="1100643"/>
                </a:xfrm>
                <a:prstGeom prst="flowChartMultidocumen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2385581" y="2928800"/>
                <a:ext cx="488520" cy="48080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문서 6"/>
              <p:cNvSpPr/>
              <p:nvPr/>
            </p:nvSpPr>
            <p:spPr>
              <a:xfrm>
                <a:off x="5824076" y="2752683"/>
                <a:ext cx="1328518" cy="932247"/>
              </a:xfrm>
              <a:prstGeom prst="flowChart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173603" y="2928800"/>
                <a:ext cx="488520" cy="48080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 rot="5400000">
                <a:off x="6244075" y="3921592"/>
                <a:ext cx="488520" cy="48080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871737" y="4726312"/>
              <a:ext cx="1328518" cy="932247"/>
              <a:chOff x="6405987" y="4638771"/>
              <a:chExt cx="1328518" cy="932247"/>
            </a:xfrm>
          </p:grpSpPr>
          <p:sp>
            <p:nvSpPr>
              <p:cNvPr id="17" name="순서도: 문서 16"/>
              <p:cNvSpPr/>
              <p:nvPr/>
            </p:nvSpPr>
            <p:spPr>
              <a:xfrm>
                <a:off x="6405987" y="4638771"/>
                <a:ext cx="1328518" cy="932247"/>
              </a:xfrm>
              <a:prstGeom prst="flowChart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4875" y="4747706"/>
                <a:ext cx="485775" cy="612391"/>
              </a:xfrm>
              <a:prstGeom prst="rect">
                <a:avLst/>
              </a:prstGeom>
            </p:spPr>
          </p:pic>
        </p:grpSp>
        <p:pic>
          <p:nvPicPr>
            <p:cNvPr id="23" name="Picture 2" descr="ëìì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87" y="4413050"/>
              <a:ext cx="1383688" cy="1383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오른쪽 화살표 23"/>
            <p:cNvSpPr/>
            <p:nvPr/>
          </p:nvSpPr>
          <p:spPr>
            <a:xfrm rot="10800000">
              <a:off x="5625100" y="4864490"/>
              <a:ext cx="488520" cy="48080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354587" y="4597247"/>
              <a:ext cx="1478381" cy="93224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i="1" dirty="0">
                  <a:solidFill>
                    <a:schemeClr val="tx1"/>
                  </a:solidFill>
                </a:rPr>
                <a:t>Pose</a:t>
              </a:r>
            </a:p>
            <a:p>
              <a:pPr algn="ctr"/>
              <a:r>
                <a:rPr lang="en-US" altLang="ko-KR" b="1" i="1" dirty="0">
                  <a:solidFill>
                    <a:schemeClr val="tx1"/>
                  </a:solidFill>
                </a:rPr>
                <a:t>Estimation</a:t>
              </a:r>
              <a:endParaRPr lang="ko-KR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 rot="10800000">
              <a:off x="2944155" y="4864490"/>
              <a:ext cx="488520" cy="48080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4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11560" y="1151797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영상 인식 적용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276872"/>
            <a:ext cx="7488832" cy="3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319</Words>
  <Application>Microsoft Office PowerPoint</Application>
  <PresentationFormat>화면 슬라이드 쇼(4:3)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TEI</cp:lastModifiedBy>
  <cp:revision>55</cp:revision>
  <dcterms:created xsi:type="dcterms:W3CDTF">2016-11-03T20:47:04Z</dcterms:created>
  <dcterms:modified xsi:type="dcterms:W3CDTF">2019-12-16T08:19:22Z</dcterms:modified>
</cp:coreProperties>
</file>