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9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86" r:id="rId17"/>
    <p:sldId id="287" r:id="rId18"/>
    <p:sldId id="288" r:id="rId19"/>
    <p:sldId id="28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Model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Misclassification Rate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Forward</c:v>
                </c:pt>
                <c:pt idx="1">
                  <c:v>Backward</c:v>
                </c:pt>
                <c:pt idx="2">
                  <c:v>Stepwise</c:v>
                </c:pt>
                <c:pt idx="3">
                  <c:v>Neural Network</c:v>
                </c:pt>
                <c:pt idx="4">
                  <c:v>2 Branch</c:v>
                </c:pt>
                <c:pt idx="5">
                  <c:v>3 Branch</c:v>
                </c:pt>
                <c:pt idx="6">
                  <c:v>Interactive</c:v>
                </c:pt>
                <c:pt idx="7">
                  <c:v>Gradient Boosting</c:v>
                </c:pt>
                <c:pt idx="8">
                  <c:v>Variable Selection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0.19638</c:v>
                </c:pt>
                <c:pt idx="1">
                  <c:v>0.19731000000000001</c:v>
                </c:pt>
                <c:pt idx="2">
                  <c:v>0.19638</c:v>
                </c:pt>
                <c:pt idx="3">
                  <c:v>0.19697000000000001</c:v>
                </c:pt>
                <c:pt idx="4">
                  <c:v>0.19116</c:v>
                </c:pt>
                <c:pt idx="5">
                  <c:v>0.18762999999999999</c:v>
                </c:pt>
                <c:pt idx="6">
                  <c:v>0.21229000000000001</c:v>
                </c:pt>
                <c:pt idx="7">
                  <c:v>0.21093999999999999</c:v>
                </c:pt>
                <c:pt idx="8">
                  <c:v>0.21296000000000001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C4-473C-BB9D-F1EBB1F1833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37404303"/>
        <c:axId val="1870017999"/>
      </c:barChart>
      <c:catAx>
        <c:axId val="33740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017999"/>
        <c:crosses val="autoZero"/>
        <c:auto val="1"/>
        <c:lblAlgn val="ctr"/>
        <c:lblOffset val="100"/>
        <c:noMultiLvlLbl val="0"/>
      </c:catAx>
      <c:valAx>
        <c:axId val="18700179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740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4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6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27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6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66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8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5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3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8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0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1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7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PUMP IT UP!</a:t>
            </a:r>
            <a:br>
              <a:rPr lang="en-US" sz="4400" b="1" dirty="0"/>
            </a:br>
            <a:r>
              <a:rPr lang="en-US" sz="2000" dirty="0">
                <a:cs typeface="Calibri" panose="020F0502020204030204" pitchFamily="34" charset="0"/>
              </a:rPr>
              <a:t>Business Analytics With SAS – Group 09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89213" y="2681944"/>
            <a:ext cx="4313237" cy="2681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546459" y="2367402"/>
            <a:ext cx="3081828" cy="341822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Akshara Kumar</a:t>
            </a:r>
          </a:p>
          <a:p>
            <a:pPr marL="0" indent="0">
              <a:buNone/>
            </a:pPr>
            <a:r>
              <a:rPr lang="fr-FR" dirty="0"/>
              <a:t>Don Rudin</a:t>
            </a:r>
          </a:p>
          <a:p>
            <a:pPr marL="0" indent="0">
              <a:buNone/>
            </a:pPr>
            <a:r>
              <a:rPr lang="en-US" dirty="0"/>
              <a:t>Madhumitha Rajavel</a:t>
            </a:r>
          </a:p>
          <a:p>
            <a:pPr marL="0" indent="0">
              <a:buNone/>
            </a:pPr>
            <a:r>
              <a:rPr lang="en-US" dirty="0"/>
              <a:t>Rohini Reddy </a:t>
            </a:r>
          </a:p>
          <a:p>
            <a:pPr marL="0" indent="0">
              <a:buNone/>
            </a:pPr>
            <a:r>
              <a:rPr lang="en-US" dirty="0"/>
              <a:t>Vignesh Danasekaran </a:t>
            </a:r>
          </a:p>
        </p:txBody>
      </p:sp>
    </p:spTree>
    <p:extLst>
      <p:ext uri="{BB962C8B-B14F-4D97-AF65-F5344CB8AC3E}">
        <p14:creationId xmlns:p14="http://schemas.microsoft.com/office/powerpoint/2010/main" val="66427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 - REPLACEMENT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773" y="1264555"/>
            <a:ext cx="6881824" cy="5363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06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 - REPLACEMENT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7475997" cy="5239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281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 - IMPUTE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366456"/>
            <a:ext cx="7027593" cy="4472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04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 – STAT EXPLORE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73944"/>
            <a:ext cx="7563949" cy="5217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16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 VARIABLES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8175" y="1789198"/>
            <a:ext cx="4870379" cy="3323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4806" y="1789197"/>
            <a:ext cx="4869707" cy="3323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482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323568" y="1399442"/>
            <a:ext cx="6630308" cy="5045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8113154" cy="1280890"/>
          </a:xfrm>
        </p:spPr>
        <p:txBody>
          <a:bodyPr>
            <a:normAutofit/>
          </a:bodyPr>
          <a:lstStyle/>
          <a:p>
            <a:r>
              <a:rPr lang="en-US" b="1" dirty="0"/>
              <a:t>FORWARD LOGISTIC REGRESSION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82795" y="1965953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This technique starts with just one effect and then sequentially adds the variables that improves the significance of the model</a:t>
            </a:r>
          </a:p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A series of 19 steps are followed</a:t>
            </a:r>
          </a:p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The selected model is the model trained in the last step (step 19)</a:t>
            </a:r>
            <a:endParaRPr lang="en-US" sz="1600" dirty="0"/>
          </a:p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Misclassification rate is </a:t>
            </a:r>
            <a:r>
              <a:rPr lang="en-US" sz="1600" b="1" dirty="0">
                <a:solidFill>
                  <a:schemeClr val="tx1"/>
                </a:solidFill>
                <a:cs typeface="Calibri" panose="020F0502020204030204" pitchFamily="34" charset="0"/>
              </a:rPr>
              <a:t>0.1963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412" y="439043"/>
            <a:ext cx="9731149" cy="1007849"/>
          </a:xfrm>
        </p:spPr>
        <p:txBody>
          <a:bodyPr>
            <a:noAutofit/>
          </a:bodyPr>
          <a:lstStyle/>
          <a:p>
            <a:r>
              <a:rPr lang="en-US" b="1" dirty="0"/>
              <a:t>FORWARD LOGISTIC REGRESSION – CONT’D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302" y="1619449"/>
            <a:ext cx="7477259" cy="4269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02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/>
          <a:stretch/>
        </p:blipFill>
        <p:spPr>
          <a:xfrm>
            <a:off x="5411489" y="1264555"/>
            <a:ext cx="6398438" cy="5265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8422246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BACKWARD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717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This technique starts from the full model, then effects are deleted one by one until a stopping condition is satisfied</a:t>
            </a:r>
          </a:p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A series of 4 steps are followed</a:t>
            </a:r>
          </a:p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The selected model is the model trained in the last step (step 4)</a:t>
            </a:r>
            <a:endParaRPr lang="en-US" sz="1600" dirty="0"/>
          </a:p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Misclassification rate is </a:t>
            </a:r>
            <a:r>
              <a:rPr lang="en-US" sz="1600" b="1" dirty="0"/>
              <a:t>0.1963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4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52" y="1340755"/>
            <a:ext cx="6268338" cy="5291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8100274" cy="1280890"/>
          </a:xfrm>
        </p:spPr>
        <p:txBody>
          <a:bodyPr>
            <a:normAutofit/>
          </a:bodyPr>
          <a:lstStyle/>
          <a:p>
            <a:r>
              <a:rPr lang="en-US" b="1" dirty="0"/>
              <a:t>STEPWISE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Builds a model by adding or removing variables based on test statistics</a:t>
            </a:r>
          </a:p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A series of 20 steps are followed</a:t>
            </a:r>
          </a:p>
          <a:p>
            <a:r>
              <a:rPr lang="en-US" sz="1600" dirty="0">
                <a:solidFill>
                  <a:schemeClr val="tx1"/>
                </a:solidFill>
                <a:cs typeface="Calibri" panose="020F0502020204030204" pitchFamily="34" charset="0"/>
              </a:rPr>
              <a:t>The selected model is the model trained in the last step (step 20)</a:t>
            </a:r>
            <a:endParaRPr lang="en-US" sz="16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Misclassification rate is </a:t>
            </a:r>
            <a:r>
              <a:rPr lang="en-US" sz="1600" b="1" dirty="0">
                <a:solidFill>
                  <a:srgbClr val="000000"/>
                </a:solidFill>
              </a:rPr>
              <a:t>0.1963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7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a class of parametric models that can accommodate a wider variety of nonlinear relationships between a set of predictors and a target variable than can perform logistic regression.</a:t>
            </a:r>
          </a:p>
          <a:p>
            <a:r>
              <a:rPr lang="en-US" dirty="0"/>
              <a:t>The misclassification rate of this</a:t>
            </a:r>
            <a:r>
              <a:rPr lang="en-US" b="1" dirty="0"/>
              <a:t> </a:t>
            </a:r>
            <a:r>
              <a:rPr lang="en-US" dirty="0"/>
              <a:t>model is </a:t>
            </a:r>
            <a:r>
              <a:rPr lang="en-US" b="1" dirty="0"/>
              <a:t>0.1969.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0542" y="2602511"/>
            <a:ext cx="1238864" cy="1701196"/>
            <a:chOff x="0" y="1852676"/>
            <a:chExt cx="1238864" cy="170119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Rectangle: Rounded Corners 19"/>
            <p:cNvSpPr/>
            <p:nvPr/>
          </p:nvSpPr>
          <p:spPr>
            <a:xfrm>
              <a:off x="0" y="1852676"/>
              <a:ext cx="1238864" cy="1701196"/>
            </a:xfrm>
            <a:prstGeom prst="roundRect">
              <a:avLst>
                <a:gd name="adj" fmla="val 10000"/>
              </a:avLst>
            </a:prstGeom>
            <a:effectLst>
              <a:reflection blurRad="6350" stA="50000" endA="300" endPos="90000" dist="50800" dir="5400000" sy="-100000" algn="bl" rotWithShape="0"/>
            </a:effectLst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Rectangle: Rounded Corners 4"/>
            <p:cNvSpPr txBox="1"/>
            <p:nvPr/>
          </p:nvSpPr>
          <p:spPr>
            <a:xfrm>
              <a:off x="36285" y="1888961"/>
              <a:ext cx="1166294" cy="16286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Business Problem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74952" y="2602511"/>
            <a:ext cx="1238864" cy="1701196"/>
            <a:chOff x="1734410" y="1852676"/>
            <a:chExt cx="1238864" cy="170119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Rectangle: Rounded Corners 17"/>
            <p:cNvSpPr/>
            <p:nvPr/>
          </p:nvSpPr>
          <p:spPr>
            <a:xfrm>
              <a:off x="1734410" y="1852676"/>
              <a:ext cx="1238864" cy="1701196"/>
            </a:xfrm>
            <a:prstGeom prst="roundRect">
              <a:avLst>
                <a:gd name="adj" fmla="val 10000"/>
              </a:avLst>
            </a:prstGeom>
            <a:effectLst>
              <a:reflection blurRad="6350" stA="50000" endA="300" endPos="90000" dist="50800" dir="5400000" sy="-100000" algn="bl" rotWithShape="0"/>
            </a:effectLst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ectangle: Rounded Corners 6"/>
            <p:cNvSpPr txBox="1"/>
            <p:nvPr/>
          </p:nvSpPr>
          <p:spPr>
            <a:xfrm>
              <a:off x="1770695" y="1888961"/>
              <a:ext cx="1166294" cy="16286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Data Description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09362" y="2602511"/>
            <a:ext cx="1238864" cy="1701196"/>
            <a:chOff x="3468820" y="1852676"/>
            <a:chExt cx="1238864" cy="170119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ectangle: Rounded Corners 15"/>
            <p:cNvSpPr/>
            <p:nvPr/>
          </p:nvSpPr>
          <p:spPr>
            <a:xfrm>
              <a:off x="3468820" y="1852676"/>
              <a:ext cx="1238864" cy="1701196"/>
            </a:xfrm>
            <a:prstGeom prst="roundRect">
              <a:avLst>
                <a:gd name="adj" fmla="val 10000"/>
              </a:avLst>
            </a:prstGeom>
            <a:effectLst>
              <a:reflection blurRad="6350" stA="50000" endA="300" endPos="90000" dist="50800" dir="5400000" sy="-100000" algn="bl" rotWithShape="0"/>
            </a:effectLst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Rectangle: Rounded Corners 8"/>
            <p:cNvSpPr txBox="1"/>
            <p:nvPr/>
          </p:nvSpPr>
          <p:spPr>
            <a:xfrm>
              <a:off x="3505105" y="1888961"/>
              <a:ext cx="1166294" cy="16286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/>
                <a:t>Data Pre-processing</a:t>
              </a:r>
              <a:endParaRPr lang="en-US" sz="15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56230" y="2554292"/>
            <a:ext cx="1238864" cy="1701196"/>
            <a:chOff x="5215688" y="1804457"/>
            <a:chExt cx="1238864" cy="170119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ectangle: Rounded Corners 13"/>
            <p:cNvSpPr/>
            <p:nvPr/>
          </p:nvSpPr>
          <p:spPr>
            <a:xfrm>
              <a:off x="5215688" y="1804457"/>
              <a:ext cx="1238864" cy="1701196"/>
            </a:xfrm>
            <a:prstGeom prst="roundRect">
              <a:avLst>
                <a:gd name="adj" fmla="val 10000"/>
              </a:avLst>
            </a:prstGeom>
            <a:effectLst>
              <a:reflection blurRad="6350" stA="50000" endA="300" endPos="90000" dist="50800" dir="5400000" sy="-100000" algn="bl" rotWithShape="0"/>
            </a:effectLst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Rectangle: Rounded Corners 10"/>
            <p:cNvSpPr txBox="1"/>
            <p:nvPr/>
          </p:nvSpPr>
          <p:spPr>
            <a:xfrm>
              <a:off x="5251973" y="1840742"/>
              <a:ext cx="1166294" cy="16286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/>
                <a:t>SAS Model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090641" y="2554292"/>
            <a:ext cx="1238864" cy="1701196"/>
            <a:chOff x="6950099" y="1804457"/>
            <a:chExt cx="1238864" cy="170119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Rectangle: Rounded Corners 11"/>
            <p:cNvSpPr/>
            <p:nvPr/>
          </p:nvSpPr>
          <p:spPr>
            <a:xfrm>
              <a:off x="6950099" y="1804457"/>
              <a:ext cx="1238864" cy="1701196"/>
            </a:xfrm>
            <a:prstGeom prst="roundRect">
              <a:avLst>
                <a:gd name="adj" fmla="val 10000"/>
              </a:avLst>
            </a:prstGeom>
            <a:effectLst>
              <a:reflection blurRad="6350" stA="50000" endA="300" endPos="90000" dist="50800" dir="5400000" sy="-100000" algn="bl" rotWithShape="0"/>
            </a:effectLst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Rectangle: Rounded Corners 12"/>
            <p:cNvSpPr txBox="1"/>
            <p:nvPr/>
          </p:nvSpPr>
          <p:spPr>
            <a:xfrm>
              <a:off x="6986384" y="1840742"/>
              <a:ext cx="1166294" cy="16286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Analysis and Inferences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812593" y="2554292"/>
            <a:ext cx="1238864" cy="1701196"/>
            <a:chOff x="8672051" y="1804457"/>
            <a:chExt cx="1238864" cy="170119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0" name="Rectangle: Rounded Corners 9"/>
            <p:cNvSpPr/>
            <p:nvPr/>
          </p:nvSpPr>
          <p:spPr>
            <a:xfrm>
              <a:off x="8672051" y="1804457"/>
              <a:ext cx="1238864" cy="1701196"/>
            </a:xfrm>
            <a:prstGeom prst="roundRect">
              <a:avLst>
                <a:gd name="adj" fmla="val 10000"/>
              </a:avLst>
            </a:prstGeom>
            <a:effectLst>
              <a:reflection blurRad="6350" stA="50000" endA="300" endPos="90000" dist="50800" dir="5400000" sy="-100000" algn="bl" rotWithShape="0"/>
            </a:effectLst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1" name="Rectangle: Rounded Corners 14"/>
            <p:cNvSpPr txBox="1"/>
            <p:nvPr/>
          </p:nvSpPr>
          <p:spPr>
            <a:xfrm>
              <a:off x="8708336" y="1840742"/>
              <a:ext cx="1166294" cy="16286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Business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0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</a:t>
            </a:r>
            <a:r>
              <a:rPr lang="en-US" dirty="0"/>
              <a:t> </a:t>
            </a:r>
            <a:r>
              <a:rPr lang="en-US" b="1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 learning method used for classification and regression</a:t>
            </a:r>
          </a:p>
          <a:p>
            <a:r>
              <a:rPr lang="en-US" dirty="0"/>
              <a:t>Goal - Create a model that predicts the target variable by learning simple decision rules inferred from the data features</a:t>
            </a:r>
          </a:p>
          <a:p>
            <a:r>
              <a:rPr lang="en-US" dirty="0"/>
              <a:t>Decision trees are produced by algorithms that identify various ways of splitting a dataset into branch-like segments</a:t>
            </a:r>
          </a:p>
          <a:p>
            <a:r>
              <a:rPr lang="en-US" dirty="0"/>
              <a:t>Simple and easy to use for Nominal (Binary) target variable</a:t>
            </a:r>
          </a:p>
          <a:p>
            <a:r>
              <a:rPr lang="en-US" dirty="0"/>
              <a:t>Types of Decision Trees used</a:t>
            </a:r>
          </a:p>
          <a:p>
            <a:pPr lvl="1"/>
            <a:r>
              <a:rPr lang="en-US" dirty="0"/>
              <a:t>2 Branch Decision tree</a:t>
            </a:r>
          </a:p>
          <a:p>
            <a:pPr lvl="1"/>
            <a:r>
              <a:rPr lang="en-US" dirty="0"/>
              <a:t>3 Branch Decision tree</a:t>
            </a:r>
          </a:p>
          <a:p>
            <a:pPr lvl="1"/>
            <a:r>
              <a:rPr lang="en-US" dirty="0"/>
              <a:t>Interactive Decision tree</a:t>
            </a:r>
          </a:p>
          <a:p>
            <a:pPr lvl="1"/>
            <a:r>
              <a:rPr lang="en-US"/>
              <a:t>Decision tree - </a:t>
            </a:r>
            <a:r>
              <a:rPr lang="en-US" dirty="0"/>
              <a:t>variable selection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5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14" y="2133599"/>
            <a:ext cx="7230474" cy="3597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459" y="566672"/>
            <a:ext cx="8675080" cy="1197734"/>
          </a:xfrm>
        </p:spPr>
        <p:txBody>
          <a:bodyPr>
            <a:normAutofit/>
          </a:bodyPr>
          <a:lstStyle/>
          <a:p>
            <a:r>
              <a:rPr lang="en-US" b="1" dirty="0"/>
              <a:t>DECISION TREE 2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33600"/>
            <a:ext cx="3835090" cy="3759253"/>
          </a:xfrm>
        </p:spPr>
        <p:txBody>
          <a:bodyPr>
            <a:normAutofit/>
          </a:bodyPr>
          <a:lstStyle/>
          <a:p>
            <a:r>
              <a:rPr lang="en-US" dirty="0"/>
              <a:t>Misclassification Rate – </a:t>
            </a:r>
            <a:r>
              <a:rPr lang="en-US" b="1" dirty="0"/>
              <a:t>0.1911</a:t>
            </a:r>
            <a:r>
              <a:rPr lang="en-US" dirty="0"/>
              <a:t> </a:t>
            </a:r>
          </a:p>
          <a:p>
            <a:r>
              <a:rPr lang="en-US" dirty="0"/>
              <a:t>No. of Leaf Nodes - </a:t>
            </a:r>
            <a:r>
              <a:rPr lang="en-US" b="1" dirty="0"/>
              <a:t>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2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79" y="182669"/>
            <a:ext cx="5774162" cy="6675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32" y="1430717"/>
            <a:ext cx="9044493" cy="1320124"/>
          </a:xfrm>
        </p:spPr>
        <p:txBody>
          <a:bodyPr>
            <a:normAutofit/>
          </a:bodyPr>
          <a:lstStyle/>
          <a:p>
            <a:r>
              <a:rPr lang="en-US" b="1" dirty="0"/>
              <a:t>DECISION TREE 2 </a:t>
            </a:r>
            <a:br>
              <a:rPr lang="en-US" b="1" dirty="0"/>
            </a:br>
            <a:r>
              <a:rPr lang="en-US" b="1" dirty="0"/>
              <a:t>BRANCH – CONT’D</a:t>
            </a:r>
          </a:p>
        </p:txBody>
      </p:sp>
    </p:spTree>
    <p:extLst>
      <p:ext uri="{BB962C8B-B14F-4D97-AF65-F5344CB8AC3E}">
        <p14:creationId xmlns:p14="http://schemas.microsoft.com/office/powerpoint/2010/main" val="408210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571532"/>
            <a:ext cx="6953577" cy="4219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364" y="490560"/>
            <a:ext cx="7232646" cy="1259894"/>
          </a:xfrm>
        </p:spPr>
        <p:txBody>
          <a:bodyPr>
            <a:normAutofit/>
          </a:bodyPr>
          <a:lstStyle/>
          <a:p>
            <a:r>
              <a:rPr lang="en-US" b="1" dirty="0"/>
              <a:t>DECISION TREE 3 BRANCH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5" y="2133600"/>
            <a:ext cx="3970318" cy="3759253"/>
          </a:xfrm>
        </p:spPr>
        <p:txBody>
          <a:bodyPr>
            <a:normAutofit/>
          </a:bodyPr>
          <a:lstStyle/>
          <a:p>
            <a:r>
              <a:rPr lang="en-US" dirty="0"/>
              <a:t>Misclassification Rate – </a:t>
            </a:r>
            <a:r>
              <a:rPr lang="en-US" b="1" dirty="0"/>
              <a:t>0.1876</a:t>
            </a:r>
          </a:p>
          <a:p>
            <a:r>
              <a:rPr lang="en-US" dirty="0"/>
              <a:t>No. of Leaf Nodes – </a:t>
            </a:r>
            <a:r>
              <a:rPr lang="en-US" b="1" dirty="0"/>
              <a:t>111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8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2066975"/>
            <a:ext cx="6953577" cy="239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051" y="529195"/>
            <a:ext cx="6704612" cy="1259894"/>
          </a:xfrm>
        </p:spPr>
        <p:txBody>
          <a:bodyPr>
            <a:normAutofit/>
          </a:bodyPr>
          <a:lstStyle/>
          <a:p>
            <a:r>
              <a:rPr lang="en-US" b="1" dirty="0"/>
              <a:t>DECISION TREE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33600"/>
            <a:ext cx="3871261" cy="3759253"/>
          </a:xfrm>
        </p:spPr>
        <p:txBody>
          <a:bodyPr>
            <a:normAutofit/>
          </a:bodyPr>
          <a:lstStyle/>
          <a:p>
            <a:r>
              <a:rPr lang="en-US" dirty="0"/>
              <a:t>Misclassification Rate -  </a:t>
            </a:r>
            <a:r>
              <a:rPr lang="en-US" b="1" dirty="0"/>
              <a:t>0.2123</a:t>
            </a:r>
          </a:p>
          <a:p>
            <a:r>
              <a:rPr lang="en-US" dirty="0"/>
              <a:t>No. of Leaf Nodes – </a:t>
            </a:r>
            <a:r>
              <a:rPr lang="en-US" b="1" dirty="0"/>
              <a:t>30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2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80" y="2132527"/>
            <a:ext cx="6953577" cy="330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993" y="529196"/>
            <a:ext cx="8378866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DECISION TREE -VARIABLE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4" y="2133600"/>
            <a:ext cx="3871261" cy="3759253"/>
          </a:xfrm>
        </p:spPr>
        <p:txBody>
          <a:bodyPr>
            <a:normAutofit/>
          </a:bodyPr>
          <a:lstStyle/>
          <a:p>
            <a:r>
              <a:rPr lang="en-US" dirty="0"/>
              <a:t>Misclassification Rate – </a:t>
            </a:r>
            <a:r>
              <a:rPr lang="en-US" b="1" dirty="0"/>
              <a:t>0.2129</a:t>
            </a:r>
            <a:r>
              <a:rPr lang="en-US" dirty="0"/>
              <a:t> </a:t>
            </a:r>
          </a:p>
          <a:p>
            <a:r>
              <a:rPr lang="en-US" dirty="0"/>
              <a:t>No of Leaf Nodes </a:t>
            </a:r>
            <a:r>
              <a:rPr lang="en-US"/>
              <a:t>– </a:t>
            </a:r>
            <a:r>
              <a:rPr lang="en-US" b="1"/>
              <a:t>29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72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are used as weak learners in gradient boosting</a:t>
            </a:r>
          </a:p>
          <a:p>
            <a:r>
              <a:rPr lang="en-US" dirty="0"/>
              <a:t>Trees are built in greedy manner choosing the best split points to minimize the loss</a:t>
            </a:r>
          </a:p>
          <a:p>
            <a:r>
              <a:rPr lang="en-US" dirty="0"/>
              <a:t>Boosting is less prone to overfitting the data than a single tree</a:t>
            </a:r>
          </a:p>
        </p:txBody>
      </p:sp>
    </p:spTree>
    <p:extLst>
      <p:ext uri="{BB962C8B-B14F-4D97-AF65-F5344CB8AC3E}">
        <p14:creationId xmlns:p14="http://schemas.microsoft.com/office/powerpoint/2010/main" val="3441182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01" y="1822954"/>
            <a:ext cx="7301598" cy="3869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363" y="398558"/>
            <a:ext cx="8150707" cy="1259894"/>
          </a:xfrm>
        </p:spPr>
        <p:txBody>
          <a:bodyPr>
            <a:normAutofit/>
          </a:bodyPr>
          <a:lstStyle/>
          <a:p>
            <a:r>
              <a:rPr lang="en-US" b="1" dirty="0"/>
              <a:t>GRADIENT BOOSTING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223" y="1825877"/>
            <a:ext cx="4180353" cy="3759253"/>
          </a:xfrm>
        </p:spPr>
        <p:txBody>
          <a:bodyPr>
            <a:normAutofit/>
          </a:bodyPr>
          <a:lstStyle/>
          <a:p>
            <a:r>
              <a:rPr lang="en-US" dirty="0"/>
              <a:t>Misclassification Rate – </a:t>
            </a:r>
            <a:r>
              <a:rPr lang="en-US" b="1" dirty="0"/>
              <a:t>0.2109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70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b="1" dirty="0"/>
              <a:t>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74579"/>
            <a:ext cx="7586271" cy="4482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894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  <a:r>
              <a:rPr lang="en-US" dirty="0"/>
              <a:t> </a:t>
            </a:r>
            <a:r>
              <a:rPr lang="en-US" b="1" dirty="0"/>
              <a:t>COMPARISON –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6732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87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source of survival for any living being on this planet is water</a:t>
            </a:r>
          </a:p>
          <a:p>
            <a:r>
              <a:rPr lang="en-US" dirty="0"/>
              <a:t>Tanzania, the largest country in East Africa with a population of over 52 million people</a:t>
            </a:r>
          </a:p>
          <a:p>
            <a:r>
              <a:rPr lang="en-US" dirty="0"/>
              <a:t>Our main aim is to check the functionality of water pumps in Tanzania for which the dataset have been collected. We would provide the following information after analyzing the data </a:t>
            </a:r>
          </a:p>
          <a:p>
            <a:pPr lvl="1"/>
            <a:r>
              <a:rPr lang="en-US" dirty="0"/>
              <a:t>The functional status of the pump </a:t>
            </a:r>
          </a:p>
          <a:p>
            <a:pPr lvl="1"/>
            <a:r>
              <a:rPr lang="en-US" dirty="0"/>
              <a:t>Factors affecting the functionality of water pumps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01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 RULES – 3 BRANCH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7893" y="1477431"/>
            <a:ext cx="5617634" cy="2095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7195" y="1424253"/>
            <a:ext cx="5778261" cy="2148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950" y="3742280"/>
            <a:ext cx="6715484" cy="2531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48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589" y="1451020"/>
            <a:ext cx="9294211" cy="3777622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Statistically, pumps having any combination of these attributes have a higher chance of being non-functional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Concerned authorities and organizations should pay more attention in maintaining and improving the condition of these pumps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9305938"/>
              </p:ext>
            </p:extLst>
          </p:nvPr>
        </p:nvGraphicFramePr>
        <p:xfrm>
          <a:off x="1828800" y="3046427"/>
          <a:ext cx="9144000" cy="2656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054">
                  <a:extLst>
                    <a:ext uri="{9D8B030D-6E8A-4147-A177-3AD203B41FA5}">
                      <a16:colId xmlns:a16="http://schemas.microsoft.com/office/drawing/2014/main" val="1564319925"/>
                    </a:ext>
                  </a:extLst>
                </a:gridCol>
                <a:gridCol w="1459855">
                  <a:extLst>
                    <a:ext uri="{9D8B030D-6E8A-4147-A177-3AD203B41FA5}">
                      <a16:colId xmlns:a16="http://schemas.microsoft.com/office/drawing/2014/main" val="2951824508"/>
                    </a:ext>
                  </a:extLst>
                </a:gridCol>
                <a:gridCol w="1900764">
                  <a:extLst>
                    <a:ext uri="{9D8B030D-6E8A-4147-A177-3AD203B41FA5}">
                      <a16:colId xmlns:a16="http://schemas.microsoft.com/office/drawing/2014/main" val="1326981851"/>
                    </a:ext>
                  </a:extLst>
                </a:gridCol>
                <a:gridCol w="2189409">
                  <a:extLst>
                    <a:ext uri="{9D8B030D-6E8A-4147-A177-3AD203B41FA5}">
                      <a16:colId xmlns:a16="http://schemas.microsoft.com/office/drawing/2014/main" val="4081080406"/>
                    </a:ext>
                  </a:extLst>
                </a:gridCol>
                <a:gridCol w="1390918">
                  <a:extLst>
                    <a:ext uri="{9D8B030D-6E8A-4147-A177-3AD203B41FA5}">
                      <a16:colId xmlns:a16="http://schemas.microsoft.com/office/drawing/2014/main" val="396944954"/>
                    </a:ext>
                  </a:extLst>
                </a:gridCol>
              </a:tblGrid>
              <a:tr h="553812">
                <a:tc>
                  <a:txBody>
                    <a:bodyPr/>
                    <a:lstStyle/>
                    <a:p>
                      <a:r>
                        <a:rPr lang="en-US" b="1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90777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r>
                        <a:rPr lang="en-US" dirty="0"/>
                        <a:t>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Mtwara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71831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Kagera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26562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r>
                        <a:rPr lang="en-US" dirty="0"/>
                        <a:t>Hand DTW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Authority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29552"/>
                  </a:ext>
                </a:extLst>
              </a:tr>
              <a:tr h="334747">
                <a:tc>
                  <a:txBody>
                    <a:bodyPr/>
                    <a:lstStyle/>
                    <a:p>
                      <a:r>
                        <a:rPr lang="en-US" dirty="0"/>
                        <a:t>Shallow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43269"/>
                  </a:ext>
                </a:extLst>
              </a:tr>
              <a:tr h="585808">
                <a:tc>
                  <a:txBody>
                    <a:bodyPr/>
                    <a:lstStyle/>
                    <a:p>
                      <a:r>
                        <a:rPr lang="en-US" dirty="0"/>
                        <a:t>Rain Water</a:t>
                      </a:r>
                      <a:r>
                        <a:rPr lang="en-US" baseline="0" dirty="0"/>
                        <a:t> Harvesting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1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880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BUSINESS VALUE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Government of Tanzania can educate people on the location of functional pumps near them and use them to get water</a:t>
            </a:r>
          </a:p>
          <a:p>
            <a:pPr>
              <a:defRPr/>
            </a:pPr>
            <a:r>
              <a:rPr lang="en-US" altLang="en-US" dirty="0"/>
              <a:t>Government authorities can identify dysfunctional pumps and take appropriate measures to repair them</a:t>
            </a:r>
          </a:p>
          <a:p>
            <a:pPr>
              <a:defRPr/>
            </a:pPr>
            <a:r>
              <a:rPr lang="en-US" altLang="en-US" dirty="0"/>
              <a:t>Tanzanian Ministry of Water can understand the factors which cause a pump to fail and take suitable measures to reduce the number of non functional pumps</a:t>
            </a:r>
          </a:p>
          <a:p>
            <a:pPr>
              <a:defRPr/>
            </a:pPr>
            <a:r>
              <a:rPr lang="en-US" altLang="en-US" dirty="0"/>
              <a:t>Welfare organizations can help in the maintenance of pumps</a:t>
            </a:r>
          </a:p>
          <a:p>
            <a:pPr>
              <a:defRPr/>
            </a:pPr>
            <a:r>
              <a:rPr lang="en-US" altLang="en-US" dirty="0"/>
              <a:t>Data gathering efforts should be directed at predicting the time of failure of a pump so that proactive preventive action can be taken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099" y="88168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THANK YOU!!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674" y="3277772"/>
            <a:ext cx="4079938" cy="2704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737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USES OF THE 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help the Water Ministry of Tanzania to decide on which areas have the most functional failures and fix them to provide people with water. </a:t>
            </a:r>
          </a:p>
          <a:p>
            <a:r>
              <a:rPr lang="en-US" dirty="0"/>
              <a:t>Helps the locals to identify the nearest functional water pump </a:t>
            </a:r>
          </a:p>
          <a:p>
            <a:r>
              <a:rPr lang="en-US" dirty="0"/>
              <a:t>If proven that most of the pumps are not in a proper functional condition, social activists can come forward to help and assist maintain these pumps effectively</a:t>
            </a:r>
          </a:p>
          <a:p>
            <a:r>
              <a:rPr lang="en-US" dirty="0"/>
              <a:t>Welfare societies and organizations who are willing to invest can use this data to determine where they can effectively use their funds to create the most impact </a:t>
            </a:r>
          </a:p>
        </p:txBody>
      </p:sp>
    </p:spTree>
    <p:extLst>
      <p:ext uri="{BB962C8B-B14F-4D97-AF65-F5344CB8AC3E}">
        <p14:creationId xmlns:p14="http://schemas.microsoft.com/office/powerpoint/2010/main" val="175171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1687" cy="4197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26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64555"/>
            <a:ext cx="8675297" cy="5203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127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project we use second- hand data obtained from Drivendata.</a:t>
            </a:r>
          </a:p>
          <a:p>
            <a:r>
              <a:rPr lang="en-US" dirty="0"/>
              <a:t>The data was collected by the </a:t>
            </a:r>
            <a:r>
              <a:rPr lang="en-US" dirty="0" err="1"/>
              <a:t>Taarifa</a:t>
            </a:r>
            <a:r>
              <a:rPr lang="en-US" dirty="0"/>
              <a:t> and the Tanzanian Ministry of Water.</a:t>
            </a:r>
          </a:p>
          <a:p>
            <a:r>
              <a:rPr lang="en-US" dirty="0"/>
              <a:t>This dataset consists of 59400 observations across 41 attributes.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89247"/>
              </p:ext>
            </p:extLst>
          </p:nvPr>
        </p:nvGraphicFramePr>
        <p:xfrm>
          <a:off x="2589212" y="375908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819395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9127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Variable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Number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0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Input Variable/ Predictive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39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Target Variable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26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DESCRIPTION - CONT’D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93821"/>
            <a:ext cx="8714726" cy="4899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44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PRE-PROCESSING – STAT EXPLORE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73945"/>
            <a:ext cx="7549881" cy="5358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386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893</TotalTime>
  <Words>829</Words>
  <Application>Microsoft Office PowerPoint</Application>
  <PresentationFormat>Widescreen</PresentationFormat>
  <Paragraphs>133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Wisp</vt:lpstr>
      <vt:lpstr>PUMP IT UP! Business Analytics With SAS – Group 09</vt:lpstr>
      <vt:lpstr>OVERVIEW</vt:lpstr>
      <vt:lpstr>BUSINESS PROBLEM</vt:lpstr>
      <vt:lpstr>USES OF THE ANALYSIS RESULTS</vt:lpstr>
      <vt:lpstr>PROJECT DIAGRAM</vt:lpstr>
      <vt:lpstr>PROJECT DIAGRAM</vt:lpstr>
      <vt:lpstr>DATA DESCRIPTION </vt:lpstr>
      <vt:lpstr>DATA DESCRIPTION - CONT’D</vt:lpstr>
      <vt:lpstr>PRE-PROCESSING – STAT EXPLORE</vt:lpstr>
      <vt:lpstr>PRE-PROCESSING - REPLACEMENT</vt:lpstr>
      <vt:lpstr>PRE-PROCESSING - REPLACEMENT</vt:lpstr>
      <vt:lpstr>PRE-PROCESSING - IMPUTE</vt:lpstr>
      <vt:lpstr>PRE-PROCESSING – STAT EXPLORE</vt:lpstr>
      <vt:lpstr>TRANSFORM VARIABLES</vt:lpstr>
      <vt:lpstr>FORWARD LOGISTIC REGRESSION</vt:lpstr>
      <vt:lpstr>FORWARD LOGISTIC REGRESSION – CONT’D</vt:lpstr>
      <vt:lpstr>BACKWARD LOGISTIC REGRESSION</vt:lpstr>
      <vt:lpstr>STEPWISE LOGISTIC REGRESSION</vt:lpstr>
      <vt:lpstr>NEURAL NETWORKS</vt:lpstr>
      <vt:lpstr>DECISION TREES</vt:lpstr>
      <vt:lpstr>DECISION TREE 2 BRANCH</vt:lpstr>
      <vt:lpstr>DECISION TREE 2  BRANCH – CONT’D</vt:lpstr>
      <vt:lpstr>DECISION TREE 3 BRANCH </vt:lpstr>
      <vt:lpstr>DECISION TREE INTERACTIVE</vt:lpstr>
      <vt:lpstr>DECISION TREE -VARIABLE SELECTION</vt:lpstr>
      <vt:lpstr>GRADIENT BOOSTING</vt:lpstr>
      <vt:lpstr>GRADIENT BOOSTING – CONT’D</vt:lpstr>
      <vt:lpstr>MODEL COMPARISON</vt:lpstr>
      <vt:lpstr>MODEL COMPARISON – CONT’D</vt:lpstr>
      <vt:lpstr>NODE RULES – 3 BRANCH</vt:lpstr>
      <vt:lpstr>RECOMMENDATIONS</vt:lpstr>
      <vt:lpstr>BUSINESS VALUE</vt:lpstr>
      <vt:lpstr>THANK YOU!!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Danasekaran</dc:creator>
  <cp:lastModifiedBy>Vignesh Danasekaran</cp:lastModifiedBy>
  <cp:revision>24</cp:revision>
  <dcterms:created xsi:type="dcterms:W3CDTF">2017-04-27T02:41:25Z</dcterms:created>
  <dcterms:modified xsi:type="dcterms:W3CDTF">2017-04-27T17:48:42Z</dcterms:modified>
</cp:coreProperties>
</file>