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41" autoAdjust="0"/>
    <p:restoredTop sz="94660"/>
  </p:normalViewPr>
  <p:slideViewPr>
    <p:cSldViewPr snapToGrid="0">
      <p:cViewPr varScale="1">
        <p:scale>
          <a:sx n="82" d="100"/>
          <a:sy n="82" d="100"/>
        </p:scale>
        <p:origin x="9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66A9-786D-4972-9FAD-EA78C4113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CA925-082C-470A-9F4D-4D16024EF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D91B3-0B90-4206-AF5F-B603C78A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0F3C-6458-4A9C-B5E0-DD27B5FD802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C5463-FE05-46A8-BE61-BA5B023A3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ED8C9-D115-4CF9-B541-1E69D0A8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0F76-3E14-4314-AD15-9A3DFD02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0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7B96F-856C-464A-8A5D-351CB75F3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4643C-7A7F-4E43-9BCD-2315BF7DE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A55AC-BD60-4ACF-9EC9-248BD6DD5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0F3C-6458-4A9C-B5E0-DD27B5FD802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D5750-B378-43EA-A452-339A9BBAA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29EF7-595A-4FFF-89F0-FB6D12DE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0F76-3E14-4314-AD15-9A3DFD02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3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C9FA64-23BF-4B0F-AC80-4A7F72710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1057D-F341-4EE1-9405-F0A02CD0C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8200A-DCE1-4491-BF6C-EB463D53D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0F3C-6458-4A9C-B5E0-DD27B5FD802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196FC-4DA5-4A86-8A22-79EF0C524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3DDD9-5CD1-4768-B4CA-A13CFECF1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0F76-3E14-4314-AD15-9A3DFD02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2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01F14-5CF2-4B69-A4BE-1B268F21E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B0D07-B925-4750-AC26-F5EF8FB04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0167E-A50B-4300-8A21-A01C8BC0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0F3C-6458-4A9C-B5E0-DD27B5FD802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CEE90-0AC2-4647-AB7F-B51B1FF33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3A3DD-DEC3-4DA7-8D67-E9E8EFED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0F76-3E14-4314-AD15-9A3DFD02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8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E2F2-9EEF-4693-A360-03352A319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3DA94-101B-4B28-B047-27D8B24B2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0099E-8152-4736-836E-C27CC8EA5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0F3C-6458-4A9C-B5E0-DD27B5FD802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4BF14-9D86-4A3A-8FF8-A0128797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CED27-2AB3-4DD0-8CFA-42FE1E6F6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0F76-3E14-4314-AD15-9A3DFD02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2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2AD5F-5B45-4F42-B10D-6FBE39BDD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0C010-0A44-451E-924A-897F6EE28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645BB-9784-4019-9BC0-078185D37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7AC1D-7CBA-4CD1-9F51-701595C43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0F3C-6458-4A9C-B5E0-DD27B5FD802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A1374-222C-4A46-895E-F9F4D07ED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1455F-3BD4-4419-8F5B-AA282E108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0F76-3E14-4314-AD15-9A3DFD02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0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35E2F-D724-42CF-90FA-7DD73BEFE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FBECD-CC0E-4207-9089-0AA0AD4ED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429BA-381A-4544-8370-BA677EADA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BA4C7A-8009-4A97-9063-6A0122197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E94FAD-2D38-4E89-AF4B-E2B5A79EC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8C8F04-1892-4EBA-BBD9-1DB6AC21D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0F3C-6458-4A9C-B5E0-DD27B5FD802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B6F96C-2D20-4C16-B3C5-DD46405A8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79EC69-13B4-4F69-8665-09437F141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0F76-3E14-4314-AD15-9A3DFD02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0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39EB8-F10A-4D56-B682-74960A39D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736A52-D3A6-4DA3-9F02-AC0FD112F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0F3C-6458-4A9C-B5E0-DD27B5FD802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2222E0-4284-459C-820E-903E414F6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8BB86C-48A2-4582-95EA-E13274F65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0F76-3E14-4314-AD15-9A3DFD02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02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0A1F81-875A-4F3A-A81D-B75EFA58B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0F3C-6458-4A9C-B5E0-DD27B5FD802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BB7B4D-AA57-4E86-9C43-AE8002FE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4FF38-9633-444A-9FDB-C1F0C682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0F76-3E14-4314-AD15-9A3DFD02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1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375D-C8EF-4245-8C4D-4C83779E2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3CB73-723B-42EC-9739-236931AD1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60A9D3-EDAB-4205-A962-D5755A3C4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20553-BC0F-444E-B320-E02912AB4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0F3C-6458-4A9C-B5E0-DD27B5FD802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96588-0CB8-48D0-A447-31D12CC9C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91C1A-6F09-4AF9-919D-2A5720711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0F76-3E14-4314-AD15-9A3DFD02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DD90D-C60E-4007-8F09-1035FC7DE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7837FD-E670-4040-AC35-E00A760A60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A9A66-535F-4594-A78E-06F81CBC2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6C2E3-CAAA-4301-986D-E7CA8EB1A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0F3C-6458-4A9C-B5E0-DD27B5FD802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60D0F-0CD8-4BF3-A98E-1EDBB201D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C0A8E-8258-4141-85FC-AD346D60D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0F76-3E14-4314-AD15-9A3DFD02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1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EDF4A-81FD-414E-A678-A3FF3E73B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16A6F-4D6B-4852-8051-CA470C2CB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94E9C-D2D1-430E-9A81-896AF9E65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70F3C-6458-4A9C-B5E0-DD27B5FD802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E36F1-4387-4C6E-BF2A-C63BE84AF4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F9838-164C-4579-B6F1-9E6AE5B68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60F76-3E14-4314-AD15-9A3DFD02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08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Bank+Marketing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BC34191-4EC9-4628-BECF-73ECE4278DBD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5F93D4-F394-4515-97C4-A94B7532D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885" y="995441"/>
            <a:ext cx="10888826" cy="861351"/>
          </a:xfrm>
        </p:spPr>
        <p:txBody>
          <a:bodyPr>
            <a:normAutofit/>
          </a:bodyPr>
          <a:lstStyle/>
          <a:p>
            <a:r>
              <a:rPr lang="en-US" sz="3300" dirty="0">
                <a:solidFill>
                  <a:schemeClr val="tx2"/>
                </a:solidFill>
              </a:rPr>
              <a:t>Topic: Marketing campaign for a Portuguese Bank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59B462-5ECB-4839-9222-2A84DAC36E39}"/>
              </a:ext>
            </a:extLst>
          </p:cNvPr>
          <p:cNvSpPr txBox="1"/>
          <p:nvPr/>
        </p:nvSpPr>
        <p:spPr>
          <a:xfrm>
            <a:off x="391885" y="5029200"/>
            <a:ext cx="6074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Submitted by-</a:t>
            </a:r>
            <a:br>
              <a:rPr lang="en-US" dirty="0"/>
            </a:br>
            <a:r>
              <a:rPr lang="en-US" dirty="0"/>
              <a:t>Arpan Kumar (s3696599), and</a:t>
            </a:r>
          </a:p>
          <a:p>
            <a:r>
              <a:rPr lang="en-US" dirty="0"/>
              <a:t>Vamika Pardeshi (s3701024)</a:t>
            </a:r>
          </a:p>
        </p:txBody>
      </p:sp>
    </p:spTree>
    <p:extLst>
      <p:ext uri="{BB962C8B-B14F-4D97-AF65-F5344CB8AC3E}">
        <p14:creationId xmlns:p14="http://schemas.microsoft.com/office/powerpoint/2010/main" val="103193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BC34191-4EC9-4628-BECF-73ECE4278DBD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5F93D4-F394-4515-97C4-A94B7532D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860" y="155686"/>
            <a:ext cx="6155094" cy="603800"/>
          </a:xfrm>
        </p:spPr>
        <p:txBody>
          <a:bodyPr>
            <a:normAutofit/>
          </a:bodyPr>
          <a:lstStyle/>
          <a:p>
            <a:pPr algn="l"/>
            <a:r>
              <a:rPr lang="en-US" sz="3300" dirty="0">
                <a:solidFill>
                  <a:schemeClr val="tx2"/>
                </a:solidFill>
              </a:rPr>
              <a:t>Business Objective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2421C5-BBDC-47FD-9798-D3FB9C93AA75}"/>
              </a:ext>
            </a:extLst>
          </p:cNvPr>
          <p:cNvSpPr txBox="1">
            <a:spLocks/>
          </p:cNvSpPr>
          <p:nvPr/>
        </p:nvSpPr>
        <p:spPr>
          <a:xfrm>
            <a:off x="410546" y="2430008"/>
            <a:ext cx="11240277" cy="2985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2"/>
                </a:solidFill>
              </a:rPr>
              <a:t>Problem statement:</a:t>
            </a:r>
            <a:r>
              <a:rPr lang="en-US" sz="1800" dirty="0">
                <a:solidFill>
                  <a:schemeClr val="tx2"/>
                </a:solidFill>
              </a:rPr>
              <a:t> Improving the marketing campaign for one of the Portuguese bank using historical data and analyzing it to recommend the potential customers.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2"/>
                </a:solidFill>
              </a:rPr>
              <a:t>Problem motivation:</a:t>
            </a:r>
            <a:r>
              <a:rPr lang="en-US" sz="1800" dirty="0">
                <a:solidFill>
                  <a:schemeClr val="tx2"/>
                </a:solidFill>
              </a:rPr>
              <a:t> How bank can target their customers in the most effective way by improving their marketing campaign, using prediction algorithms.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The </a:t>
            </a:r>
            <a:r>
              <a:rPr lang="en-US" sz="1800" b="1" dirty="0">
                <a:solidFill>
                  <a:schemeClr val="tx2"/>
                </a:solidFill>
              </a:rPr>
              <a:t>Portuguese bank, Banco de Portugal ran a marketing campaign offering ‘Term Deposit’</a:t>
            </a:r>
            <a:r>
              <a:rPr lang="en-US" sz="1800" dirty="0">
                <a:solidFill>
                  <a:schemeClr val="tx2"/>
                </a:solidFill>
              </a:rPr>
              <a:t> (target feature) to their customers. The </a:t>
            </a:r>
            <a:r>
              <a:rPr lang="en-US" sz="1800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</a:t>
            </a:r>
            <a:r>
              <a:rPr lang="en-US" sz="1800" dirty="0">
                <a:solidFill>
                  <a:schemeClr val="tx2"/>
                </a:solidFill>
              </a:rPr>
              <a:t> collected during the campaign was about the client generic details, mode of contact, and the outcome.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15E30C9-F200-40FA-B2C0-F69572B1743F}"/>
              </a:ext>
            </a:extLst>
          </p:cNvPr>
          <p:cNvSpPr txBox="1">
            <a:spLocks/>
          </p:cNvSpPr>
          <p:nvPr/>
        </p:nvSpPr>
        <p:spPr>
          <a:xfrm>
            <a:off x="475861" y="2364805"/>
            <a:ext cx="11240277" cy="2985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3FDE819-BF13-4DA0-A4B0-A82AA5B051C3}"/>
              </a:ext>
            </a:extLst>
          </p:cNvPr>
          <p:cNvSpPr txBox="1">
            <a:spLocks/>
          </p:cNvSpPr>
          <p:nvPr/>
        </p:nvSpPr>
        <p:spPr>
          <a:xfrm>
            <a:off x="475860" y="2643644"/>
            <a:ext cx="6155094" cy="60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2"/>
                </a:solidFill>
              </a:rPr>
              <a:t>Data Exploration and Preparation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3C5953D-9F2C-4626-AC55-8C9818A33D7F}"/>
              </a:ext>
            </a:extLst>
          </p:cNvPr>
          <p:cNvGrpSpPr/>
          <p:nvPr/>
        </p:nvGrpSpPr>
        <p:grpSpPr>
          <a:xfrm>
            <a:off x="410545" y="6686374"/>
            <a:ext cx="11240277" cy="1157590"/>
            <a:chOff x="199053" y="1044433"/>
            <a:chExt cx="11240277" cy="1157590"/>
          </a:xfrm>
        </p:grpSpPr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0FBC7946-9954-4B77-892D-75E02D59F4A8}"/>
                </a:ext>
              </a:extLst>
            </p:cNvPr>
            <p:cNvSpPr txBox="1">
              <a:spLocks/>
            </p:cNvSpPr>
            <p:nvPr/>
          </p:nvSpPr>
          <p:spPr>
            <a:xfrm>
              <a:off x="199053" y="1044433"/>
              <a:ext cx="11240277" cy="29857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571500" indent="-571500" algn="l"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chemeClr val="tx2"/>
                  </a:solidFill>
                </a:rPr>
                <a:t>Programming done in </a:t>
              </a:r>
              <a:r>
                <a:rPr lang="en-US" sz="1800" b="1" dirty="0">
                  <a:solidFill>
                    <a:schemeClr val="tx2"/>
                  </a:solidFill>
                </a:rPr>
                <a:t>Python 2.0 (jupyter notebook)</a:t>
              </a:r>
            </a:p>
            <a:p>
              <a:pPr marL="571500" indent="-571500" algn="l"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chemeClr val="tx2"/>
                  </a:solidFill>
                </a:rPr>
                <a:t>Extensive use of packages: ‘pandas’, ‘seaborn’, ‘numpy’, ‘matplotlib’ and ‘sklearn’.</a:t>
              </a:r>
            </a:p>
            <a:p>
              <a:pPr marL="571500" indent="-571500" algn="l"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chemeClr val="tx2"/>
                  </a:solidFill>
                </a:rPr>
                <a:t>The dataset contains </a:t>
              </a:r>
              <a:r>
                <a:rPr lang="en-US" sz="1800" b="1" dirty="0">
                  <a:solidFill>
                    <a:schemeClr val="tx2"/>
                  </a:solidFill>
                </a:rPr>
                <a:t>41,188 no. of instances (observations) and 20 no. of features (columns)</a:t>
              </a:r>
            </a:p>
            <a:p>
              <a:pPr marL="571500" indent="-571500" algn="l"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chemeClr val="tx2"/>
                  </a:solidFill>
                </a:rPr>
                <a:t>Features in the dataset are both categorical and numerical. The </a:t>
              </a:r>
              <a:r>
                <a:rPr lang="en-US" sz="1800" b="1" dirty="0">
                  <a:solidFill>
                    <a:schemeClr val="tx2"/>
                  </a:solidFill>
                </a:rPr>
                <a:t>target feature</a:t>
              </a:r>
              <a:r>
                <a:rPr lang="en-US" sz="1800" dirty="0">
                  <a:solidFill>
                    <a:schemeClr val="tx2"/>
                  </a:solidFill>
                </a:rPr>
                <a:t>, term deposit </a:t>
              </a:r>
              <a:r>
                <a:rPr lang="en-US" sz="1800" b="1" dirty="0">
                  <a:solidFill>
                    <a:schemeClr val="tx2"/>
                  </a:solidFill>
                </a:rPr>
                <a:t>labelled as</a:t>
              </a:r>
              <a:r>
                <a:rPr lang="en-US" sz="1800" dirty="0">
                  <a:solidFill>
                    <a:schemeClr val="tx2"/>
                  </a:solidFill>
                </a:rPr>
                <a:t> </a:t>
              </a:r>
              <a:r>
                <a:rPr lang="en-US" sz="1800" b="1" dirty="0">
                  <a:solidFill>
                    <a:schemeClr val="tx2"/>
                  </a:solidFill>
                </a:rPr>
                <a:t>‘y’ is binary (‘Yes’ or ‘No’)</a:t>
              </a:r>
            </a:p>
            <a:p>
              <a:pPr marL="571500" indent="-571500" algn="l"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chemeClr val="tx2"/>
                  </a:solidFill>
                </a:rPr>
                <a:t>Dataset was imported and uploaded as a data-frame in the python environment</a:t>
              </a:r>
            </a:p>
            <a:p>
              <a:pPr marL="571500" indent="-571500" algn="l"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chemeClr val="tx2"/>
                  </a:solidFill>
                </a:rPr>
                <a:t>Univariate and multivariate visualisation for both categorical and numerical features were created with the help of ‘seaborn’ and ‘matplotlib’ packages.</a:t>
              </a:r>
            </a:p>
            <a:p>
              <a:pPr marL="571500" indent="-571500" algn="l"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chemeClr val="tx2"/>
                  </a:solidFill>
                </a:rPr>
                <a:t>Missing value treatment for ‘unknown’ values present in the categorical features were imputed with the help of a cross-tabulation interpretations between two features. For example, between ‘job’ and ‘education’. Numerical feature ‘pdays’ had missing values ‘999’ which was majorly present in the column.</a:t>
              </a:r>
            </a:p>
            <a:p>
              <a:pPr marL="571500" indent="-571500" algn="l"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chemeClr val="tx2"/>
                  </a:solidFill>
                </a:rPr>
                <a:t>To deal with this case, ‘pdays’ was converted into 4 different categorical features, &lt;6 days, 6-18 days, etc.</a:t>
              </a:r>
            </a:p>
            <a:p>
              <a:pPr marL="571500" indent="-571500" algn="l"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chemeClr val="tx2"/>
                  </a:solidFill>
                </a:rPr>
                <a:t>To measure strong correlations between the dependent variable, ‘y’, and other independent variables a heatmap was created. </a:t>
              </a:r>
            </a:p>
            <a:p>
              <a:pPr marL="571500" indent="-571500" algn="l">
                <a:buFont typeface="Arial" panose="020B0604020202020204" pitchFamily="34" charset="0"/>
                <a:buChar char="•"/>
              </a:pPr>
              <a:endParaRPr lang="en-US" sz="1800" dirty="0">
                <a:solidFill>
                  <a:schemeClr val="tx2"/>
                </a:solidFill>
              </a:endParaRPr>
            </a:p>
          </p:txBody>
        </p:sp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5D019D99-7FC1-467A-A563-309D3F86482A}"/>
                </a:ext>
              </a:extLst>
            </p:cNvPr>
            <p:cNvSpPr txBox="1">
              <a:spLocks/>
            </p:cNvSpPr>
            <p:nvPr/>
          </p:nvSpPr>
          <p:spPr>
            <a:xfrm>
              <a:off x="199053" y="1903444"/>
              <a:ext cx="11240277" cy="29857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lang="en-US" sz="20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0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BC34191-4EC9-4628-BECF-73ECE4278DB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15E30C9-F200-40FA-B2C0-F69572B1743F}"/>
              </a:ext>
            </a:extLst>
          </p:cNvPr>
          <p:cNvSpPr txBox="1">
            <a:spLocks/>
          </p:cNvSpPr>
          <p:nvPr/>
        </p:nvSpPr>
        <p:spPr>
          <a:xfrm>
            <a:off x="475861" y="937217"/>
            <a:ext cx="11240277" cy="2985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019D99-7FC1-467A-A563-309D3F86482A}"/>
              </a:ext>
            </a:extLst>
          </p:cNvPr>
          <p:cNvSpPr txBox="1">
            <a:spLocks/>
          </p:cNvSpPr>
          <p:nvPr/>
        </p:nvSpPr>
        <p:spPr>
          <a:xfrm>
            <a:off x="410545" y="7834636"/>
            <a:ext cx="11240277" cy="2985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043231-1DC0-4E6A-9D7D-89500D3855E6}"/>
              </a:ext>
            </a:extLst>
          </p:cNvPr>
          <p:cNvSpPr txBox="1"/>
          <p:nvPr/>
        </p:nvSpPr>
        <p:spPr>
          <a:xfrm>
            <a:off x="475861" y="223935"/>
            <a:ext cx="11174961" cy="606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F82BEA3-88DA-4A61-9FD3-FFA4D7F4B9B7}"/>
              </a:ext>
            </a:extLst>
          </p:cNvPr>
          <p:cNvSpPr txBox="1">
            <a:spLocks/>
          </p:cNvSpPr>
          <p:nvPr/>
        </p:nvSpPr>
        <p:spPr>
          <a:xfrm>
            <a:off x="251927" y="67962"/>
            <a:ext cx="6155094" cy="60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300" dirty="0">
                <a:solidFill>
                  <a:schemeClr val="tx2"/>
                </a:solidFill>
              </a:rPr>
              <a:t>Model Building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BA9902-A2ED-4A2D-AA72-07B1AFED0387}"/>
              </a:ext>
            </a:extLst>
          </p:cNvPr>
          <p:cNvSpPr txBox="1"/>
          <p:nvPr/>
        </p:nvSpPr>
        <p:spPr>
          <a:xfrm>
            <a:off x="251927" y="597153"/>
            <a:ext cx="113055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The final dataset was split into three instances of training and testing dataset, to evaluate the predicting model, using ‘</a:t>
            </a:r>
            <a:r>
              <a:rPr lang="en-US" i="1" dirty="0">
                <a:solidFill>
                  <a:schemeClr val="tx2"/>
                </a:solidFill>
                <a:latin typeface="+mj-lt"/>
              </a:rPr>
              <a:t>sklearn.model_selection import train_test_split’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, specified by train or test size.</a:t>
            </a:r>
            <a:r>
              <a:rPr lang="en-US" i="1" dirty="0">
                <a:solidFill>
                  <a:schemeClr val="tx2"/>
                </a:solidFill>
                <a:latin typeface="+mj-lt"/>
              </a:rPr>
              <a:t> </a:t>
            </a:r>
            <a:endParaRPr lang="en-US" dirty="0">
              <a:solidFill>
                <a:schemeClr val="tx2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Three instances were: 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50%-50% (training and testing)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, 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60%-40% (training and testing)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, and 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80%-20% (training and testing)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respectively.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Implemented supervised machine learning algorithm to solve the labeled classification problem, whether a client subscribes to term deposit or not.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Two supervised machine learning algorithm implemented: 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kNN (k-Nearest neighbor) and Decision Tree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1EFE870-C129-4742-87E8-AFA7DE5D6462}"/>
              </a:ext>
            </a:extLst>
          </p:cNvPr>
          <p:cNvSpPr txBox="1">
            <a:spLocks/>
          </p:cNvSpPr>
          <p:nvPr/>
        </p:nvSpPr>
        <p:spPr>
          <a:xfrm>
            <a:off x="251927" y="2532556"/>
            <a:ext cx="5374435" cy="60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/>
                </a:solidFill>
              </a:rPr>
              <a:t>kNN (K-Nearest Neighbor)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20C476-B218-4DC6-9DDA-B06ADF9AF9B0}"/>
              </a:ext>
            </a:extLst>
          </p:cNvPr>
          <p:cNvSpPr txBox="1"/>
          <p:nvPr/>
        </p:nvSpPr>
        <p:spPr>
          <a:xfrm>
            <a:off x="251927" y="3107090"/>
            <a:ext cx="53744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2"/>
                </a:solidFill>
                <a:latin typeface="+mj-lt"/>
              </a:rPr>
              <a:t>sklearn.neighbors.KneighborsClassifier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Find the k-most similar instances for the new data point based on distance metrics (Euclidean, Manhattan, and Minkowski)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Non-parametric technique.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051DC528-6AFE-4063-81E5-67651B2D7191}"/>
              </a:ext>
            </a:extLst>
          </p:cNvPr>
          <p:cNvSpPr txBox="1">
            <a:spLocks/>
          </p:cNvSpPr>
          <p:nvPr/>
        </p:nvSpPr>
        <p:spPr>
          <a:xfrm>
            <a:off x="6276394" y="2532556"/>
            <a:ext cx="5374435" cy="60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/>
                </a:solidFill>
              </a:rPr>
              <a:t>Decision Tree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9738EC-CB0D-459C-AF54-1A004730AED9}"/>
              </a:ext>
            </a:extLst>
          </p:cNvPr>
          <p:cNvSpPr txBox="1"/>
          <p:nvPr/>
        </p:nvSpPr>
        <p:spPr>
          <a:xfrm>
            <a:off x="6276395" y="3107090"/>
            <a:ext cx="5439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2"/>
                </a:solidFill>
                <a:latin typeface="+mj-lt"/>
              </a:rPr>
              <a:t>sklearn.tree.DecisionTreeClassifier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Based on a single feature, it splits the data at each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Information gain is used as a measure for split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C0F73B-66B7-48AB-8523-57E721282866}"/>
              </a:ext>
            </a:extLst>
          </p:cNvPr>
          <p:cNvSpPr txBox="1"/>
          <p:nvPr/>
        </p:nvSpPr>
        <p:spPr>
          <a:xfrm>
            <a:off x="475861" y="4730942"/>
            <a:ext cx="11174961" cy="606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12222802-F729-48D9-B39D-B6A889F8A82C}"/>
              </a:ext>
            </a:extLst>
          </p:cNvPr>
          <p:cNvSpPr txBox="1">
            <a:spLocks/>
          </p:cNvSpPr>
          <p:nvPr/>
        </p:nvSpPr>
        <p:spPr>
          <a:xfrm>
            <a:off x="251927" y="4668274"/>
            <a:ext cx="6155094" cy="60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2"/>
                </a:solidFill>
              </a:rPr>
              <a:t>Hyper-parameter tuning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E14959-9437-4395-AF6B-C4D604F48F58}"/>
              </a:ext>
            </a:extLst>
          </p:cNvPr>
          <p:cNvSpPr txBox="1"/>
          <p:nvPr/>
        </p:nvSpPr>
        <p:spPr>
          <a:xfrm>
            <a:off x="251927" y="5178804"/>
            <a:ext cx="113055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Performed 10-fold cross validation on training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For kNN model, the 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optimal no. of neighbors was identified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, assumption: all points in each neighborhood are equally weighted, and the distance selected was ‘Manhattan distance’.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For Decision-tree model, the 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optimal ‘max_</a:t>
            </a:r>
            <a:r>
              <a:rPr lang="en-US" b="1" i="1" dirty="0">
                <a:solidFill>
                  <a:schemeClr val="tx2"/>
                </a:solidFill>
                <a:latin typeface="+mj-lt"/>
              </a:rPr>
              <a:t>depth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’ was identified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, assumption: criterion was selected as ‘entropy’ for the information gain.</a:t>
            </a:r>
            <a:endParaRPr lang="en-US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705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BC34191-4EC9-4628-BECF-73ECE4278DBD}"/>
              </a:ext>
            </a:extLst>
          </p:cNvPr>
          <p:cNvSpPr/>
          <p:nvPr/>
        </p:nvSpPr>
        <p:spPr>
          <a:xfrm>
            <a:off x="0" y="-9331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15E30C9-F200-40FA-B2C0-F69572B1743F}"/>
              </a:ext>
            </a:extLst>
          </p:cNvPr>
          <p:cNvSpPr txBox="1">
            <a:spLocks/>
          </p:cNvSpPr>
          <p:nvPr/>
        </p:nvSpPr>
        <p:spPr>
          <a:xfrm>
            <a:off x="475861" y="2364805"/>
            <a:ext cx="11240277" cy="2985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019D99-7FC1-467A-A563-309D3F86482A}"/>
              </a:ext>
            </a:extLst>
          </p:cNvPr>
          <p:cNvSpPr txBox="1">
            <a:spLocks/>
          </p:cNvSpPr>
          <p:nvPr/>
        </p:nvSpPr>
        <p:spPr>
          <a:xfrm>
            <a:off x="410545" y="7834636"/>
            <a:ext cx="11240277" cy="2985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0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24B5826-95A8-433D-BDC9-B684EE894D9C}"/>
              </a:ext>
            </a:extLst>
          </p:cNvPr>
          <p:cNvSpPr txBox="1">
            <a:spLocks/>
          </p:cNvSpPr>
          <p:nvPr/>
        </p:nvSpPr>
        <p:spPr>
          <a:xfrm>
            <a:off x="251927" y="67962"/>
            <a:ext cx="6155094" cy="60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300" dirty="0">
                <a:solidFill>
                  <a:schemeClr val="tx2"/>
                </a:solidFill>
              </a:rPr>
              <a:t>Model Evaluation and Results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9C57A4-AFC1-4192-B91A-B1F4FF5F9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96" y="1529814"/>
            <a:ext cx="3013787" cy="127857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F7E61B5-6FB4-45EB-A3BE-16E83F59869F}"/>
              </a:ext>
            </a:extLst>
          </p:cNvPr>
          <p:cNvSpPr txBox="1"/>
          <p:nvPr/>
        </p:nvSpPr>
        <p:spPr>
          <a:xfrm>
            <a:off x="251927" y="597153"/>
            <a:ext cx="11305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Clearly, from the output below we can see that the model with the lowest classification error score is Decision Tree model trained and test for 50% each. (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Classification error score = 1-Accuracy score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). Also, Decision Tree performs better in terms of accuracy as compared to kNN models.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31E04F-DDC4-4B0B-B60D-A899321454C5}"/>
              </a:ext>
            </a:extLst>
          </p:cNvPr>
          <p:cNvSpPr txBox="1"/>
          <p:nvPr/>
        </p:nvSpPr>
        <p:spPr>
          <a:xfrm>
            <a:off x="251927" y="2840994"/>
            <a:ext cx="113055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But before drawing any conclusion, it is important to understand the ‘end objective’. That is where classification report and confusion matrix becomes important.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We need to check for two values, FALSE POSITIVE and FALSE NEGATIVE.</a:t>
            </a:r>
            <a:br>
              <a:rPr lang="en-US" dirty="0">
                <a:solidFill>
                  <a:schemeClr val="tx2"/>
                </a:solidFill>
                <a:latin typeface="+mj-lt"/>
              </a:rPr>
            </a:br>
            <a:r>
              <a:rPr lang="en-US" b="1" dirty="0">
                <a:solidFill>
                  <a:schemeClr val="tx2"/>
                </a:solidFill>
                <a:latin typeface="+mj-lt"/>
              </a:rPr>
              <a:t>FALSE POSITIVE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, the client did not subscribed for the term deposit, however model predicted that it did.</a:t>
            </a:r>
            <a:br>
              <a:rPr lang="en-US" dirty="0">
                <a:solidFill>
                  <a:schemeClr val="tx2"/>
                </a:solidFill>
                <a:latin typeface="+mj-lt"/>
              </a:rPr>
            </a:br>
            <a:r>
              <a:rPr lang="en-US" dirty="0">
                <a:solidFill>
                  <a:schemeClr val="tx2"/>
                </a:solidFill>
                <a:latin typeface="+mj-lt"/>
              </a:rPr>
              <a:t>FALSE NEGATIVE, the client did subscribed for term deposit, however model predicted it did not.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Therefore, a model with ‘lowest recall score’ for ‘1’ should be considered.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Hence, model ‘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Decision 80-20’, trained and tested for 80% and 20% respectively is the best model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with lowest recall score for 1, i.e., 19% (0.19)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FDBD85-1438-4EE8-944C-C8088B3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111" y="1529315"/>
            <a:ext cx="2893175" cy="1302846"/>
          </a:xfrm>
          <a:prstGeom prst="rect">
            <a:avLst/>
          </a:prstGeom>
        </p:spPr>
      </p:pic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90C5A4EF-632E-4B76-A875-AD93A0758ACC}"/>
              </a:ext>
            </a:extLst>
          </p:cNvPr>
          <p:cNvSpPr/>
          <p:nvPr/>
        </p:nvSpPr>
        <p:spPr>
          <a:xfrm>
            <a:off x="3963954" y="1684969"/>
            <a:ext cx="485192" cy="340755"/>
          </a:xfrm>
          <a:prstGeom prst="notchedRigh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17A0E21-A37A-4A23-ADE2-6AD528902CC8}"/>
              </a:ext>
            </a:extLst>
          </p:cNvPr>
          <p:cNvSpPr/>
          <p:nvPr/>
        </p:nvSpPr>
        <p:spPr>
          <a:xfrm>
            <a:off x="737120" y="1782603"/>
            <a:ext cx="2528595" cy="171891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527B884D-1A22-4885-B566-4B6C7414EDB2}"/>
              </a:ext>
            </a:extLst>
          </p:cNvPr>
          <p:cNvSpPr/>
          <p:nvPr/>
        </p:nvSpPr>
        <p:spPr>
          <a:xfrm>
            <a:off x="7893698" y="1622622"/>
            <a:ext cx="358449" cy="1134069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9543FA-78A5-46F3-87D9-38944706F553}"/>
              </a:ext>
            </a:extLst>
          </p:cNvPr>
          <p:cNvSpPr txBox="1"/>
          <p:nvPr/>
        </p:nvSpPr>
        <p:spPr>
          <a:xfrm>
            <a:off x="8126960" y="1925585"/>
            <a:ext cx="3523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</a:rPr>
              <a:t>Confusion matrix and classification report for Decision Tree (50% test and 50% train)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8454713-DCA9-4245-A11E-B79AB82FC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5007" y="5218578"/>
            <a:ext cx="2851279" cy="141538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78379D4-F579-4620-A998-EDA14A95A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95" y="5241638"/>
            <a:ext cx="3013787" cy="1278576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19E8694-2A6A-4301-8FD5-57E8AE95E3AB}"/>
              </a:ext>
            </a:extLst>
          </p:cNvPr>
          <p:cNvSpPr/>
          <p:nvPr/>
        </p:nvSpPr>
        <p:spPr>
          <a:xfrm>
            <a:off x="709126" y="5795665"/>
            <a:ext cx="2528595" cy="171891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Notched Right 30">
            <a:extLst>
              <a:ext uri="{FF2B5EF4-FFF2-40B4-BE49-F238E27FC236}">
                <a16:creationId xmlns:a16="http://schemas.microsoft.com/office/drawing/2014/main" id="{A3B5C7FA-026B-4C67-B51B-D90C9DB23EB1}"/>
              </a:ext>
            </a:extLst>
          </p:cNvPr>
          <p:cNvSpPr/>
          <p:nvPr/>
        </p:nvSpPr>
        <p:spPr>
          <a:xfrm>
            <a:off x="3965509" y="5710548"/>
            <a:ext cx="485192" cy="340755"/>
          </a:xfrm>
          <a:prstGeom prst="notchedRigh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C0C55637-A2B8-454E-8E4D-71D7A3B98DA2}"/>
              </a:ext>
            </a:extLst>
          </p:cNvPr>
          <p:cNvSpPr/>
          <p:nvPr/>
        </p:nvSpPr>
        <p:spPr>
          <a:xfrm>
            <a:off x="7893698" y="5407585"/>
            <a:ext cx="358449" cy="1134069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D171D8-CF83-4B4B-ADBC-AA9FB1583191}"/>
              </a:ext>
            </a:extLst>
          </p:cNvPr>
          <p:cNvSpPr txBox="1"/>
          <p:nvPr/>
        </p:nvSpPr>
        <p:spPr>
          <a:xfrm>
            <a:off x="8126960" y="5710548"/>
            <a:ext cx="3523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</a:rPr>
              <a:t>Confusion matrix and classification report for Decision Tree (80% test and 20% train)</a:t>
            </a:r>
          </a:p>
        </p:txBody>
      </p:sp>
    </p:spTree>
    <p:extLst>
      <p:ext uri="{BB962C8B-B14F-4D97-AF65-F5344CB8AC3E}">
        <p14:creationId xmlns:p14="http://schemas.microsoft.com/office/powerpoint/2010/main" val="189796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712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Topic: Marketing campaign for a Portuguese Bank</vt:lpstr>
      <vt:lpstr>Business Objective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Objective</dc:title>
  <dc:creator>Arpan Kumar</dc:creator>
  <cp:lastModifiedBy>Arpan Kumar</cp:lastModifiedBy>
  <cp:revision>46</cp:revision>
  <dcterms:created xsi:type="dcterms:W3CDTF">2019-05-30T03:23:53Z</dcterms:created>
  <dcterms:modified xsi:type="dcterms:W3CDTF">2019-06-02T03:13:42Z</dcterms:modified>
</cp:coreProperties>
</file>